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257" r:id="rId4"/>
    <p:sldId id="258" r:id="rId5"/>
    <p:sldId id="264" r:id="rId6"/>
    <p:sldId id="265" r:id="rId7"/>
    <p:sldId id="266" r:id="rId8"/>
    <p:sldId id="267" r:id="rId9"/>
    <p:sldId id="268" r:id="rId10"/>
    <p:sldId id="269" r:id="rId11"/>
    <p:sldId id="259" r:id="rId12"/>
    <p:sldId id="260" r:id="rId13"/>
    <p:sldId id="261" r:id="rId14"/>
    <p:sldId id="262" r:id="rId15"/>
    <p:sldId id="263" r:id="rId16"/>
    <p:sldId id="270" r:id="rId17"/>
    <p:sldId id="271" r:id="rId18"/>
    <p:sldId id="272" r:id="rId19"/>
    <p:sldId id="273" r:id="rId20"/>
    <p:sldId id="274" r:id="rId21"/>
    <p:sldId id="275" r:id="rId22"/>
    <p:sldId id="276" r:id="rId23"/>
    <p:sldId id="277" r:id="rId24"/>
    <p:sldId id="278" r:id="rId25"/>
    <p:sldId id="283" r:id="rId26"/>
    <p:sldId id="284" r:id="rId27"/>
    <p:sldId id="285" r:id="rId28"/>
    <p:sldId id="286" r:id="rId29"/>
    <p:sldId id="287" r:id="rId30"/>
    <p:sldId id="288" r:id="rId31"/>
    <p:sldId id="279" r:id="rId32"/>
    <p:sldId id="289" r:id="rId33"/>
    <p:sldId id="290" r:id="rId34"/>
    <p:sldId id="291" r:id="rId35"/>
    <p:sldId id="292" r:id="rId36"/>
    <p:sldId id="293" r:id="rId37"/>
    <p:sldId id="294" r:id="rId38"/>
    <p:sldId id="295" r:id="rId39"/>
    <p:sldId id="280" r:id="rId40"/>
    <p:sldId id="281" r:id="rId41"/>
    <p:sldId id="296" r:id="rId42"/>
    <p:sldId id="297" r:id="rId43"/>
    <p:sldId id="298" r:id="rId44"/>
    <p:sldId id="299" r:id="rId45"/>
    <p:sldId id="300" r:id="rId46"/>
    <p:sldId id="304" r:id="rId47"/>
    <p:sldId id="305" r:id="rId48"/>
    <p:sldId id="306" r:id="rId49"/>
    <p:sldId id="307" r:id="rId50"/>
    <p:sldId id="308" r:id="rId51"/>
    <p:sldId id="309" r:id="rId52"/>
    <p:sldId id="310" r:id="rId53"/>
    <p:sldId id="301" r:id="rId54"/>
    <p:sldId id="302" r:id="rId55"/>
    <p:sldId id="303"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4" r:id="rId69"/>
    <p:sldId id="325" r:id="rId70"/>
    <p:sldId id="326" r:id="rId71"/>
    <p:sldId id="327" r:id="rId72"/>
    <p:sldId id="328" r:id="rId73"/>
    <p:sldId id="329" r:id="rId74"/>
    <p:sldId id="330" r:id="rId75"/>
    <p:sldId id="323" r:id="rId76"/>
    <p:sldId id="282" r:id="rId7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5" autoAdjust="0"/>
    <p:restoredTop sz="94660"/>
  </p:normalViewPr>
  <p:slideViewPr>
    <p:cSldViewPr snapToGrid="0">
      <p:cViewPr varScale="1">
        <p:scale>
          <a:sx n="116" d="100"/>
          <a:sy n="116" d="100"/>
        </p:scale>
        <p:origin x="3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72716-146F-4B2B-8FAD-5804DCA39AE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3787130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72716-146F-4B2B-8FAD-5804DCA39AE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1608308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72716-146F-4B2B-8FAD-5804DCA39AE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434637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72716-146F-4B2B-8FAD-5804DCA39AE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791747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72716-146F-4B2B-8FAD-5804DCA39AE2}"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863429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72716-146F-4B2B-8FAD-5804DCA39AE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1665927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72716-146F-4B2B-8FAD-5804DCA39AE2}" type="datetimeFigureOut">
              <a:rPr lang="en-US" smtClean="0"/>
              <a:t>5/11/2016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272356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72716-146F-4B2B-8FAD-5804DCA39AE2}" type="datetimeFigureOut">
              <a:rPr lang="en-US" smtClean="0"/>
              <a:t>5/11/2016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750186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72716-146F-4B2B-8FAD-5804DCA39AE2}"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096730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72716-146F-4B2B-8FAD-5804DCA39AE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2105666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72716-146F-4B2B-8FAD-5804DCA39AE2}"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93264-2592-46DB-903D-ADB3F9156008}" type="slidenum">
              <a:rPr lang="en-US" smtClean="0"/>
              <a:t>‹#›</a:t>
            </a:fld>
            <a:endParaRPr lang="en-US"/>
          </a:p>
        </p:txBody>
      </p:sp>
    </p:spTree>
    <p:extLst>
      <p:ext uri="{BB962C8B-B14F-4D97-AF65-F5344CB8AC3E}">
        <p14:creationId xmlns:p14="http://schemas.microsoft.com/office/powerpoint/2010/main" val="65800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72716-146F-4B2B-8FAD-5804DCA39AE2}" type="datetimeFigureOut">
              <a:rPr lang="en-US" smtClean="0"/>
              <a:t>5/11/2016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93264-2592-46DB-903D-ADB3F9156008}" type="slidenum">
              <a:rPr lang="en-US" smtClean="0"/>
              <a:t>‹#›</a:t>
            </a:fld>
            <a:endParaRPr lang="en-US"/>
          </a:p>
        </p:txBody>
      </p:sp>
    </p:spTree>
    <p:extLst>
      <p:ext uri="{BB962C8B-B14F-4D97-AF65-F5344CB8AC3E}">
        <p14:creationId xmlns:p14="http://schemas.microsoft.com/office/powerpoint/2010/main" val="1273537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16.xml"/><Relationship Id="rId7" Type="http://schemas.openxmlformats.org/officeDocument/2006/relationships/slide" Target="slide66.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5.xml"/><Relationship Id="rId5" Type="http://schemas.openxmlformats.org/officeDocument/2006/relationships/slide" Target="slide44.xml"/><Relationship Id="rId4" Type="http://schemas.openxmlformats.org/officeDocument/2006/relationships/slide" Target="slide3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Sports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47381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Casey Stengel</a:t>
            </a:r>
            <a:r>
              <a:rPr lang="en-US" dirty="0" smtClean="0"/>
              <a:t> (1889-1975)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He </a:t>
            </a:r>
            <a:r>
              <a:rPr lang="en-US" dirty="0"/>
              <a:t>managed the Yankees to 10 pennants and 7 championships, including a record five in a row from '49-'53. The "Old </a:t>
            </a:r>
            <a:r>
              <a:rPr lang="en-US" dirty="0" err="1"/>
              <a:t>Perfessor</a:t>
            </a:r>
            <a:r>
              <a:rPr lang="en-US" dirty="0"/>
              <a:t>" did not use a set lineup or pitching rotation, instead using a bewildering number of platoon arrangements. Somehow this did not undermine his defense, as Stengel's Yankees lead the league in double plays six times. Remembered as a player for his two game-winning homeruns, one an inside-the-parker, against the Yankees in the 1923 World Series, off the field his vaudevillian personality involved him in many famous incidents. When in 1958 he was called in front of the Senate Subcommittee on Antitrust and Monopoly to testify on why baseball should be exempt from antitrust regulation, he testified with an hour's worth of classic "</a:t>
            </a:r>
            <a:r>
              <a:rPr lang="en-US" dirty="0" err="1"/>
              <a:t>Stengelese</a:t>
            </a:r>
            <a:r>
              <a:rPr lang="en-US" dirty="0"/>
              <a:t>." When the baffled politicians let Stengel go and called on Mickey Mantle to answer their questions, he replied, "My views are about the same as Casey's."</a:t>
            </a:r>
          </a:p>
        </p:txBody>
      </p:sp>
    </p:spTree>
    <p:extLst>
      <p:ext uri="{BB962C8B-B14F-4D97-AF65-F5344CB8AC3E}">
        <p14:creationId xmlns:p14="http://schemas.microsoft.com/office/powerpoint/2010/main" val="3938591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Billy Martin</a:t>
            </a:r>
            <a:r>
              <a:rPr lang="en-US" dirty="0" smtClean="0"/>
              <a:t> (1928-1989)</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alert, combative second baseman for the Yankees from 1950-1957, he made a famous catch in the seventh game of the 1952 World Series when Jackie Robinson lifted a bases loaded pop-up near the pitcher's mound. In 1953 he was named World Series MVP after batting .500 and winning the final game with a single in the bottom of the ninth. As Yankee manager, he won two pennants and one World Series (1977). Strung extremely tight--he almost came to blows with Reggie Jackson during a nationally televised game--his barroom brawls and arguments with the Yankee front office cost him many jobs. His five terms managing one club is tied for the major league record.</a:t>
            </a:r>
          </a:p>
        </p:txBody>
      </p:sp>
    </p:spTree>
    <p:extLst>
      <p:ext uri="{BB962C8B-B14F-4D97-AF65-F5344CB8AC3E}">
        <p14:creationId xmlns:p14="http://schemas.microsoft.com/office/powerpoint/2010/main" val="301628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Reggie Jackson</a:t>
            </a:r>
            <a:r>
              <a:rPr lang="en-US" dirty="0" smtClean="0"/>
              <a:t> (1946- )</a:t>
            </a:r>
            <a:endParaRPr lang="en-US" dirty="0"/>
          </a:p>
        </p:txBody>
      </p:sp>
      <p:sp>
        <p:nvSpPr>
          <p:cNvPr id="3" name="Content Placeholder 2"/>
          <p:cNvSpPr>
            <a:spLocks noGrp="1"/>
          </p:cNvSpPr>
          <p:nvPr>
            <p:ph idx="1"/>
          </p:nvPr>
        </p:nvSpPr>
        <p:spPr/>
        <p:txBody>
          <a:bodyPr/>
          <a:lstStyle/>
          <a:p>
            <a:pPr marL="0" indent="0">
              <a:buNone/>
            </a:pPr>
            <a:r>
              <a:rPr lang="en-US" dirty="0" smtClean="0"/>
              <a:t>Known </a:t>
            </a:r>
            <a:r>
              <a:rPr lang="en-US" dirty="0"/>
              <a:t>as "Mr. October" because of his World Series slugging, in the sixth game of the 1977 World Series he hit three homeruns off three different pitchers on three consecutive swings of his bat. Besides Babe Ruth, who did it twice, he is the only player to homer three times in one World Series game. His .755 slugging average is the highest in World Series history. Soon after joining the Yankees in 1977 he created a sensation by proclaiming himself "the straw that stirs the drink." The wild atmosphere surrounding Jackson and the Yankees was captured by a teammate in a book called The Bronx Zoo. Jackson won four homer titles ('73, '75, '80, '83), hit 563 homeruns, and set a major league record for strikeouts (2,597).</a:t>
            </a:r>
          </a:p>
        </p:txBody>
      </p:sp>
    </p:spTree>
    <p:extLst>
      <p:ext uri="{BB962C8B-B14F-4D97-AF65-F5344CB8AC3E}">
        <p14:creationId xmlns:p14="http://schemas.microsoft.com/office/powerpoint/2010/main" val="4224656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Don Mattingly</a:t>
            </a:r>
            <a:r>
              <a:rPr lang="en-US" dirty="0" smtClean="0"/>
              <a:t> (1961- )</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the best first baseman in baseball for most of the 1980's. He holds the major league record for most grand slams in a season (6 in 1987). He twice led the league in hits ('84 and '85), won the league batting crown by edging out teammate Dave Winfield on the final day of the 1984 season, and drove in the most runs in 1985 to win the MVP award. "Donnie Baseball" also won nine gold gloves--his career fielding percentage (.99599) is the best--but World Series glory eluded "the Hitman." His Yankees never played in the Fall Classic.</a:t>
            </a:r>
          </a:p>
        </p:txBody>
      </p:sp>
    </p:spTree>
    <p:extLst>
      <p:ext uri="{BB962C8B-B14F-4D97-AF65-F5344CB8AC3E}">
        <p14:creationId xmlns:p14="http://schemas.microsoft.com/office/powerpoint/2010/main" val="3732383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Derek Jeter</a:t>
            </a:r>
            <a:r>
              <a:rPr lang="en-US" dirty="0" smtClean="0"/>
              <a:t> (1974-)</a:t>
            </a:r>
            <a:endParaRPr lang="en-US" dirty="0"/>
          </a:p>
        </p:txBody>
      </p:sp>
      <p:sp>
        <p:nvSpPr>
          <p:cNvPr id="3" name="Content Placeholder 2"/>
          <p:cNvSpPr>
            <a:spLocks noGrp="1"/>
          </p:cNvSpPr>
          <p:nvPr>
            <p:ph idx="1"/>
          </p:nvPr>
        </p:nvSpPr>
        <p:spPr/>
        <p:txBody>
          <a:bodyPr/>
          <a:lstStyle/>
          <a:p>
            <a:pPr marL="0" indent="0">
              <a:buNone/>
            </a:pPr>
            <a:r>
              <a:rPr lang="en-US" dirty="0" smtClean="0"/>
              <a:t>became </a:t>
            </a:r>
            <a:r>
              <a:rPr lang="en-US" dirty="0"/>
              <a:t>the starting shortstop for the Yanks in 1996, winning the Rookie of the Year Award and helping New York capture its first championship since 1978. More post-season highlights followed, including three more titles ('98, '99, '00), the 2000 Series MVP, and a controversial homer against the Baltimore Orioles in Game One of the 1996 ALCS when twelve year old Jeffrey Maier turned his fly ball into a homerun by reaching over the right field wall to catch it. Jeter's junior-high yearbook dubbed him "most likely to play shortstop for the New York Yankees."</a:t>
            </a:r>
          </a:p>
        </p:txBody>
      </p:sp>
    </p:spTree>
    <p:extLst>
      <p:ext uri="{BB962C8B-B14F-4D97-AF65-F5344CB8AC3E}">
        <p14:creationId xmlns:p14="http://schemas.microsoft.com/office/powerpoint/2010/main" val="9074639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t>Joe McCarthy</a:t>
            </a:r>
            <a:r>
              <a:rPr lang="en-US" dirty="0"/>
              <a:t> (1887-1978) began managing the Yankees in 1931. They finished second, beginning a nine-year run of second or better. From 1936 to 1939 his Yankees won four World Series in a row; from 1936 to 1943, seven pennants and six World Series. His .615 winning percentage (2125-1333) is tops for a big league skipper, and he is tied with Casey Stengel for most world championship teams managed (7). Besides winning--McCarthy never had a losing season in the majors--his teams are best remembered for their offense. The 1931 Yankees scored 1067 runs, the most of any team since 1900, while his 1936 club scored the second most, with 1065.</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2829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Tennis Players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6399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Rod Laver</a:t>
            </a:r>
            <a:r>
              <a:rPr lang="en-US" dirty="0" smtClean="0"/>
              <a:t> (1938–present)</a:t>
            </a:r>
            <a:endParaRPr lang="en-US" dirty="0"/>
          </a:p>
        </p:txBody>
      </p:sp>
      <p:sp>
        <p:nvSpPr>
          <p:cNvPr id="3" name="Content Placeholder 2"/>
          <p:cNvSpPr>
            <a:spLocks noGrp="1"/>
          </p:cNvSpPr>
          <p:nvPr>
            <p:ph idx="1"/>
          </p:nvPr>
        </p:nvSpPr>
        <p:spPr/>
        <p:txBody>
          <a:bodyPr/>
          <a:lstStyle/>
          <a:p>
            <a:pPr marL="0" indent="0">
              <a:buNone/>
            </a:pPr>
            <a:r>
              <a:rPr lang="en-US" dirty="0" smtClean="0"/>
              <a:t>Australia </a:t>
            </a:r>
            <a:r>
              <a:rPr lang="en-US" dirty="0"/>
              <a:t>produced many talented players (Emerson, </a:t>
            </a:r>
            <a:r>
              <a:rPr lang="en-US" dirty="0" err="1"/>
              <a:t>Rosewall</a:t>
            </a:r>
            <a:r>
              <a:rPr lang="en-US" dirty="0"/>
              <a:t>, </a:t>
            </a:r>
            <a:r>
              <a:rPr lang="en-US" dirty="0" err="1"/>
              <a:t>Newcombe</a:t>
            </a:r>
            <a:r>
              <a:rPr lang="en-US" dirty="0"/>
              <a:t>, </a:t>
            </a:r>
            <a:r>
              <a:rPr lang="en-US" dirty="0" err="1"/>
              <a:t>Stolle</a:t>
            </a:r>
            <a:r>
              <a:rPr lang="en-US" dirty="0"/>
              <a:t>, </a:t>
            </a:r>
            <a:r>
              <a:rPr lang="en-US" dirty="0" err="1"/>
              <a:t>Hoad</a:t>
            </a:r>
            <a:r>
              <a:rPr lang="en-US" dirty="0"/>
              <a:t>) but Laver was the best of all. He weighed just 145 pounds in his playing days but his massive left arm generated incredible topspin shots. The only player to win the Grand Slam twice—in 1962 as an amateur, and in 1969 as a professional—Laver took 11 major singles titles overall. Turning pro in 1963, Laver won five U.S. Pro Championships; had he been allowed to play the majors from ’63 to ’67, he likely would hold the wins record instead of Pete Sampras. Martina Navratilova and Sampras both idolized Laver, the first to earn $1 million in a career.</a:t>
            </a:r>
          </a:p>
        </p:txBody>
      </p:sp>
    </p:spTree>
    <p:extLst>
      <p:ext uri="{BB962C8B-B14F-4D97-AF65-F5344CB8AC3E}">
        <p14:creationId xmlns:p14="http://schemas.microsoft.com/office/powerpoint/2010/main" val="30900803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Pete Sampras</a:t>
            </a:r>
            <a:r>
              <a:rPr lang="en-US" dirty="0" smtClean="0"/>
              <a:t> (1971–present)</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Pistol Pete” burst onto the scene in 1990, when he became the youngest man ever to win the U.S. Open. He would take five U.S. Opens and two Australian Opens, but his greatest accomplishments came on the Wimbledon grass. Starting in 1993 he won the tournament seven times in eight years, losing only to Richard </a:t>
            </a:r>
            <a:r>
              <a:rPr lang="en-US" dirty="0" err="1"/>
              <a:t>Krajicek</a:t>
            </a:r>
            <a:r>
              <a:rPr lang="en-US" dirty="0"/>
              <a:t> in the quarterfinals in 1996. The last Wimbledon win (2000) gave Sampras the all-time men’s major record, passing Roy Emerson’s 12. Married to actress Bridgette Wilson, Sampras silenced his critics (who thought he was washed up) by defeating Andre Agassi for the 2002 U.S. Open title—then he retired.</a:t>
            </a:r>
          </a:p>
          <a:p>
            <a:pPr marL="0" indent="0">
              <a:buNone/>
            </a:pPr>
            <a:endParaRPr lang="en-US" dirty="0"/>
          </a:p>
        </p:txBody>
      </p:sp>
    </p:spTree>
    <p:extLst>
      <p:ext uri="{BB962C8B-B14F-4D97-AF65-F5344CB8AC3E}">
        <p14:creationId xmlns:p14="http://schemas.microsoft.com/office/powerpoint/2010/main" val="2164663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Bjorn Borg</a:t>
            </a:r>
            <a:r>
              <a:rPr lang="en-US" dirty="0" smtClean="0"/>
              <a:t> (1956–present).</a:t>
            </a:r>
            <a:endParaRPr lang="en-US" dirty="0"/>
          </a:p>
        </p:txBody>
      </p:sp>
      <p:sp>
        <p:nvSpPr>
          <p:cNvPr id="3" name="Content Placeholder 2"/>
          <p:cNvSpPr>
            <a:spLocks noGrp="1"/>
          </p:cNvSpPr>
          <p:nvPr>
            <p:ph idx="1"/>
          </p:nvPr>
        </p:nvSpPr>
        <p:spPr/>
        <p:txBody>
          <a:bodyPr/>
          <a:lstStyle/>
          <a:p>
            <a:pPr marL="0" indent="0">
              <a:buNone/>
            </a:pPr>
            <a:r>
              <a:rPr lang="en-US" dirty="0" smtClean="0"/>
              <a:t>On </a:t>
            </a:r>
            <a:r>
              <a:rPr lang="en-US" dirty="0"/>
              <a:t>both grass and clay in the late 1970s, resistance to Borg was futile; he won Wimbledon five straight years (1976–80) and the French Open six times, for a total of 11 majors. Borg got started at age nine, after his father won a tennis racket in a ping-pong tournament and gave it to him. He took his first French in 1974 and dominated through 1981, when John McEnroe finally knocked him off at Wimbledon. Borg then inexplicably retired at 26; he tried an unsuccessful comeback in the early 1990s. Despite his great success, Borg never won the U.S. Open (reaching the final four times). He played at the Australian Open only once, usually preferring to take the winter months off.</a:t>
            </a:r>
          </a:p>
          <a:p>
            <a:pPr marL="0" indent="0">
              <a:buNone/>
            </a:pPr>
            <a:endParaRPr lang="en-US" dirty="0"/>
          </a:p>
        </p:txBody>
      </p:sp>
    </p:spTree>
    <p:extLst>
      <p:ext uri="{BB962C8B-B14F-4D97-AF65-F5344CB8AC3E}">
        <p14:creationId xmlns:p14="http://schemas.microsoft.com/office/powerpoint/2010/main" val="197539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Table of Contents</a:t>
            </a:r>
            <a:endParaRPr lang="en-US" dirty="0"/>
          </a:p>
        </p:txBody>
      </p:sp>
      <p:sp>
        <p:nvSpPr>
          <p:cNvPr id="3" name="Content Placeholder 2"/>
          <p:cNvSpPr>
            <a:spLocks noGrp="1"/>
          </p:cNvSpPr>
          <p:nvPr>
            <p:ph idx="1"/>
          </p:nvPr>
        </p:nvSpPr>
        <p:spPr/>
        <p:txBody>
          <a:bodyPr/>
          <a:lstStyle/>
          <a:p>
            <a:r>
              <a:rPr lang="en-US" dirty="0" smtClean="0">
                <a:hlinkClick r:id="rId2" action="ppaction://hlinksldjump"/>
              </a:rPr>
              <a:t>New York Yankees</a:t>
            </a:r>
            <a:endParaRPr lang="en-US" dirty="0" smtClean="0"/>
          </a:p>
          <a:p>
            <a:r>
              <a:rPr lang="en-US" dirty="0" smtClean="0">
                <a:hlinkClick r:id="rId3" action="ppaction://hlinksldjump"/>
              </a:rPr>
              <a:t>Tennis Players</a:t>
            </a:r>
            <a:endParaRPr lang="en-US" dirty="0" smtClean="0"/>
          </a:p>
          <a:p>
            <a:r>
              <a:rPr lang="en-US" dirty="0" smtClean="0">
                <a:hlinkClick r:id="rId4" action="ppaction://hlinksldjump"/>
              </a:rPr>
              <a:t>Golfers</a:t>
            </a:r>
            <a:endParaRPr lang="en-US" dirty="0" smtClean="0"/>
          </a:p>
          <a:p>
            <a:r>
              <a:rPr lang="en-US" dirty="0" smtClean="0">
                <a:hlinkClick r:id="rId5" action="ppaction://hlinksldjump"/>
              </a:rPr>
              <a:t>Hockey Hall of Famers</a:t>
            </a:r>
            <a:endParaRPr lang="en-US" dirty="0" smtClean="0"/>
          </a:p>
          <a:p>
            <a:r>
              <a:rPr lang="en-US" dirty="0" smtClean="0">
                <a:hlinkClick r:id="rId6" action="ppaction://hlinksldjump"/>
              </a:rPr>
              <a:t>Footballers (Soccer Players)</a:t>
            </a:r>
            <a:endParaRPr lang="en-US" dirty="0" smtClean="0"/>
          </a:p>
          <a:p>
            <a:r>
              <a:rPr lang="en-US" dirty="0" smtClean="0">
                <a:hlinkClick r:id="rId7" action="ppaction://hlinksldjump"/>
              </a:rPr>
              <a:t>Olympics</a:t>
            </a:r>
            <a:endParaRPr lang="en-US" dirty="0"/>
          </a:p>
        </p:txBody>
      </p:sp>
    </p:spTree>
    <p:extLst>
      <p:ext uri="{BB962C8B-B14F-4D97-AF65-F5344CB8AC3E}">
        <p14:creationId xmlns:p14="http://schemas.microsoft.com/office/powerpoint/2010/main" val="254874496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Bill Tilden</a:t>
            </a:r>
            <a:r>
              <a:rPr lang="en-US" dirty="0" smtClean="0"/>
              <a:t> (1893–1953)</a:t>
            </a:r>
            <a:endParaRPr lang="en-US" dirty="0"/>
          </a:p>
        </p:txBody>
      </p:sp>
      <p:sp>
        <p:nvSpPr>
          <p:cNvPr id="3" name="Content Placeholder 2"/>
          <p:cNvSpPr>
            <a:spLocks noGrp="1"/>
          </p:cNvSpPr>
          <p:nvPr>
            <p:ph idx="1"/>
          </p:nvPr>
        </p:nvSpPr>
        <p:spPr/>
        <p:txBody>
          <a:bodyPr/>
          <a:lstStyle/>
          <a:p>
            <a:pPr marL="0" indent="0">
              <a:buNone/>
            </a:pPr>
            <a:r>
              <a:rPr lang="en-US" dirty="0" smtClean="0"/>
              <a:t>Between </a:t>
            </a:r>
            <a:r>
              <a:rPr lang="en-US" dirty="0"/>
              <a:t>1920 and 1925, he was almost unstoppable: He won six straight U.S. championships and took Wimbledon both times he played. Tilden was nicknamed “Big Bill” for two reasons: He stood 6-foot-2 with his trademark “cannonball” serve and he faced “Little Bill” Johnston in six out of seven U.S. finals. In all, he won ten majors (seven U.S., three Wimbledon) and turned professional in 1930—winning a pro title at age 42 and competing in barnstorming tours until he was 50. Tilden also loved the theater; he performed in several Broadway shows (including the lead in “Dracula”), but lost a lot of money backing failed ventures.</a:t>
            </a:r>
          </a:p>
          <a:p>
            <a:pPr marL="0" indent="0">
              <a:buNone/>
            </a:pPr>
            <a:endParaRPr lang="en-US" dirty="0"/>
          </a:p>
        </p:txBody>
      </p:sp>
    </p:spTree>
    <p:extLst>
      <p:ext uri="{BB962C8B-B14F-4D97-AF65-F5344CB8AC3E}">
        <p14:creationId xmlns:p14="http://schemas.microsoft.com/office/powerpoint/2010/main" val="16383936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Andre Agassi</a:t>
            </a:r>
            <a:r>
              <a:rPr lang="en-US" dirty="0" smtClean="0"/>
              <a:t> (1970–present)</a:t>
            </a:r>
            <a:endParaRPr lang="en-US" dirty="0"/>
          </a:p>
        </p:txBody>
      </p:sp>
      <p:sp>
        <p:nvSpPr>
          <p:cNvPr id="3" name="Content Placeholder 2"/>
          <p:cNvSpPr>
            <a:spLocks noGrp="1"/>
          </p:cNvSpPr>
          <p:nvPr>
            <p:ph idx="1"/>
          </p:nvPr>
        </p:nvSpPr>
        <p:spPr/>
        <p:txBody>
          <a:bodyPr/>
          <a:lstStyle/>
          <a:p>
            <a:pPr marL="0" indent="0">
              <a:buNone/>
            </a:pPr>
            <a:r>
              <a:rPr lang="en-US" dirty="0" smtClean="0"/>
              <a:t>His </a:t>
            </a:r>
            <a:r>
              <a:rPr lang="en-US" dirty="0"/>
              <a:t>father boxed for Iran in the 1948 and 1952 Olympics; his own Olympic exploits included the 1996 tennis gold. Born in Las Vegas, he reached the world’s #3 ranking at age 18 but was better known for his image than for his play. Perhaps the greatest returner and baseline player ever, Agassi won his first major on Wimbledon grass in 1992. Briefly married to Brooke Shields, he fell to #141 in the world in 1997, but after they divorced, Agassi rededicated himself to the game. In 1999 he won the French Open, becoming just the fifth man to complete the career Grand Slam. In all, Agassi has won eight major singles titles (five since 1999), and is now married to women’s great Steffi Graf.</a:t>
            </a:r>
          </a:p>
          <a:p>
            <a:pPr marL="0" indent="0">
              <a:buNone/>
            </a:pPr>
            <a:endParaRPr lang="en-US" dirty="0"/>
          </a:p>
        </p:txBody>
      </p:sp>
    </p:spTree>
    <p:extLst>
      <p:ext uri="{BB962C8B-B14F-4D97-AF65-F5344CB8AC3E}">
        <p14:creationId xmlns:p14="http://schemas.microsoft.com/office/powerpoint/2010/main" val="153642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John McEnroe</a:t>
            </a:r>
            <a:r>
              <a:rPr lang="en-US" dirty="0" smtClean="0"/>
              <a:t> (1959–present)</a:t>
            </a:r>
            <a:endParaRPr lang="en-US" dirty="0"/>
          </a:p>
        </p:txBody>
      </p:sp>
      <p:sp>
        <p:nvSpPr>
          <p:cNvPr id="3" name="Content Placeholder 2"/>
          <p:cNvSpPr>
            <a:spLocks noGrp="1"/>
          </p:cNvSpPr>
          <p:nvPr>
            <p:ph idx="1"/>
          </p:nvPr>
        </p:nvSpPr>
        <p:spPr/>
        <p:txBody>
          <a:bodyPr/>
          <a:lstStyle/>
          <a:p>
            <a:pPr marL="0" indent="0">
              <a:buNone/>
            </a:pPr>
            <a:r>
              <a:rPr lang="en-US" dirty="0" smtClean="0"/>
              <a:t>Though </a:t>
            </a:r>
            <a:r>
              <a:rPr lang="en-US" dirty="0"/>
              <a:t>perhaps best known for his fiery temper and abuse of referees (with taunts like “You can’t be serious!”), McEnroe was the dominant player of the early 1980s. As a 17-year old amateur qualifier, he made the semifinals of Wimbledon, and in 1979 he won the first of three straight U.S. Opens. He almost ended Borg’s run of </a:t>
            </a:r>
            <a:r>
              <a:rPr lang="en-US" dirty="0" err="1"/>
              <a:t>Wimbledons</a:t>
            </a:r>
            <a:r>
              <a:rPr lang="en-US" dirty="0"/>
              <a:t> in a five-set thriller in 1980, but succeeded the following year. In 1984, McEnroe compiled an 82–3 record, winning Wimbledon and his fourth U.S. Open, for a total of seven majors. An outstanding doubles player as well, he won 77 titles, many with partner Peter Fleming. He also played in the Davis Cup 12 times, captaining the U.S. team in 2000.</a:t>
            </a:r>
          </a:p>
          <a:p>
            <a:pPr marL="0" indent="0">
              <a:buNone/>
            </a:pPr>
            <a:endParaRPr lang="en-US" dirty="0"/>
          </a:p>
        </p:txBody>
      </p:sp>
    </p:spTree>
    <p:extLst>
      <p:ext uri="{BB962C8B-B14F-4D97-AF65-F5344CB8AC3E}">
        <p14:creationId xmlns:p14="http://schemas.microsoft.com/office/powerpoint/2010/main" val="13314457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Arthur Ashe</a:t>
            </a:r>
            <a:r>
              <a:rPr lang="en-US" dirty="0" smtClean="0"/>
              <a:t> (1943–1993)</a:t>
            </a:r>
            <a:endParaRPr lang="en-US" dirty="0"/>
          </a:p>
        </p:txBody>
      </p:sp>
      <p:sp>
        <p:nvSpPr>
          <p:cNvPr id="3" name="Content Placeholder 2"/>
          <p:cNvSpPr>
            <a:spLocks noGrp="1"/>
          </p:cNvSpPr>
          <p:nvPr>
            <p:ph idx="1"/>
          </p:nvPr>
        </p:nvSpPr>
        <p:spPr/>
        <p:txBody>
          <a:bodyPr/>
          <a:lstStyle/>
          <a:p>
            <a:pPr marL="0" indent="0">
              <a:buNone/>
            </a:pPr>
            <a:r>
              <a:rPr lang="en-US" dirty="0" smtClean="0"/>
              <a:t>Ashe </a:t>
            </a:r>
            <a:r>
              <a:rPr lang="en-US" dirty="0"/>
              <a:t>once claimed that he would consider himself a failure if he were remembered only for tennis. The first black man to win either the U.S. Championship (1968) or Wimbledon (1975), he was also the first American tennis player to earn over $100,000 in one year (1970). The author of </a:t>
            </a:r>
            <a:r>
              <a:rPr lang="en-US" i="1" dirty="0"/>
              <a:t>Hard Road to Glory</a:t>
            </a:r>
            <a:r>
              <a:rPr lang="en-US" dirty="0"/>
              <a:t>, a history of black athletes, Ashe announced in 1992 that tainted blood from a 1983 heart surgery had given him the AIDS virus. Arthur Ashe Stadium, the current home of the U.S. Open, was named for him in 1997.</a:t>
            </a:r>
          </a:p>
          <a:p>
            <a:pPr marL="0" indent="0">
              <a:buNone/>
            </a:pPr>
            <a:endParaRPr lang="en-US" dirty="0"/>
          </a:p>
        </p:txBody>
      </p:sp>
    </p:spTree>
    <p:extLst>
      <p:ext uri="{BB962C8B-B14F-4D97-AF65-F5344CB8AC3E}">
        <p14:creationId xmlns:p14="http://schemas.microsoft.com/office/powerpoint/2010/main" val="3942153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Martina Navratilova</a:t>
            </a:r>
            <a:r>
              <a:rPr lang="en-US" dirty="0" smtClean="0"/>
              <a:t> (1956–present)</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Prague, she defected to the United States in 1975 because the Czech Tennis Federation had taken most of her earnings. A bit heavy early in her career, Navratilova won the first two of her nine </a:t>
            </a:r>
            <a:r>
              <a:rPr lang="en-US" dirty="0" err="1"/>
              <a:t>Wimbledons</a:t>
            </a:r>
            <a:r>
              <a:rPr lang="en-US" dirty="0"/>
              <a:t> in 1978–79 but subsequent losses led her to pursue a grueling fitness regimen. This paid off: She won 18 singles Grand Slams (58 overall), 167 total singles titles, and even more doubles crowns, many with partner Pam Shriver. A Wimbledon finalist at 37, Navratilova retired from singles in 1994, but returned to play doubles in 2000. In 2003 tied Billie Jean King with 20 overall </a:t>
            </a:r>
            <a:r>
              <a:rPr lang="en-US" dirty="0" err="1"/>
              <a:t>Wimbledons</a:t>
            </a:r>
            <a:r>
              <a:rPr lang="en-US" dirty="0"/>
              <a:t>, taking the mixed doubles… at age 46!</a:t>
            </a:r>
          </a:p>
          <a:p>
            <a:endParaRPr lang="en-US" dirty="0"/>
          </a:p>
        </p:txBody>
      </p:sp>
    </p:spTree>
    <p:extLst>
      <p:ext uri="{BB962C8B-B14F-4D97-AF65-F5344CB8AC3E}">
        <p14:creationId xmlns:p14="http://schemas.microsoft.com/office/powerpoint/2010/main" val="28641785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Steffi Graf</a:t>
            </a:r>
            <a:r>
              <a:rPr lang="en-US" dirty="0" smtClean="0"/>
              <a:t> (1969–present)</a:t>
            </a:r>
            <a:endParaRPr lang="en-US" dirty="0"/>
          </a:p>
        </p:txBody>
      </p:sp>
      <p:sp>
        <p:nvSpPr>
          <p:cNvPr id="3" name="Content Placeholder 2"/>
          <p:cNvSpPr>
            <a:spLocks noGrp="1"/>
          </p:cNvSpPr>
          <p:nvPr>
            <p:ph idx="1"/>
          </p:nvPr>
        </p:nvSpPr>
        <p:spPr/>
        <p:txBody>
          <a:bodyPr/>
          <a:lstStyle/>
          <a:p>
            <a:pPr marL="0" indent="0">
              <a:buNone/>
            </a:pPr>
            <a:r>
              <a:rPr lang="en-US" dirty="0" smtClean="0"/>
              <a:t>Her </a:t>
            </a:r>
            <a:r>
              <a:rPr lang="en-US" dirty="0"/>
              <a:t>most devastating shot earned her the moniker “Fraulein Forehand.” Graf turned pro at age 13 and steadily rose through the rankings, garnering the #1 ranking and her first major (French) in 1987. The following year, Graf made history by winning the Grand Slam and the gold medal at the Seoul Olympics, the only player ever to go 5-for-5 in one year. Seven </a:t>
            </a:r>
            <a:r>
              <a:rPr lang="en-US" dirty="0" err="1"/>
              <a:t>Wimbledons</a:t>
            </a:r>
            <a:r>
              <a:rPr lang="en-US" dirty="0"/>
              <a:t>, six French, five U.S., and four Australians add up to 22 major career singles crowns—the last coming at the French in 1999 after two years of major back injuries. Graf retired that fall, and is now raising her son Jaden with her husband Andre Agassi.</a:t>
            </a:r>
          </a:p>
          <a:p>
            <a:pPr marL="0" indent="0">
              <a:buNone/>
            </a:pPr>
            <a:endParaRPr lang="en-US" dirty="0"/>
          </a:p>
        </p:txBody>
      </p:sp>
    </p:spTree>
    <p:extLst>
      <p:ext uri="{BB962C8B-B14F-4D97-AF65-F5344CB8AC3E}">
        <p14:creationId xmlns:p14="http://schemas.microsoft.com/office/powerpoint/2010/main" val="22494379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Chris Evert</a:t>
            </a:r>
            <a:r>
              <a:rPr lang="en-US" dirty="0" smtClean="0"/>
              <a:t> (1954–present)</a:t>
            </a:r>
            <a:endParaRPr lang="en-US" dirty="0"/>
          </a:p>
        </p:txBody>
      </p:sp>
      <p:sp>
        <p:nvSpPr>
          <p:cNvPr id="3" name="Content Placeholder 2"/>
          <p:cNvSpPr>
            <a:spLocks noGrp="1"/>
          </p:cNvSpPr>
          <p:nvPr>
            <p:ph idx="1"/>
          </p:nvPr>
        </p:nvSpPr>
        <p:spPr/>
        <p:txBody>
          <a:bodyPr/>
          <a:lstStyle/>
          <a:p>
            <a:pPr marL="0" indent="0">
              <a:buNone/>
            </a:pPr>
            <a:r>
              <a:rPr lang="en-US" dirty="0" smtClean="0"/>
              <a:t>Queen </a:t>
            </a:r>
            <a:r>
              <a:rPr lang="en-US" dirty="0"/>
              <a:t>of the Clay Courts, she won the French Open a record seven times and rolled off a 125-match win streak on the surface. As a 15-year old, Evert upset Margaret Court, who had just won the Grand Slam. 1974 was the first of a record 13 straight years in which she won a major—several of them hard fought against her rival, Martina Navratilova. In all, Evert took 18 Grand Slam singles titles, and was the first female player to win $1 million in her career. She was married to British tennis player John Lloyd for eight years, but they divorced in 1987, and she then wed Olympic skier Andy Mill.</a:t>
            </a:r>
          </a:p>
          <a:p>
            <a:pPr marL="0" indent="0">
              <a:buNone/>
            </a:pPr>
            <a:endParaRPr lang="en-US" dirty="0"/>
          </a:p>
        </p:txBody>
      </p:sp>
    </p:spTree>
    <p:extLst>
      <p:ext uri="{BB962C8B-B14F-4D97-AF65-F5344CB8AC3E}">
        <p14:creationId xmlns:p14="http://schemas.microsoft.com/office/powerpoint/2010/main" val="34666471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Billie Jean King</a:t>
            </a:r>
            <a:r>
              <a:rPr lang="en-US" dirty="0" smtClean="0"/>
              <a:t> (1943–present).</a:t>
            </a:r>
            <a:endParaRPr lang="en-US" dirty="0"/>
          </a:p>
        </p:txBody>
      </p:sp>
      <p:sp>
        <p:nvSpPr>
          <p:cNvPr id="3" name="Content Placeholder 2"/>
          <p:cNvSpPr>
            <a:spLocks noGrp="1"/>
          </p:cNvSpPr>
          <p:nvPr>
            <p:ph idx="1"/>
          </p:nvPr>
        </p:nvSpPr>
        <p:spPr/>
        <p:txBody>
          <a:bodyPr/>
          <a:lstStyle/>
          <a:p>
            <a:pPr marL="0" indent="0">
              <a:buNone/>
            </a:pPr>
            <a:r>
              <a:rPr lang="en-US" dirty="0" smtClean="0"/>
              <a:t>Her </a:t>
            </a:r>
            <a:r>
              <a:rPr lang="en-US" dirty="0"/>
              <a:t>records themselves are impressive: 12 Grand Slam singles wins (including six </a:t>
            </a:r>
            <a:r>
              <a:rPr lang="en-US" dirty="0" err="1"/>
              <a:t>Wimbledons</a:t>
            </a:r>
            <a:r>
              <a:rPr lang="en-US" dirty="0"/>
              <a:t>) and 20 overall Wimbledon titles. King, however, is best known for advancing women’s athletics. Her brother, Randy Moffitt, pitched for the San Francisco Giants; she herself reached a #4 world ranking in 1960 and turned pro eight years later. At the time, prize money for women was paltry, so she co-founded the Virginia Slims Tour, and in 1971 became the first female athlete to earn $100,000 in a year. Two years later, in front of over 30,000 at the Astrodome, she whipped Bobby Riggs in the “Battle of the Sexes.” King retired in 1983, but not before winning a singles tournament at age 39.</a:t>
            </a:r>
          </a:p>
          <a:p>
            <a:pPr marL="0" indent="0">
              <a:buNone/>
            </a:pPr>
            <a:endParaRPr lang="en-US" dirty="0"/>
          </a:p>
        </p:txBody>
      </p:sp>
    </p:spTree>
    <p:extLst>
      <p:ext uri="{BB962C8B-B14F-4D97-AF65-F5344CB8AC3E}">
        <p14:creationId xmlns:p14="http://schemas.microsoft.com/office/powerpoint/2010/main" val="1696830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Margaret Smith Court</a:t>
            </a:r>
            <a:r>
              <a:rPr lang="en-US" dirty="0" smtClean="0"/>
              <a:t> (1942–present)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most prolific winner, male or female, she amassed 62 Grand Slam titles, 24 of them in singles (3 Wimbledon, 5 French, 5 U.S., and 11 in her native Australia). Billie Jean King called Court “The Arm” because of her long reach, aided by her height of nearly six feet. In 1970 she became the second woman (after Maureen Connolly) to win the Grand Slam, taking 21 singles championships overall that year; less impressive was her 1973 loss to 55-year old Bobby Riggs. Court did defeat King, Riggs’s nemesis, 22 of 32 times. She retired in 1977 and became a lay minister.</a:t>
            </a:r>
          </a:p>
          <a:p>
            <a:pPr marL="0" indent="0">
              <a:buNone/>
            </a:pPr>
            <a:endParaRPr lang="en-US" dirty="0"/>
          </a:p>
        </p:txBody>
      </p:sp>
    </p:spTree>
    <p:extLst>
      <p:ext uri="{BB962C8B-B14F-4D97-AF65-F5344CB8AC3E}">
        <p14:creationId xmlns:p14="http://schemas.microsoft.com/office/powerpoint/2010/main" val="11647824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Venus and Serena Williams</a:t>
            </a:r>
            <a:r>
              <a:rPr lang="en-US" dirty="0" smtClean="0"/>
              <a:t> (1980–present and 1981–present).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Althea </a:t>
            </a:r>
            <a:r>
              <a:rPr lang="en-US" dirty="0"/>
              <a:t>Gibson and Arthur Ashe may have preceded them as trailblazing African-American players, but the sisters have taken the game to new levels and to more people. Born in Compton, California and coached from an early age by father Richard, Venus broke through first, reaching the final of the U.S. Open in 1997. Serena won a Grand Slam before Venus did (1999 U.S. Open), but Venus hit #1 by sweeping Wimbledon and the U.S. Opens in both 2000 and 2001. For a long time Serena could not beat her older sister, but that changed in 2002, when she took four straight major finals against Venus. With her 2003 win at Wimbledon, Serena now has six majors to Venus’s four. On the side, both are fashion designers, while Venus also designs interiors.</a:t>
            </a:r>
          </a:p>
          <a:p>
            <a:pPr marL="0" indent="0">
              <a:buNone/>
            </a:pPr>
            <a:endParaRPr lang="en-US" dirty="0"/>
          </a:p>
        </p:txBody>
      </p:sp>
    </p:spTree>
    <p:extLst>
      <p:ext uri="{BB962C8B-B14F-4D97-AF65-F5344CB8AC3E}">
        <p14:creationId xmlns:p14="http://schemas.microsoft.com/office/powerpoint/2010/main" val="923243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New York Yankees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47929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Helen Wills Moody</a:t>
            </a:r>
            <a:r>
              <a:rPr lang="en-US" dirty="0" smtClean="0"/>
              <a:t> (1905–1998).</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California native nicknamed “Little Miss Poker Face” because her expression rarely changed on the court, </a:t>
            </a:r>
            <a:r>
              <a:rPr lang="en-US" dirty="0" err="1"/>
              <a:t>Wills’s</a:t>
            </a:r>
            <a:r>
              <a:rPr lang="en-US" dirty="0"/>
              <a:t> play contrasted with that of the other great woman of the era, the emotional Suzanne </a:t>
            </a:r>
            <a:r>
              <a:rPr lang="en-US" dirty="0" err="1"/>
              <a:t>Lenglen</a:t>
            </a:r>
            <a:r>
              <a:rPr lang="en-US" dirty="0"/>
              <a:t> of France, though they met only once (as </a:t>
            </a:r>
            <a:r>
              <a:rPr lang="en-US" dirty="0" err="1"/>
              <a:t>Lenglen</a:t>
            </a:r>
            <a:r>
              <a:rPr lang="en-US" dirty="0"/>
              <a:t> turned pro). Nonetheless, Wills dominated her competition; between 1927 and 1932 she did not even drop a set! She won 19 major singles crowns—out of 22 entered—including eight </a:t>
            </a:r>
            <a:r>
              <a:rPr lang="en-US" dirty="0" err="1"/>
              <a:t>Wimbledons</a:t>
            </a:r>
            <a:r>
              <a:rPr lang="en-US" dirty="0"/>
              <a:t>, six U.S., and four French championships, in 1928 becoming the first player to win three Grand Slams in one season. Wills also swept the singles and doubles gold medals at the 1924 Paris Olympics.</a:t>
            </a:r>
          </a:p>
          <a:p>
            <a:pPr marL="0" indent="0">
              <a:buNone/>
            </a:pPr>
            <a:endParaRPr lang="en-US" dirty="0"/>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34716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Golfers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67229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Tiger Woods</a:t>
            </a:r>
            <a:r>
              <a:rPr lang="en-US" dirty="0" smtClean="0"/>
              <a:t> (1975-present)</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to an African-American father and a Thai mother, he appeared on "The Mike Douglas Show" with a golf club at age two. Woods won three straight U.S. Junior Amateurs, and then became the only golfer to win three straight U.S. Amateurs (1994-1996). In 1997 Woods became the youngest ever to win the Masters--by a whopping 12 strokes. At the 2000 U.S. Open, when he won by 15 strokes, Woods began a remarkable run of four straight major championships: British Open (by eight strokes, making him the youngest ever to complete the career Grand Slam), PGA Championship, and the 2001 Masters. Woods added a third Masters in 2002, giving him seven major pro titles.</a:t>
            </a:r>
          </a:p>
        </p:txBody>
      </p:sp>
    </p:spTree>
    <p:extLst>
      <p:ext uri="{BB962C8B-B14F-4D97-AF65-F5344CB8AC3E}">
        <p14:creationId xmlns:p14="http://schemas.microsoft.com/office/powerpoint/2010/main" val="343788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Jack Nicklaus</a:t>
            </a:r>
            <a:r>
              <a:rPr lang="en-US" dirty="0" smtClean="0"/>
              <a:t> (1940-present)</a:t>
            </a:r>
            <a:endParaRPr lang="en-US" dirty="0"/>
          </a:p>
        </p:txBody>
      </p:sp>
      <p:sp>
        <p:nvSpPr>
          <p:cNvPr id="3" name="Content Placeholder 2"/>
          <p:cNvSpPr>
            <a:spLocks noGrp="1"/>
          </p:cNvSpPr>
          <p:nvPr>
            <p:ph idx="1"/>
          </p:nvPr>
        </p:nvSpPr>
        <p:spPr/>
        <p:txBody>
          <a:bodyPr/>
          <a:lstStyle/>
          <a:p>
            <a:pPr marL="0" indent="0">
              <a:buNone/>
            </a:pPr>
            <a:r>
              <a:rPr lang="en-US" dirty="0" smtClean="0"/>
              <a:t>Nicknamed </a:t>
            </a:r>
            <a:r>
              <a:rPr lang="en-US" dirty="0"/>
              <a:t>"The Golden Bear," he won the U.S. Amateur twice (1959 and 1961), and was the 1961 NCAA champion at Ohio State. He took his first major the following year at the U.S. Open, beating Arnold Palmer on Palmer's home course. Nicklaus became the youngest Masters champion at the time in 1963, and 23 years later became the oldest champion with a final round 65 in 1986. He has a record 18 major pro championships overall, including six Masters, five PGA Championships, four U.S. Opens, and three British Opens. Nicklaus is still somewhat active on the Senior PGA Tour, and as a golf course architect.</a:t>
            </a:r>
          </a:p>
        </p:txBody>
      </p:sp>
    </p:spTree>
    <p:extLst>
      <p:ext uri="{BB962C8B-B14F-4D97-AF65-F5344CB8AC3E}">
        <p14:creationId xmlns:p14="http://schemas.microsoft.com/office/powerpoint/2010/main" val="18854385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Arnold Palmer</a:t>
            </a:r>
            <a:r>
              <a:rPr lang="en-US" dirty="0" smtClean="0"/>
              <a:t> (1929-present)</a:t>
            </a:r>
            <a:endParaRPr lang="en-US" dirty="0"/>
          </a:p>
        </p:txBody>
      </p:sp>
      <p:sp>
        <p:nvSpPr>
          <p:cNvPr id="3" name="Content Placeholder 2"/>
          <p:cNvSpPr>
            <a:spLocks noGrp="1"/>
          </p:cNvSpPr>
          <p:nvPr>
            <p:ph idx="1"/>
          </p:nvPr>
        </p:nvSpPr>
        <p:spPr/>
        <p:txBody>
          <a:bodyPr/>
          <a:lstStyle/>
          <a:p>
            <a:pPr marL="0" indent="0">
              <a:buNone/>
            </a:pPr>
            <a:r>
              <a:rPr lang="en-US" dirty="0" smtClean="0"/>
              <a:t>A </a:t>
            </a:r>
            <a:r>
              <a:rPr lang="en-US" dirty="0"/>
              <a:t>native of Latrobe, Pennsylvania, Palmer made golf popular with the masses, as his fans were known as "Arnie's Army." He won seven majors, including four Masters, and was the first golfer to earn one million dollars on the PGA Tour. Later Palmer became one of the stars of the Senior Tour, winning the Senior PGA Open in 1980 and 1981. In 2002 he played in his last competitive Masters.</a:t>
            </a:r>
          </a:p>
        </p:txBody>
      </p:sp>
    </p:spTree>
    <p:extLst>
      <p:ext uri="{BB962C8B-B14F-4D97-AF65-F5344CB8AC3E}">
        <p14:creationId xmlns:p14="http://schemas.microsoft.com/office/powerpoint/2010/main" val="3007247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Ben Hogan</a:t>
            </a:r>
            <a:r>
              <a:rPr lang="en-US" dirty="0" smtClean="0"/>
              <a:t> (1912-1997)</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PGA Tour's leading money winner from 1940-42 and in 1946 and 1948, two events interrupted his playing career: service in World War II and a near-fatal 1949 head-on car accident. After each, though, Hogan rose to the top of his game; he won nine majors overall (six after the accident), including four U.S. Opens. In 1953 he accomplished a feat matched only by Tiger Woods: winning three modern major championships in one season: the Masters, U.S. Open, and British Open.</a:t>
            </a:r>
          </a:p>
        </p:txBody>
      </p:sp>
    </p:spTree>
    <p:extLst>
      <p:ext uri="{BB962C8B-B14F-4D97-AF65-F5344CB8AC3E}">
        <p14:creationId xmlns:p14="http://schemas.microsoft.com/office/powerpoint/2010/main" val="28116211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(Robert </a:t>
            </a:r>
            <a:r>
              <a:rPr lang="en-US" b="1" dirty="0" err="1" smtClean="0"/>
              <a:t>Tyre</a:t>
            </a:r>
            <a:r>
              <a:rPr lang="en-US" b="1" dirty="0" smtClean="0"/>
              <a:t>) "Bobby" Jones</a:t>
            </a:r>
            <a:r>
              <a:rPr lang="en-US" dirty="0" smtClean="0"/>
              <a:t> (1902-1971)</a:t>
            </a:r>
            <a:endParaRPr lang="en-US" dirty="0"/>
          </a:p>
        </p:txBody>
      </p:sp>
      <p:sp>
        <p:nvSpPr>
          <p:cNvPr id="3" name="Content Placeholder 2"/>
          <p:cNvSpPr>
            <a:spLocks noGrp="1"/>
          </p:cNvSpPr>
          <p:nvPr>
            <p:ph idx="1"/>
          </p:nvPr>
        </p:nvSpPr>
        <p:spPr/>
        <p:txBody>
          <a:bodyPr/>
          <a:lstStyle/>
          <a:p>
            <a:pPr marL="0" indent="0">
              <a:buNone/>
            </a:pPr>
            <a:r>
              <a:rPr lang="en-US" dirty="0" smtClean="0"/>
              <a:t>An </a:t>
            </a:r>
            <a:r>
              <a:rPr lang="en-US" dirty="0"/>
              <a:t>Atlanta native, and the greatest amateur golfer of all time, Jones never turned pro, but won thirteen major championships in eight years, including four U.S. Amateurs. In 1930 he won what was then considered the Grand Slam, taking both the British and U.S. Amateur and Open Championships. After that season, Jones retired from golf to practice law, but helped design a golf course in Augusta, Georgia that became the permanent site of the Masters in 1934.</a:t>
            </a:r>
          </a:p>
        </p:txBody>
      </p:sp>
    </p:spTree>
    <p:extLst>
      <p:ext uri="{BB962C8B-B14F-4D97-AF65-F5344CB8AC3E}">
        <p14:creationId xmlns:p14="http://schemas.microsoft.com/office/powerpoint/2010/main" val="22801277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Sam Snead</a:t>
            </a:r>
            <a:r>
              <a:rPr lang="en-US" dirty="0" smtClean="0"/>
              <a:t> (1912-2002)</a:t>
            </a:r>
            <a:endParaRPr lang="en-US" dirty="0"/>
          </a:p>
        </p:txBody>
      </p:sp>
      <p:sp>
        <p:nvSpPr>
          <p:cNvPr id="3" name="Content Placeholder 2"/>
          <p:cNvSpPr>
            <a:spLocks noGrp="1"/>
          </p:cNvSpPr>
          <p:nvPr>
            <p:ph idx="1"/>
          </p:nvPr>
        </p:nvSpPr>
        <p:spPr/>
        <p:txBody>
          <a:bodyPr/>
          <a:lstStyle/>
          <a:p>
            <a:pPr marL="0" indent="0">
              <a:buNone/>
            </a:pPr>
            <a:r>
              <a:rPr lang="en-US" dirty="0" smtClean="0"/>
              <a:t>No </a:t>
            </a:r>
            <a:r>
              <a:rPr lang="en-US" dirty="0"/>
              <a:t>golfer has won more PGA Tournaments than Snead's 81, and he amassed 135 victories worldwide. Nicknamed "</a:t>
            </a:r>
            <a:r>
              <a:rPr lang="en-US" dirty="0" err="1"/>
              <a:t>Slammin</a:t>
            </a:r>
            <a:r>
              <a:rPr lang="en-US" dirty="0"/>
              <a:t>' Sammy," he won seven major professional championships between 1942 and 1954, but he is known more for the one he never won: the U.S. Open. In 1939 Snead led the Open for 71 holes but lost on the last hole when he took an eight. In the 1960s and '70s he won a record six Senior PGA Championships.</a:t>
            </a:r>
          </a:p>
        </p:txBody>
      </p:sp>
    </p:spTree>
    <p:extLst>
      <p:ext uri="{BB962C8B-B14F-4D97-AF65-F5344CB8AC3E}">
        <p14:creationId xmlns:p14="http://schemas.microsoft.com/office/powerpoint/2010/main" val="20591989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Byron Nelson</a:t>
            </a:r>
            <a:r>
              <a:rPr lang="en-US" dirty="0" smtClean="0"/>
              <a:t> (1912-2006)</a:t>
            </a:r>
            <a:endParaRPr lang="en-US" dirty="0"/>
          </a:p>
        </p:txBody>
      </p:sp>
      <p:sp>
        <p:nvSpPr>
          <p:cNvPr id="3" name="Content Placeholder 2"/>
          <p:cNvSpPr>
            <a:spLocks noGrp="1"/>
          </p:cNvSpPr>
          <p:nvPr>
            <p:ph idx="1"/>
          </p:nvPr>
        </p:nvSpPr>
        <p:spPr/>
        <p:txBody>
          <a:bodyPr/>
          <a:lstStyle/>
          <a:p>
            <a:pPr marL="0" indent="0">
              <a:buNone/>
            </a:pPr>
            <a:r>
              <a:rPr lang="en-US" dirty="0" smtClean="0"/>
              <a:t>He </a:t>
            </a:r>
            <a:r>
              <a:rPr lang="en-US" dirty="0"/>
              <a:t>won five major championships overall, but Nelson is best known for having the single most dominant year in golf history. In 1945 he won a record 18 tournaments in 30 starts, including 11 consecutive tournaments, a feat no one has come close to matching. Nelson was so even-tempered and mechanically sound that the USGA named its mechanical club and ball-testing device, the "Iron Byron," after him.</a:t>
            </a:r>
          </a:p>
        </p:txBody>
      </p:sp>
    </p:spTree>
    <p:extLst>
      <p:ext uri="{BB962C8B-B14F-4D97-AF65-F5344CB8AC3E}">
        <p14:creationId xmlns:p14="http://schemas.microsoft.com/office/powerpoint/2010/main" val="41641582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Tom Watson</a:t>
            </a:r>
            <a:r>
              <a:rPr lang="en-US" dirty="0" smtClean="0"/>
              <a:t> (1949-present)</a:t>
            </a:r>
            <a:endParaRPr lang="en-US" dirty="0"/>
          </a:p>
        </p:txBody>
      </p:sp>
      <p:sp>
        <p:nvSpPr>
          <p:cNvPr id="3" name="Content Placeholder 2"/>
          <p:cNvSpPr>
            <a:spLocks noGrp="1"/>
          </p:cNvSpPr>
          <p:nvPr>
            <p:ph idx="1"/>
          </p:nvPr>
        </p:nvSpPr>
        <p:spPr/>
        <p:txBody>
          <a:bodyPr/>
          <a:lstStyle/>
          <a:p>
            <a:pPr marL="0" indent="0">
              <a:buNone/>
            </a:pPr>
            <a:r>
              <a:rPr lang="en-US" dirty="0" smtClean="0"/>
              <a:t>He </a:t>
            </a:r>
            <a:r>
              <a:rPr lang="en-US" dirty="0"/>
              <a:t>became the major rival to Jack Nicklaus in the second half of the Golden Bear's career. Watson's greatest achievements were at the British Open, a tournament he won five times between 1975 and 1983. He took eight major championships overall, and still competes occasionally on the regular PGA Tour, though mostly on the Senior Tour, where he won the 2001 Senior PGA Championship.</a:t>
            </a:r>
          </a:p>
        </p:txBody>
      </p:sp>
    </p:spTree>
    <p:extLst>
      <p:ext uri="{BB962C8B-B14F-4D97-AF65-F5344CB8AC3E}">
        <p14:creationId xmlns:p14="http://schemas.microsoft.com/office/powerpoint/2010/main" val="43844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George Herman "Babe" Ruth</a:t>
            </a:r>
            <a:r>
              <a:rPr lang="en-US" dirty="0" smtClean="0"/>
              <a:t> (1895-1948)</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dirty="0"/>
              <a:t>rough son of a saloon keeper, grew up on the Baltimore waterfront and in the St. Mary's Industrial School for Boys. Released after signing a baseball contract with the minor league Baltimore Orioles, he was bought by the Boston Red Sox and played with them for six seasons, winning 87 games and 3 World Series, and, in 1919, setting a new single-season home record of 29. Already famous as a player, eater, and carouser, Boston sold him to New York for the 1920 season, where his fame became legend. Moved from the pitchers mound to the outfield, he won 9 homer titles and 4 World Series from 1920 to 1934. In 1927 he hit 60 homeruns and lead the Yankee lineup known as Murderers Row to a sweep of the Pittsburgh Pirates in the World Series. He hit his controversial "Called Shot" homer against the Cubs during the third game of the 1932 World Series after allegedly gesturing towards the centerfield stands. Since his retirement from baseball in 1935, many of his most famous pitching and batting records have been surpassed, but power hitting as a legitimate approach towards playing baseball continues. Before Ruth, the homer was a freak occurrence.</a:t>
            </a:r>
          </a:p>
        </p:txBody>
      </p:sp>
    </p:spTree>
    <p:extLst>
      <p:ext uri="{BB962C8B-B14F-4D97-AF65-F5344CB8AC3E}">
        <p14:creationId xmlns:p14="http://schemas.microsoft.com/office/powerpoint/2010/main" val="195062458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Lee Trevino</a:t>
            </a:r>
            <a:r>
              <a:rPr lang="en-US" dirty="0" smtClean="0"/>
              <a:t> (1939-present)</a:t>
            </a:r>
            <a:endParaRPr lang="en-US" dirty="0"/>
          </a:p>
        </p:txBody>
      </p:sp>
      <p:sp>
        <p:nvSpPr>
          <p:cNvPr id="3" name="Content Placeholder 2"/>
          <p:cNvSpPr>
            <a:spLocks noGrp="1"/>
          </p:cNvSpPr>
          <p:nvPr>
            <p:ph idx="1"/>
          </p:nvPr>
        </p:nvSpPr>
        <p:spPr/>
        <p:txBody>
          <a:bodyPr/>
          <a:lstStyle/>
          <a:p>
            <a:pPr marL="0" indent="0">
              <a:buNone/>
            </a:pPr>
            <a:r>
              <a:rPr lang="en-US" dirty="0" smtClean="0"/>
              <a:t>Nicknamed </a:t>
            </a:r>
            <a:r>
              <a:rPr lang="en-US" dirty="0"/>
              <a:t>"</a:t>
            </a:r>
            <a:r>
              <a:rPr lang="en-US" dirty="0" err="1"/>
              <a:t>Supermex</a:t>
            </a:r>
            <a:r>
              <a:rPr lang="en-US" dirty="0"/>
              <a:t>" for his Mexican-American heritage, Trevino came from a poor Dallas family and served in the Marines, but came from nowhere to win the 1968 U.S. Open. He won six majors: the U.S. Open, the British Open, and the PGA Championship twice each, his second PGA in 1984 at age 44. That last win was most impressive because it came after the 1975 Western Open, where Trevino was struck by lightning on the golf course.</a:t>
            </a:r>
          </a:p>
        </p:txBody>
      </p:sp>
    </p:spTree>
    <p:extLst>
      <p:ext uri="{BB962C8B-B14F-4D97-AF65-F5344CB8AC3E}">
        <p14:creationId xmlns:p14="http://schemas.microsoft.com/office/powerpoint/2010/main" val="35602945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Gary Player</a:t>
            </a:r>
            <a:r>
              <a:rPr lang="en-US" dirty="0" smtClean="0"/>
              <a:t> (1935-present)</a:t>
            </a:r>
            <a:endParaRPr lang="en-US" dirty="0"/>
          </a:p>
        </p:txBody>
      </p:sp>
      <p:sp>
        <p:nvSpPr>
          <p:cNvPr id="3" name="Content Placeholder 2"/>
          <p:cNvSpPr>
            <a:spLocks noGrp="1"/>
          </p:cNvSpPr>
          <p:nvPr>
            <p:ph idx="1"/>
          </p:nvPr>
        </p:nvSpPr>
        <p:spPr/>
        <p:txBody>
          <a:bodyPr/>
          <a:lstStyle/>
          <a:p>
            <a:pPr marL="0" indent="0">
              <a:buNone/>
            </a:pPr>
            <a:r>
              <a:rPr lang="en-US" dirty="0" smtClean="0"/>
              <a:t>The </a:t>
            </a:r>
            <a:r>
              <a:rPr lang="en-US" dirty="0"/>
              <a:t>most successful non-American golfer in history, this South African has won nine majors. When Player took his only U.S. Open crown in 1965, he not only became the first non-American to win that tournament in 45 years, but he also became one of three (now five) golfers (along with Nicklaus, Woods, Hogan, and Gene </a:t>
            </a:r>
            <a:r>
              <a:rPr lang="en-US" dirty="0" err="1"/>
              <a:t>Sarazen</a:t>
            </a:r>
            <a:r>
              <a:rPr lang="en-US" dirty="0"/>
              <a:t>) to win all four modern Grand Slam events. Nicknames include "The Black Knight" for his dress and "Mr. Fitness" for his devotion to exercise.</a:t>
            </a:r>
          </a:p>
        </p:txBody>
      </p:sp>
    </p:spTree>
    <p:extLst>
      <p:ext uri="{BB962C8B-B14F-4D97-AF65-F5344CB8AC3E}">
        <p14:creationId xmlns:p14="http://schemas.microsoft.com/office/powerpoint/2010/main" val="13183737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Gene </a:t>
            </a:r>
            <a:r>
              <a:rPr lang="en-US" b="1" dirty="0" err="1" smtClean="0"/>
              <a:t>Sarazen</a:t>
            </a:r>
            <a:r>
              <a:rPr lang="en-US" dirty="0" smtClean="0"/>
              <a:t> (1902-1999)</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Eugene </a:t>
            </a:r>
            <a:r>
              <a:rPr lang="en-US" dirty="0" err="1"/>
              <a:t>Saraceni</a:t>
            </a:r>
            <a:r>
              <a:rPr lang="en-US" dirty="0"/>
              <a:t>, he came to prominence in the early 1920s, winning the PGA Championship in 1922 and 1923, as well as the U.S. Open in 1922. Bobby Jones and Walter Hagen then dominated golf until the early 1930s, when </a:t>
            </a:r>
            <a:r>
              <a:rPr lang="en-US" dirty="0" err="1"/>
              <a:t>Sarazen</a:t>
            </a:r>
            <a:r>
              <a:rPr lang="en-US" dirty="0"/>
              <a:t> returned to form, winning four more majors. At the 1935 Masters, he carded an albatross (three under par) from the fairway of the Par-5 15th hole to force a playoff; when he won, </a:t>
            </a:r>
            <a:r>
              <a:rPr lang="en-US" dirty="0" err="1"/>
              <a:t>Sarazen</a:t>
            </a:r>
            <a:r>
              <a:rPr lang="en-US" dirty="0"/>
              <a:t> became the first golfer to complete the modern career Grand Slam.</a:t>
            </a:r>
          </a:p>
        </p:txBody>
      </p:sp>
    </p:spTree>
    <p:extLst>
      <p:ext uri="{BB962C8B-B14F-4D97-AF65-F5344CB8AC3E}">
        <p14:creationId xmlns:p14="http://schemas.microsoft.com/office/powerpoint/2010/main" val="84894245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Walter Hagen</a:t>
            </a:r>
            <a:r>
              <a:rPr lang="en-US" dirty="0" smtClean="0"/>
              <a:t> (1892-1969)</a:t>
            </a:r>
            <a:endParaRPr lang="en-US" dirty="0"/>
          </a:p>
        </p:txBody>
      </p:sp>
      <p:sp>
        <p:nvSpPr>
          <p:cNvPr id="3" name="Content Placeholder 2"/>
          <p:cNvSpPr>
            <a:spLocks noGrp="1"/>
          </p:cNvSpPr>
          <p:nvPr>
            <p:ph idx="1"/>
          </p:nvPr>
        </p:nvSpPr>
        <p:spPr/>
        <p:txBody>
          <a:bodyPr/>
          <a:lstStyle/>
          <a:p>
            <a:pPr marL="0" indent="0">
              <a:buNone/>
            </a:pPr>
            <a:r>
              <a:rPr lang="en-US" dirty="0" smtClean="0"/>
              <a:t>Nicknamed </a:t>
            </a:r>
            <a:r>
              <a:rPr lang="en-US" dirty="0"/>
              <a:t>"The Haig," he was the first great pro golfer, appearing in over 2,500 exhibitions. A five-time PGA Champion, including four straight from 1924 to 1927, Hagen won eleven majors overall, and he was known most for his showmanship and his ability to recover from poor shots with spectacular ones. Hagen captained the U.S. Ryder Cup team six of the first seven times the event was held.</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4993250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Hockey Hall of Famers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487934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Wayne Gretzky</a:t>
            </a:r>
            <a:r>
              <a:rPr lang="en-US" dirty="0" smtClean="0"/>
              <a:t> (1961- )</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Brantford, Ontario, "The Great One" was named Canada's athlete of the century. Gretzky holds or shares 61 NHL records, including career goals (894), assists (1,963), and points (2,857). The winner of ten scoring titles (Art Ross Trophies) and nine NHL MVP's (Hart Trophies), his #99 was retired league wide. He won four Stanley Cups with Edmonton in the 1980s before a major trade sent him to Los Angeles in 1988. After a brief stint in St. Louis, he would finish career with New York Rangers in 1999.</a:t>
            </a:r>
          </a:p>
        </p:txBody>
      </p:sp>
    </p:spTree>
    <p:extLst>
      <p:ext uri="{BB962C8B-B14F-4D97-AF65-F5344CB8AC3E}">
        <p14:creationId xmlns:p14="http://schemas.microsoft.com/office/powerpoint/2010/main" val="31230072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Gordie Howe</a:t>
            </a:r>
            <a:r>
              <a:rPr lang="en-US" dirty="0" smtClean="0"/>
              <a:t> (1926- )</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Floral, Saskatchewan, "Mr. Hockey," was equally adept with his stick as he was with his fists. A "Gordie Howe hat trick" was later joked to consist of a goal, an assist, and a fight in a game. A six-time Art Ross Trophy winner, he played 26 seasons with the Detroit Red Wings, retiring in 1971. After a two-year retirement, he returned to the fledgling WHA, to play with his sons on the Houston </a:t>
            </a:r>
            <a:r>
              <a:rPr lang="en-US" dirty="0" err="1"/>
              <a:t>Aeros</a:t>
            </a:r>
            <a:r>
              <a:rPr lang="en-US" dirty="0"/>
              <a:t>. He played his last NHL season at the age of 52 in 1980 with the Hartford Whalers, finishing as the NHL's career points leader until 1989.</a:t>
            </a:r>
            <a:endParaRPr lang="en-US" b="1" dirty="0"/>
          </a:p>
        </p:txBody>
      </p:sp>
    </p:spTree>
    <p:extLst>
      <p:ext uri="{BB962C8B-B14F-4D97-AF65-F5344CB8AC3E}">
        <p14:creationId xmlns:p14="http://schemas.microsoft.com/office/powerpoint/2010/main" val="34236960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Mario Lemieux</a:t>
            </a:r>
            <a:r>
              <a:rPr lang="en-US" dirty="0" smtClean="0"/>
              <a:t> (1965-)</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Montreal, Quebec: "Super Mario" scored his first NHL goal on the first shift of his first game, against Boston in 1984. He led the Pittsburgh Penguins to consecutive Stanley Cups in 1991-92. After a bout with Hodgkin's disease, he returned to lead the NHL in scoring in 1995-96 and 1996-97. He then later helped bail the Penguins out of bankruptcy by becoming the lead owner of the team in 1999.</a:t>
            </a:r>
          </a:p>
        </p:txBody>
      </p:sp>
    </p:spTree>
    <p:extLst>
      <p:ext uri="{BB962C8B-B14F-4D97-AF65-F5344CB8AC3E}">
        <p14:creationId xmlns:p14="http://schemas.microsoft.com/office/powerpoint/2010/main" val="128329347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Bobby Orr</a:t>
            </a:r>
            <a:r>
              <a:rPr lang="en-US" dirty="0" smtClean="0"/>
              <a:t> (1948-)</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Parry Sound, Ontario, Bobby Orr revolutionized the position of defenseman. The first blue liner to win the Art Ross Trophy (scoring title), he also won the Norris (best defenseman), Hart (league MVP), and Conn </a:t>
            </a:r>
            <a:r>
              <a:rPr lang="en-US" dirty="0" err="1"/>
              <a:t>Smythe</a:t>
            </a:r>
            <a:r>
              <a:rPr lang="en-US" dirty="0"/>
              <a:t> (playoff MVP) in the same season (1969-70). That same year, he led the Bruins to their first Stanley Cup in three decades with the now famous "Goal." He recorded the highest +/- rating ever for a single season, +124 in 1970-71 and won eight straight Norris Trophies from 1968-75. Unfortunately, his bad knees forced him into early retirement in 1979.</a:t>
            </a:r>
          </a:p>
        </p:txBody>
      </p:sp>
    </p:spTree>
    <p:extLst>
      <p:ext uri="{BB962C8B-B14F-4D97-AF65-F5344CB8AC3E}">
        <p14:creationId xmlns:p14="http://schemas.microsoft.com/office/powerpoint/2010/main" val="50165417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Maurice Richard</a:t>
            </a:r>
            <a:r>
              <a:rPr lang="en-US" dirty="0" smtClean="0"/>
              <a:t> (1921-2000)</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Montreal, Quebec, "The Rocket" was one of the most gifted offensive players in NHL history. He was the first NHL player to score 50 goals in a single season, doing so in 1944-45, and also the first to score 500 in a career. The winner of eight Stanley Cups, his suspension by league president Clarence Campbell in 1955 led to "The Richard Riot" on March 17, 1955, which was quelled only by an appeal by Richard for peace. Many sociologists credit the Richard Riot with starting the Quebec independence movement. The NHL began awarding the Rocket Richard Trophy in 1999 for the league's top regular season goal scorer.</a:t>
            </a:r>
          </a:p>
        </p:txBody>
      </p:sp>
    </p:spTree>
    <p:extLst>
      <p:ext uri="{BB962C8B-B14F-4D97-AF65-F5344CB8AC3E}">
        <p14:creationId xmlns:p14="http://schemas.microsoft.com/office/powerpoint/2010/main" val="205113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Lou Gehrig</a:t>
            </a:r>
            <a:r>
              <a:rPr lang="en-US" dirty="0" smtClean="0"/>
              <a:t> (1903-1941)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was </a:t>
            </a:r>
            <a:r>
              <a:rPr lang="en-US" dirty="0"/>
              <a:t>born in Manhattan to German immigrants. A football and baseball player at Columbia University, he signed with the Yankees in 1923. He became a regular in 1925, replacing Wally </a:t>
            </a:r>
            <a:r>
              <a:rPr lang="en-US" dirty="0" err="1"/>
              <a:t>Pipp</a:t>
            </a:r>
            <a:r>
              <a:rPr lang="en-US" dirty="0"/>
              <a:t> at first base and beginning his streak of 2130 consecutive games played (since broken by Cal Ripen, Jr. in 1995) that earned him the nickname "The Iron Horse." His batting feats include 184 RBI in 1931 (the AL record), 23 career grand slams (the ML record), a triple crown in 1934, and a .340 career batting average. When it was discovered that he was suffering from amyotrophic lateral sclerosis--ALS is commonly referred to as Lou Gehrig's disease--he delivered his famous "Today, I consider myself the luckiest man on the face of the Earth" speech at Yankee Stadium on July 4, 1939. In deference to Lou, no Yankee was appointed captain until Thurman Munson in 1976.</a:t>
            </a:r>
          </a:p>
        </p:txBody>
      </p:sp>
    </p:spTree>
    <p:extLst>
      <p:ext uri="{BB962C8B-B14F-4D97-AF65-F5344CB8AC3E}">
        <p14:creationId xmlns:p14="http://schemas.microsoft.com/office/powerpoint/2010/main" val="3832883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Terry </a:t>
            </a:r>
            <a:r>
              <a:rPr lang="en-US" b="1" dirty="0" err="1" smtClean="0"/>
              <a:t>Sawchuk</a:t>
            </a:r>
            <a:r>
              <a:rPr lang="en-US" dirty="0" smtClean="0"/>
              <a:t> (1929-1970)</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Winnipeg, Manitoba, "</a:t>
            </a:r>
            <a:r>
              <a:rPr lang="en-US" dirty="0" err="1"/>
              <a:t>Ukey</a:t>
            </a:r>
            <a:r>
              <a:rPr lang="en-US" dirty="0"/>
              <a:t>" played more games (971), won more games (447), and recorded more shutouts (103) than any other </a:t>
            </a:r>
            <a:r>
              <a:rPr lang="en-US" dirty="0" err="1"/>
              <a:t>netminder</a:t>
            </a:r>
            <a:r>
              <a:rPr lang="en-US" dirty="0"/>
              <a:t> in NHL history. In 1952, he recorded eight straight wins, including four shutouts, in the playoffs for Detroit. Winning 5 </a:t>
            </a:r>
            <a:r>
              <a:rPr lang="en-US" dirty="0" err="1"/>
              <a:t>Vezina</a:t>
            </a:r>
            <a:r>
              <a:rPr lang="en-US" dirty="0"/>
              <a:t> Trophies in his career for lowest team GAA (the criteria during his era), </a:t>
            </a:r>
            <a:r>
              <a:rPr lang="en-US" dirty="0" err="1"/>
              <a:t>Sawchuk</a:t>
            </a:r>
            <a:r>
              <a:rPr lang="en-US" dirty="0"/>
              <a:t> also won the Calder Trophy as NHL rookie of the year in 1950-51. Always deeply psychologically troubled, he died in a household accident in 1970 while a member of the New York Rangers.</a:t>
            </a:r>
          </a:p>
        </p:txBody>
      </p:sp>
    </p:spTree>
    <p:extLst>
      <p:ext uri="{BB962C8B-B14F-4D97-AF65-F5344CB8AC3E}">
        <p14:creationId xmlns:p14="http://schemas.microsoft.com/office/powerpoint/2010/main" val="316346181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Ken Dryden</a:t>
            </a:r>
            <a:r>
              <a:rPr lang="en-US" dirty="0" smtClean="0"/>
              <a:t> (1947-)</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Hamilton, Ontario, he had a standout career at Cornell University before joining the Montreal </a:t>
            </a:r>
            <a:r>
              <a:rPr lang="en-US" dirty="0" err="1"/>
              <a:t>Canadiens</a:t>
            </a:r>
            <a:r>
              <a:rPr lang="en-US" dirty="0"/>
              <a:t> organization in 1970. In 1970-71, he starred in the playoffs, winning Conn </a:t>
            </a:r>
            <a:r>
              <a:rPr lang="en-US" dirty="0" err="1"/>
              <a:t>Smythe</a:t>
            </a:r>
            <a:r>
              <a:rPr lang="en-US" dirty="0"/>
              <a:t> Trophy honors (playoff MVP), before going on to win Calder Trophy (Rookie of the Year) honors the next season. Along with Tony Esposito, he served as Canada's goalie during the legendary 1972 Summit Series with the USSR. He sat out the entire 1973-74 season in a contract dispute, and worked as a legal clerk and obtaining his law degree from McGill. He currently serves as the President of the Toronto Maple Leafs.</a:t>
            </a:r>
          </a:p>
        </p:txBody>
      </p:sp>
    </p:spTree>
    <p:extLst>
      <p:ext uri="{BB962C8B-B14F-4D97-AF65-F5344CB8AC3E}">
        <p14:creationId xmlns:p14="http://schemas.microsoft.com/office/powerpoint/2010/main" val="40438519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Vladislav </a:t>
            </a:r>
            <a:r>
              <a:rPr lang="en-US" b="1" dirty="0" err="1" smtClean="0"/>
              <a:t>Tretiak</a:t>
            </a:r>
            <a:r>
              <a:rPr lang="en-US" dirty="0" smtClean="0"/>
              <a:t> (1952-)</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Moscow, USSR; </a:t>
            </a:r>
            <a:r>
              <a:rPr lang="en-US" dirty="0" err="1"/>
              <a:t>Tretiak</a:t>
            </a:r>
            <a:r>
              <a:rPr lang="en-US" dirty="0"/>
              <a:t> is first Russian player in Hockey Hall of Fame. He came to North American prominence when he starred in 1972 Summit Series against Canada. A 10-time World Champion, he also won three gold medals (1972, 1976, and 1984). The decision to pull </a:t>
            </a:r>
            <a:r>
              <a:rPr lang="en-US" dirty="0" err="1"/>
              <a:t>Tretiak</a:t>
            </a:r>
            <a:r>
              <a:rPr lang="en-US" dirty="0"/>
              <a:t> after the first period of the U.S./USSR game in the 1980 Olympics is considered to be part of the reason the U.S. went on to win the gold. He played for CSKA Moscow (Central Red Army) for 15 years and, since his retirement, he now serves as the goaltending coach for the Chicago Blackhawks.</a:t>
            </a:r>
          </a:p>
        </p:txBody>
      </p:sp>
    </p:spTree>
    <p:extLst>
      <p:ext uri="{BB962C8B-B14F-4D97-AF65-F5344CB8AC3E}">
        <p14:creationId xmlns:p14="http://schemas.microsoft.com/office/powerpoint/2010/main" val="40704246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Bobby Hull</a:t>
            </a:r>
            <a:r>
              <a:rPr lang="en-US" dirty="0" smtClean="0"/>
              <a:t> (1939-)</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Point Anne, Ontario; "The Golden Jet" was the star of the Chicago Blackhawks of the 1960s, he won three Art Ross Trophies and led the NHL in goals seven times. In June of 1972, he defected to the fledgling WHA's Winnipeg Jets for a record 10-year, $2.75 million deal, where he would star and help make Winnipeg one of the four WHA teams to merge with the NHL in 1978-79. He is also the father of Brett Hull and the duo is the only father-son combination to score 500 each in NHL history.</a:t>
            </a:r>
          </a:p>
        </p:txBody>
      </p:sp>
    </p:spTree>
    <p:extLst>
      <p:ext uri="{BB962C8B-B14F-4D97-AF65-F5344CB8AC3E}">
        <p14:creationId xmlns:p14="http://schemas.microsoft.com/office/powerpoint/2010/main" val="22166808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Eddie Shore</a:t>
            </a:r>
            <a:r>
              <a:rPr lang="en-US" dirty="0" smtClean="0"/>
              <a:t> (1902-1985)</a:t>
            </a:r>
            <a:endParaRPr lang="en-US" dirty="0"/>
          </a:p>
        </p:txBody>
      </p:sp>
      <p:sp>
        <p:nvSpPr>
          <p:cNvPr id="3" name="Content Placeholder 2"/>
          <p:cNvSpPr>
            <a:spLocks noGrp="1"/>
          </p:cNvSpPr>
          <p:nvPr>
            <p:ph idx="1"/>
          </p:nvPr>
        </p:nvSpPr>
        <p:spPr/>
        <p:txBody>
          <a:bodyPr/>
          <a:lstStyle/>
          <a:p>
            <a:pPr marL="0" indent="0">
              <a:buNone/>
            </a:pPr>
            <a:r>
              <a:rPr lang="en-US" dirty="0" smtClean="0"/>
              <a:t>Born </a:t>
            </a:r>
            <a:r>
              <a:rPr lang="en-US" dirty="0"/>
              <a:t>in Fort </a:t>
            </a:r>
            <a:r>
              <a:rPr lang="en-US" dirty="0" err="1"/>
              <a:t>Qu'Appele</a:t>
            </a:r>
            <a:r>
              <a:rPr lang="en-US" dirty="0"/>
              <a:t>, Saskatchewan, "The Edmonton Express" is the epitome of "Old-Time Hockey," as stated in the 1977 film Slap Shot. As a blue liner for the Boston Bruins he was named a first team NHL All-Star for eight of nine years during the 1930s and is the only defenseman to win 4 Hart Trophies as NHL MVP. He later went on to be the owner/GM of the AHL's Springfield Indians and the anecdotes about his stingy ways are now hockey lore.</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854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Footballers (Soccer Players)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414481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Pelé (Edson </a:t>
            </a:r>
            <a:r>
              <a:rPr lang="en-US" b="1" dirty="0" err="1" smtClean="0"/>
              <a:t>Arantes</a:t>
            </a:r>
            <a:r>
              <a:rPr lang="en-US" b="1" dirty="0" smtClean="0"/>
              <a:t> do </a:t>
            </a:r>
            <a:r>
              <a:rPr lang="en-US" b="1" dirty="0" err="1" smtClean="0"/>
              <a:t>Nascimento</a:t>
            </a:r>
            <a:r>
              <a:rPr lang="en-US" b="1" dirty="0" smtClean="0"/>
              <a:t>)</a:t>
            </a:r>
            <a:r>
              <a:rPr lang="en-US" dirty="0" smtClean="0"/>
              <a:t> (1940-)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t>Brazil-Forward) Also known as "the Black Pearl", Pelé led the Brazilian national team to three World Cup victories in 1958, 1962, and 1970 (though he was injured for most of '62 finals) and to permanent possession of the Jules </a:t>
            </a:r>
            <a:r>
              <a:rPr lang="en-US" dirty="0" err="1"/>
              <a:t>Rimet</a:t>
            </a:r>
            <a:r>
              <a:rPr lang="en-US" dirty="0"/>
              <a:t> Trophy. In his professional and international career, he played in 1,363 matches and scored 1,282 goals. He made his professional debut with Brazil's Santos in 1956 and played with them until 1974. In 1975, he came out of retirement to promote the game in the United States by starring for the NASL's New York Cosmos, earning him 1976 NASL MVP honors; his retirement game in 1977 at Giants Stadium against his old club Santos drew over 75,000 people, the largest crowd to see a soccer match in the U.S. before the 1984 Olympics. He later became Brazil's Minister of Sport and, in 1999, the National Olympic Committees named Pelé the IOC's Athlete of the Century, despite having never partaken in an Olympic Games.</a:t>
            </a:r>
          </a:p>
        </p:txBody>
      </p:sp>
    </p:spTree>
    <p:extLst>
      <p:ext uri="{BB962C8B-B14F-4D97-AF65-F5344CB8AC3E}">
        <p14:creationId xmlns:p14="http://schemas.microsoft.com/office/powerpoint/2010/main" val="89645394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Franz </a:t>
            </a:r>
            <a:r>
              <a:rPr lang="en-US" b="1" dirty="0" err="1" smtClean="0"/>
              <a:t>Beckenbauer</a:t>
            </a:r>
            <a:r>
              <a:rPr lang="en-US" dirty="0" smtClean="0"/>
              <a:t> (1945-)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a:r>
            <a:r>
              <a:rPr lang="en-US" dirty="0"/>
              <a:t>West Germany-Sweeper) Nicknamed "Der Kaiser," </a:t>
            </a:r>
            <a:r>
              <a:rPr lang="en-US" dirty="0" err="1"/>
              <a:t>Beckenbauer</a:t>
            </a:r>
            <a:r>
              <a:rPr lang="en-US" dirty="0"/>
              <a:t> invented the position of attacking sweeper, helping him to become the only man ever to win the World Cup as both team captain and as manager (1974 as a player, 1990 as manager). </a:t>
            </a:r>
            <a:r>
              <a:rPr lang="en-US" dirty="0" err="1"/>
              <a:t>Beckenbauer's</a:t>
            </a:r>
            <a:r>
              <a:rPr lang="en-US" dirty="0"/>
              <a:t> first World Cup saw him help West Germany to the 1966 World Cup Final, where they lost to host England 4-2 at </a:t>
            </a:r>
            <a:r>
              <a:rPr lang="en-US" dirty="0" err="1"/>
              <a:t>Wembley</a:t>
            </a:r>
            <a:r>
              <a:rPr lang="en-US" dirty="0"/>
              <a:t> Stadium. 1972 saw West Germany win the European Championship and </a:t>
            </a:r>
            <a:r>
              <a:rPr lang="en-US" dirty="0" err="1"/>
              <a:t>Beckenbauer</a:t>
            </a:r>
            <a:r>
              <a:rPr lang="en-US" dirty="0"/>
              <a:t> named European Footballer of the Year. Two years later, </a:t>
            </a:r>
            <a:r>
              <a:rPr lang="en-US" dirty="0" err="1"/>
              <a:t>Beckenbauer</a:t>
            </a:r>
            <a:r>
              <a:rPr lang="en-US" dirty="0"/>
              <a:t> had one of the single greatest football years in history, captaining FC Bayern </a:t>
            </a:r>
            <a:r>
              <a:rPr lang="en-US" dirty="0" err="1"/>
              <a:t>München</a:t>
            </a:r>
            <a:r>
              <a:rPr lang="en-US" dirty="0"/>
              <a:t> to the Bundesliga (German First Division), European Cup (now known as the UEFA Champions League) championships and West Germany to the World Cup, the nation's second triumph. In 1976, he left Germany for the NASL's New York Cosmos, where he teamed with Pelé and was named 1977 NASL MVP. He now serves as the FC Bayern </a:t>
            </a:r>
            <a:r>
              <a:rPr lang="en-US" dirty="0" err="1"/>
              <a:t>München</a:t>
            </a:r>
            <a:r>
              <a:rPr lang="en-US" dirty="0"/>
              <a:t> club president.</a:t>
            </a:r>
          </a:p>
        </p:txBody>
      </p:sp>
    </p:spTree>
    <p:extLst>
      <p:ext uri="{BB962C8B-B14F-4D97-AF65-F5344CB8AC3E}">
        <p14:creationId xmlns:p14="http://schemas.microsoft.com/office/powerpoint/2010/main" val="91852778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Mia Hamm</a:t>
            </a:r>
            <a:r>
              <a:rPr lang="en-US" dirty="0" smtClean="0"/>
              <a:t> (1972-)</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r>
            <a:r>
              <a:rPr lang="en-US" dirty="0"/>
              <a:t>United States-Forward) The youngest American, male or female, ever to play for a U.S. National team, Hamm was a member of both the 1991 and 1999 </a:t>
            </a:r>
            <a:r>
              <a:rPr lang="en-US" dirty="0" err="1"/>
              <a:t>Womens</a:t>
            </a:r>
            <a:r>
              <a:rPr lang="en-US" dirty="0"/>
              <a:t>' World Cup Champions and the 1996 Olympic Gold Medal winning side. A UNC-Chapel Hill alum (BS 1994, Political Science), and two-time Hermann Trophy winner and Missouri Athletic Club Player of the Year winner (1992 &amp; 1993), her #19 was retired by the Tar Heels, where she won 4 NCAA titles. In international play, she holds the all-time international scoring record, for men and women, when she scored career goal 108 on May 16, 1999, against Brazil in Orlando. One of People's 50 Most Beautiful People in 1997, the largest building on Nike's Corporate Campus in Beaverton, Oregon, is named for her.</a:t>
            </a:r>
          </a:p>
        </p:txBody>
      </p:sp>
    </p:spTree>
    <p:extLst>
      <p:ext uri="{BB962C8B-B14F-4D97-AF65-F5344CB8AC3E}">
        <p14:creationId xmlns:p14="http://schemas.microsoft.com/office/powerpoint/2010/main" val="14593290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Sir Stanley Matthews</a:t>
            </a:r>
            <a:r>
              <a:rPr lang="en-US" dirty="0" smtClean="0"/>
              <a:t> (1915-2000)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t>England-Winger) Known as "Wizard of the Dribble," the winger debuted for England as a 19 year-old, and closed his international career in 1956 at the age of 41, when he was named the first-ever European Footballer of the Year. Though he played for unfashionable northern first division clubs like </a:t>
            </a:r>
            <a:r>
              <a:rPr lang="en-US" dirty="0" err="1"/>
              <a:t>Blackpool</a:t>
            </a:r>
            <a:r>
              <a:rPr lang="en-US" dirty="0"/>
              <a:t> and Stoke City, he was the most popular player of his era. In the 1953 F.A. Cup final against Bolton at </a:t>
            </a:r>
            <a:r>
              <a:rPr lang="en-US" dirty="0" err="1"/>
              <a:t>Wembley</a:t>
            </a:r>
            <a:r>
              <a:rPr lang="en-US" dirty="0"/>
              <a:t>, thereafter always called "The Matthews Final," Matthews lead a rousing comeback from a 3-1 deficit with 30 minutes remaining, setting up three goals. He is also one of the most gentlemanly players in history, having never been sent off with a red card during his entire career. In 1961, he became the first English footballer to be knighted. In 1963, at the age of 48, he helped Stoke City back into the FA First Division by scoring the goal that clinched promotion. He retired, quite reluctantly, from the game in 1965 at the age of 50.</a:t>
            </a:r>
          </a:p>
        </p:txBody>
      </p:sp>
    </p:spTree>
    <p:extLst>
      <p:ext uri="{BB962C8B-B14F-4D97-AF65-F5344CB8AC3E}">
        <p14:creationId xmlns:p14="http://schemas.microsoft.com/office/powerpoint/2010/main" val="1115261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Joe DiMaggio</a:t>
            </a:r>
            <a:r>
              <a:rPr lang="en-US" dirty="0" smtClean="0"/>
              <a:t> (1914-99)</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left </a:t>
            </a:r>
            <a:r>
              <a:rPr lang="en-US" dirty="0"/>
              <a:t>the San Francisco Seals of the Pacific Coast League and joined New York for the 1936 season, where he helped Lou Gehrig drive the Yankees to their fifth championship and the first of nine that he would win with the Bombers. "The Yankee Clipper" won 3 Most Valuable Player awards ('39, '41, '47), 2 batting titles ('39, '40), and 2 homer titles ('37, '48). In 1941 "</a:t>
            </a:r>
            <a:r>
              <a:rPr lang="en-US" dirty="0" err="1"/>
              <a:t>Joltin</a:t>
            </a:r>
            <a:r>
              <a:rPr lang="en-US" dirty="0"/>
              <a:t>' Joe" hit safely in 56 consecutive games, a record that has never been challenged (he once hit in 61 straight for the Seals in 1933). His career totals are abbreviated because of his military service ('43-'45) and because of the distance to Yankee Stadium's left field power alley, in those days known as Death Valley. He wedded Marilyn Monroe in 1954, but they divorced after nine months.</a:t>
            </a:r>
          </a:p>
        </p:txBody>
      </p:sp>
    </p:spTree>
    <p:extLst>
      <p:ext uri="{BB962C8B-B14F-4D97-AF65-F5344CB8AC3E}">
        <p14:creationId xmlns:p14="http://schemas.microsoft.com/office/powerpoint/2010/main" val="31573404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Diego </a:t>
            </a:r>
            <a:r>
              <a:rPr lang="en-US" b="1" dirty="0" err="1" smtClean="0"/>
              <a:t>Maradona</a:t>
            </a:r>
            <a:r>
              <a:rPr lang="en-US" dirty="0" smtClean="0"/>
              <a:t> (1960-)</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t>
            </a:r>
            <a:r>
              <a:rPr lang="en-US" dirty="0"/>
              <a:t>Argentina-Forward) The oft-controversial strike helped Argentina to the 1986 World Cup Championship with two amazing goals against England in the semi-finals, including the infamous "Hand of God" goal, in which </a:t>
            </a:r>
            <a:r>
              <a:rPr lang="en-US" dirty="0" err="1"/>
              <a:t>Maradona</a:t>
            </a:r>
            <a:r>
              <a:rPr lang="en-US" dirty="0"/>
              <a:t> directed the ball into the net with his hand illegally, undetected by officials on the pitch. A two-time South American Player of the Year (1978 and 1979) before joining FC Barcelona in 1982 after the World Cup in Spain, in 1984, he moved on to FC Napoli, where he would help his side claim two </a:t>
            </a:r>
            <a:r>
              <a:rPr lang="en-US" dirty="0" err="1"/>
              <a:t>Serie</a:t>
            </a:r>
            <a:r>
              <a:rPr lang="en-US" dirty="0"/>
              <a:t> A Championships and a UEFA Cup win in 1989. He was banned for failing a drug test in 1991 and by the time he returned, he was no longer his old playing self, though he did lead a stirring performance for Argentina at the 1994 World Cup in the U.S., before being banned again for failing another drug test during the tournament. </a:t>
            </a:r>
            <a:r>
              <a:rPr lang="en-US" dirty="0" err="1"/>
              <a:t>Maradona</a:t>
            </a:r>
            <a:r>
              <a:rPr lang="en-US" dirty="0"/>
              <a:t> finally retired in 1997 from his original team, Argentina's Boca Juniors.</a:t>
            </a:r>
          </a:p>
        </p:txBody>
      </p:sp>
    </p:spTree>
    <p:extLst>
      <p:ext uri="{BB962C8B-B14F-4D97-AF65-F5344CB8AC3E}">
        <p14:creationId xmlns:p14="http://schemas.microsoft.com/office/powerpoint/2010/main" val="419817929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Johann </a:t>
            </a:r>
            <a:r>
              <a:rPr lang="en-US" b="1" dirty="0" err="1" smtClean="0"/>
              <a:t>Cryuff</a:t>
            </a:r>
            <a:r>
              <a:rPr lang="en-US" dirty="0" smtClean="0"/>
              <a:t> (1947-)</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a:t>
            </a:r>
            <a:r>
              <a:rPr lang="en-US" dirty="0"/>
              <a:t>The Netherlands-Midfielder) A stringent believer that "the game should be played beautifully," </a:t>
            </a:r>
            <a:r>
              <a:rPr lang="en-US" dirty="0" err="1"/>
              <a:t>Cryuff</a:t>
            </a:r>
            <a:r>
              <a:rPr lang="en-US" dirty="0"/>
              <a:t> helped usher in the system of "total football" into the world game, in which all positions should be equally willing and adept to play all portions of the game. Despite being both gawky and a chain-smoker, </a:t>
            </a:r>
            <a:r>
              <a:rPr lang="en-US" dirty="0" err="1"/>
              <a:t>Cryuff</a:t>
            </a:r>
            <a:r>
              <a:rPr lang="en-US" dirty="0"/>
              <a:t> helped Ajax Amsterdam to three European Cups (now known as the UEFA Champions' League) as well as being named European Footballer of the Year in 1971 and 1973. His greatest international success came in 1974 when he helped the "Orange" to their first appearance in the World Cup Final, where they lost to West Germany in Munich. "The Orange" would also make the 1978 World Cup Finals, this time without </a:t>
            </a:r>
            <a:r>
              <a:rPr lang="en-US" dirty="0" err="1"/>
              <a:t>Cryuff</a:t>
            </a:r>
            <a:r>
              <a:rPr lang="en-US" dirty="0"/>
              <a:t>, who retired from international play after the qualification stage. This was followed by a brief stint in the NASL, where he earned 1979 NASL MVP honors. In 1984, at the age of 37, he helped Ajax's arch-rival </a:t>
            </a:r>
            <a:r>
              <a:rPr lang="en-US" dirty="0" err="1"/>
              <a:t>Feyenoord</a:t>
            </a:r>
            <a:r>
              <a:rPr lang="en-US" dirty="0"/>
              <a:t> to its first Dutch league title in a decade before moving into coaching at former club FC Barcelona, where he led the team to four Spanish League titles and a European Cup in a nine-year stint.</a:t>
            </a:r>
          </a:p>
        </p:txBody>
      </p:sp>
    </p:spTree>
    <p:extLst>
      <p:ext uri="{BB962C8B-B14F-4D97-AF65-F5344CB8AC3E}">
        <p14:creationId xmlns:p14="http://schemas.microsoft.com/office/powerpoint/2010/main" val="408425868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Michel </a:t>
            </a:r>
            <a:r>
              <a:rPr lang="en-US" b="1" dirty="0" err="1" smtClean="0"/>
              <a:t>Platini</a:t>
            </a:r>
            <a:r>
              <a:rPr lang="en-US" dirty="0" smtClean="0"/>
              <a:t> (1955-)</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France-Midfielder) Arguably France's greatest footballer, this midfielder won three straight European Footballer of the Year Awards beginning in 1983. He led Italian side Juventus FC to success in both </a:t>
            </a:r>
            <a:r>
              <a:rPr lang="en-US" dirty="0" err="1"/>
              <a:t>Serie</a:t>
            </a:r>
            <a:r>
              <a:rPr lang="en-US" dirty="0"/>
              <a:t> A (Italy's First Division) and UEFA (European) competitions. In 1985, he led </a:t>
            </a:r>
            <a:r>
              <a:rPr lang="en-US" dirty="0" err="1"/>
              <a:t>Serie</a:t>
            </a:r>
            <a:r>
              <a:rPr lang="en-US" dirty="0"/>
              <a:t> A in scoring for a third straight year, a unique achievement as well as leading Juventus to its only European Cup triumph, the tragic game at Heysel (Belgium) against Liverpool in which 39 Italian supporters were fatally crushed in the stands. He also led his French national side to triumph in the Euro 1984, setting the Euro scoring record. After his retirement in 1987, he was instrumental in organizing France's bid for the 1998 World Cup.</a:t>
            </a:r>
          </a:p>
        </p:txBody>
      </p:sp>
    </p:spTree>
    <p:extLst>
      <p:ext uri="{BB962C8B-B14F-4D97-AF65-F5344CB8AC3E}">
        <p14:creationId xmlns:p14="http://schemas.microsoft.com/office/powerpoint/2010/main" val="344776076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Ronaldo (Ronaldo Luiz </a:t>
            </a:r>
            <a:r>
              <a:rPr lang="en-US" b="1" dirty="0" err="1" smtClean="0"/>
              <a:t>Nazario</a:t>
            </a:r>
            <a:r>
              <a:rPr lang="en-US" b="1" dirty="0" smtClean="0"/>
              <a:t> da Lima)</a:t>
            </a:r>
            <a:r>
              <a:rPr lang="en-US" dirty="0" smtClean="0"/>
              <a:t>(1976-)</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Brazil-Forward) Currently with Inter Milan of Italy's </a:t>
            </a:r>
            <a:r>
              <a:rPr lang="en-US" dirty="0" err="1"/>
              <a:t>Serie</a:t>
            </a:r>
            <a:r>
              <a:rPr lang="en-US" dirty="0"/>
              <a:t> A, Ronaldo was twice World Footballer of the Year, winning those honors in 1997 (while with FC Barcelona) and 1998 (with Inter). While he was on the Brazil squad that won World Cup `94 in the US, he was expected to star in the 1998 World Cup, where he helped Brazil to the Finals, winning the Golden Ball Award as tournament MVP. That MVP performance was tarnished slightly by a poor showing (one blamed by the media on a supposed all-night session of "Tomb Raider" on PlayStation) that kept Brazil from its fifth title. Injuries have plagued him over the past few seasons, but, when healthy, he is still among the world's elite players.</a:t>
            </a:r>
          </a:p>
        </p:txBody>
      </p:sp>
    </p:spTree>
    <p:extLst>
      <p:ext uri="{BB962C8B-B14F-4D97-AF65-F5344CB8AC3E}">
        <p14:creationId xmlns:p14="http://schemas.microsoft.com/office/powerpoint/2010/main" val="3328033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David Beckham</a:t>
            </a:r>
            <a:r>
              <a:rPr lang="en-US" dirty="0" smtClean="0"/>
              <a:t> (1975-)(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England-Midfielder</a:t>
            </a:r>
            <a:r>
              <a:rPr lang="en-US" dirty="0"/>
              <a:t>) Midfielder for Manchester United FC, known as much for his talent as his marriage to Victoria Adams, better known as "Posh Spice." One of the FA Premiership's finest midfielders, he was named runner-up for both the 1999 European Footballer of the Year and the 1999 World Footballer of the Year. He also helped guide Manchester United to the rare 1999 "Treble," helping the Red Devils secure the FA Cup (Open Cup competition for all English sides), Carling FA Premiership Title (regular season champion of England's top division) and UEFA Champions' League (championship for national league champions of UEFA countries). These three titles made </a:t>
            </a:r>
            <a:r>
              <a:rPr lang="en-US" dirty="0" err="1"/>
              <a:t>ManU</a:t>
            </a:r>
            <a:r>
              <a:rPr lang="en-US" dirty="0"/>
              <a:t> only the fourth team (and first English team) to accomplish the feat. His results with the English national side have been mixed, including his now infamous booking against rival Argentina in World Cup '98, and his obscene gesture to English fans at the opening game of Euro 2000.</a:t>
            </a:r>
          </a:p>
        </p:txBody>
      </p:sp>
    </p:spTree>
    <p:extLst>
      <p:ext uri="{BB962C8B-B14F-4D97-AF65-F5344CB8AC3E}">
        <p14:creationId xmlns:p14="http://schemas.microsoft.com/office/powerpoint/2010/main" val="25267094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Zinedine Zidane</a:t>
            </a:r>
            <a:r>
              <a:rPr lang="en-US" dirty="0" smtClean="0"/>
              <a:t> (1972-)</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France) Known the world over as "</a:t>
            </a:r>
            <a:r>
              <a:rPr lang="en-US" dirty="0" err="1"/>
              <a:t>Zizou</a:t>
            </a:r>
            <a:r>
              <a:rPr lang="en-US" dirty="0"/>
              <a:t>," the 1998 World and European Footballer of the Year as an all-around player is France's midfield. Zidane was a critical player in the World Cup '98 (he scored a pair of header goals in the final against Brazil) and Euro 2000 (a game-winning overtime penalty kick in the semi-finals against Portugal), both triumphs for the French national side. Like fellow French legend </a:t>
            </a:r>
            <a:r>
              <a:rPr lang="en-US" dirty="0" err="1"/>
              <a:t>Platini</a:t>
            </a:r>
            <a:r>
              <a:rPr lang="en-US" dirty="0"/>
              <a:t>, </a:t>
            </a:r>
            <a:r>
              <a:rPr lang="en-US" dirty="0" err="1"/>
              <a:t>Zizou</a:t>
            </a:r>
            <a:r>
              <a:rPr lang="en-US" dirty="0"/>
              <a:t> plays for Italian side Juventus, where he has helped the Turin side win two </a:t>
            </a:r>
            <a:r>
              <a:rPr lang="en-US" dirty="0" err="1"/>
              <a:t>Serie</a:t>
            </a:r>
            <a:r>
              <a:rPr lang="en-US" dirty="0"/>
              <a:t> A titles.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947492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Olympics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348377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1896 Summer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Athens, Greece; April 6 - April 15, 1896) The first edition of the modern Olympics was the brainchild of Baron Pierre de Coubertin of France; winners were awarded silver medals. Some of the stranger events included one-handed weightlifting and 100-meter freestyle swimming for members of the Greek navy. Appropriately, Greek shepherd </a:t>
            </a:r>
            <a:r>
              <a:rPr lang="en-US" dirty="0" err="1"/>
              <a:t>Spiridon</a:t>
            </a:r>
            <a:r>
              <a:rPr lang="en-US" dirty="0"/>
              <a:t> Louis became the hero of the Games by winning the marathon.</a:t>
            </a:r>
          </a:p>
        </p:txBody>
      </p:sp>
    </p:spTree>
    <p:extLst>
      <p:ext uri="{BB962C8B-B14F-4D97-AF65-F5344CB8AC3E}">
        <p14:creationId xmlns:p14="http://schemas.microsoft.com/office/powerpoint/2010/main" val="337229578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1912 Summer</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Stockholm, Sweden; May 5 - July 22, 1912) While the Swedes introduced electronic timers to the games, the athletic hero was United States decathlete and Native American Jim Thorpe. He won the pentathlon, placed fourth in the high jump, and seventh in the long jump. Finally, Thorpe went on to win the decathlon with a score so astounding that it would still have won him the silver medal in 1948. During the medal presentation, Swedish king Gustav V said, "Sir, you are the greatest athlete" to which Thorpe purportedly replied "Thanks, King."</a:t>
            </a:r>
          </a:p>
        </p:txBody>
      </p:sp>
    </p:spTree>
    <p:extLst>
      <p:ext uri="{BB962C8B-B14F-4D97-AF65-F5344CB8AC3E}">
        <p14:creationId xmlns:p14="http://schemas.microsoft.com/office/powerpoint/2010/main" val="253678952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1936 Summer</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Berlin, Germany; August 1-16, 1936) These games are best remembered for Alabama native Jesse Owens' amazing work on the track against a backdrop of Nazi propaganda emphasizing Aryan superiority. The American athlete won the 100-meter dash, 200-meter dash, long jump, and 4 x 100-meter sprint relay. Despite the growing strength of the Nazi state, the German people became enamored with Owens and named a Berlin street for him after his 1980 death. On other fronts, the Olympics were broadcast on television for the first time (as seen in the film </a:t>
            </a:r>
            <a:r>
              <a:rPr lang="en-US" i="1" dirty="0"/>
              <a:t>Contact</a:t>
            </a:r>
            <a:r>
              <a:rPr lang="en-US" dirty="0"/>
              <a:t>) and also saw the introduction of the relay of the Olympic torch.</a:t>
            </a:r>
          </a:p>
        </p:txBody>
      </p:sp>
    </p:spTree>
    <p:extLst>
      <p:ext uri="{BB962C8B-B14F-4D97-AF65-F5344CB8AC3E}">
        <p14:creationId xmlns:p14="http://schemas.microsoft.com/office/powerpoint/2010/main" val="1693701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Mickey Mantle</a:t>
            </a:r>
            <a:r>
              <a:rPr lang="en-US" dirty="0" smtClean="0"/>
              <a:t> (1931-1995)</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was </a:t>
            </a:r>
            <a:r>
              <a:rPr lang="en-US" dirty="0"/>
              <a:t>born to play baseball--his father named him for Hall of Fame catcher Mickey Cochrane--but his left leg wasn't. In high school it was nearly amputated because of osteomyelitis, the first of his many leg problems. Known as the "Commerce Comet" because of his speed and because he grew up in Commerce, Oklahoma, he became the Yankee center fielder following DiMaggio's retirement in 1951. Mantle played on 12 pennant winners and seven World Championship clubs. He holds Series records for home runs (18), RBI (40), runs (42), walks (43), extra-base hits (26), and total bases (123). During the regular season, his switch hitting powered 536 homeruns and won him 4 homer titles ('55, '56, '58, '60), 3 MVP awards ('56, '57, '62), and in 1956 a triple crown. In 1961 he and teammate Roger Maris both had a chance of passing Ruth's 1927 mark of 60, but injuries forced him out of the race (Maris hit 61). He was elected to the Hall of Fame alongside Whitey Ford in 1974.</a:t>
            </a:r>
          </a:p>
        </p:txBody>
      </p:sp>
    </p:spTree>
    <p:extLst>
      <p:ext uri="{BB962C8B-B14F-4D97-AF65-F5344CB8AC3E}">
        <p14:creationId xmlns:p14="http://schemas.microsoft.com/office/powerpoint/2010/main" val="391076212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1968 Summer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Mexico City, Mexico; October 12-27, 1968) In addition to being the first Olympics to be held at high altitude, these Games saw U.S. long jumper Bob Beamon set a record of 8.90 meters that would remain untouched for 23 years. The Games ended on a controversial note: to protest the Mexican government's killing of at least 250 unarmed demonstrators on the eve of the Games, Tommie Smith and John Carlos staged a silent protest with a black gloved, raised fist "Black Power" salute during the award ceremony for the 200-meter race. This didn't sit well with the International Olympic Committee who promptly ordered them home.</a:t>
            </a:r>
          </a:p>
        </p:txBody>
      </p:sp>
    </p:spTree>
    <p:extLst>
      <p:ext uri="{BB962C8B-B14F-4D97-AF65-F5344CB8AC3E}">
        <p14:creationId xmlns:p14="http://schemas.microsoft.com/office/powerpoint/2010/main" val="36711014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1972 Summer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Munich, West Germany; August 26-September 11, 1972) One of the most tragic Olympics ever, these Games saw the kidnapping and killing of 11 Israeli athletes by eight Palestinian terrorists, five of whom were shot dead by West German police. Jim McKay of ABC Sports remained on the air for hours, bringing American viewers up to date on the situation. Though the Olympics paused for 34 hours, the IOC ordered the games to continue and memorable performances were turned in by American swimmer Mark Spitz, who won seven gold medals, and Russian gymnast Olga </a:t>
            </a:r>
            <a:r>
              <a:rPr lang="en-US" dirty="0" err="1"/>
              <a:t>Korbut</a:t>
            </a:r>
            <a:r>
              <a:rPr lang="en-US" dirty="0"/>
              <a:t>, who captivated audiences </a:t>
            </a:r>
            <a:r>
              <a:rPr lang="en-US" dirty="0" err="1"/>
              <a:t>en</a:t>
            </a:r>
            <a:r>
              <a:rPr lang="en-US" dirty="0"/>
              <a:t> route to winning three gold medals.</a:t>
            </a:r>
          </a:p>
        </p:txBody>
      </p:sp>
    </p:spTree>
    <p:extLst>
      <p:ext uri="{BB962C8B-B14F-4D97-AF65-F5344CB8AC3E}">
        <p14:creationId xmlns:p14="http://schemas.microsoft.com/office/powerpoint/2010/main" val="300396300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1980 Winter</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Lake Placid, NY, United States; February 12-24, 1980) In an Olympics where a single man, American speed skater Eric </a:t>
            </a:r>
            <a:r>
              <a:rPr lang="en-US" dirty="0" err="1"/>
              <a:t>Heiden</a:t>
            </a:r>
            <a:r>
              <a:rPr lang="en-US" dirty="0"/>
              <a:t>, would win five gold medals and not be the biggest story, something very special had to happen. In what would become known as "The Miracle on Ice," the U.S. Olympic hockey team, led by head coach Herb Brooks and captain Mike </a:t>
            </a:r>
            <a:r>
              <a:rPr lang="en-US" dirty="0" err="1"/>
              <a:t>Eruzione</a:t>
            </a:r>
            <a:r>
              <a:rPr lang="en-US" dirty="0"/>
              <a:t>, defeated the powerful Soviet team 4-3 on February 22, 1980. Two days later, they defeated Finland to claim America's second Olympic hockey gold medal, the first being in 1960 at Squaw Valley.</a:t>
            </a:r>
          </a:p>
        </p:txBody>
      </p:sp>
    </p:spTree>
    <p:extLst>
      <p:ext uri="{BB962C8B-B14F-4D97-AF65-F5344CB8AC3E}">
        <p14:creationId xmlns:p14="http://schemas.microsoft.com/office/powerpoint/2010/main" val="342738865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1980 Summer</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Moscow, Soviet Union; July 19 - August 3, 1980) Despite the glow from the Lake Placid Games, these Games were marred by a United States boycott ordered by President Jimmy Carter in response to the 1979 Soviet invasion of Afghanistan. This lead was followed by Canada, West Germany, Japan, Kenya and China, while other Western nations left it up to their individual athletes, many of whom chose to partake. The result was an Eastern Bloc field day, with all 54 East German rowers earning a medal and the Soviets totaling 80 gold medals. British distance runner Sebastian Coe produced the West's best performance by winning the 1500-meter race.</a:t>
            </a:r>
          </a:p>
        </p:txBody>
      </p:sp>
    </p:spTree>
    <p:extLst>
      <p:ext uri="{BB962C8B-B14F-4D97-AF65-F5344CB8AC3E}">
        <p14:creationId xmlns:p14="http://schemas.microsoft.com/office/powerpoint/2010/main" val="263952509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1984 Summer</a:t>
            </a:r>
            <a:endParaRPr lang="en-US" dirty="0"/>
          </a:p>
        </p:txBody>
      </p:sp>
      <p:sp>
        <p:nvSpPr>
          <p:cNvPr id="3" name="Content Placeholder 2"/>
          <p:cNvSpPr>
            <a:spLocks noGrp="1"/>
          </p:cNvSpPr>
          <p:nvPr>
            <p:ph idx="1"/>
          </p:nvPr>
        </p:nvSpPr>
        <p:spPr/>
        <p:txBody>
          <a:bodyPr/>
          <a:lstStyle/>
          <a:p>
            <a:pPr marL="0" indent="0">
              <a:buNone/>
            </a:pPr>
            <a:r>
              <a:rPr lang="en-US" dirty="0" smtClean="0"/>
              <a:t>(</a:t>
            </a:r>
            <a:r>
              <a:rPr lang="en-US" dirty="0"/>
              <a:t>Los Angeles, CA, United States; July 28 - August 12, 1984) One good turn deserves another, or in this case, "The Russians aren't coming, the Russians aren't coming." Virtually every Communist nation skipped these games, leaving the door open for a "USA all the way" feeling, as the Americans took home 83 gold medals out of a total of 174. Among the highlights were American sprinter Carl Lewis' repeat of Jesse Owens 1936 performance: winning the 100-meter dash, 200-meter dash, long jump, and 4 x 100 meter sprint relay. In gymnastics, West Virginia native Mary Lou </a:t>
            </a:r>
            <a:r>
              <a:rPr lang="en-US" dirty="0" err="1"/>
              <a:t>Retton</a:t>
            </a:r>
            <a:r>
              <a:rPr lang="en-US" dirty="0"/>
              <a:t> won the all-around gold medal.</a:t>
            </a:r>
          </a:p>
        </p:txBody>
      </p:sp>
    </p:spTree>
    <p:extLst>
      <p:ext uri="{BB962C8B-B14F-4D97-AF65-F5344CB8AC3E}">
        <p14:creationId xmlns:p14="http://schemas.microsoft.com/office/powerpoint/2010/main" val="252382320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1994 Winter</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a:t>
            </a:r>
            <a:r>
              <a:rPr lang="en-US" dirty="0"/>
              <a:t>Lillehammer, Norway; February 12-February 27, 1994) Massachusetts native Nancy Kerrigan and Oregonian Tonya Harding were among America's leading hopes for gold in women's figure skating. During the Olympic Trials in Detroit, Kerrigan was viciously attacked by an unknown assailant, who would later be traced back to Harding. In the ensuing media circus, both Kerrigan and Harding were sent to Norway, but their thunder was stolen by Ukrainian skate Oksana Baiul, who edged out silver </a:t>
            </a:r>
            <a:r>
              <a:rPr lang="en-US" dirty="0" err="1"/>
              <a:t>medallist</a:t>
            </a:r>
            <a:r>
              <a:rPr lang="en-US" dirty="0"/>
              <a:t> Kerrigan, while Harding placed eighth. Sweden won the ice hockey gold by defeating Canada in a shootout; future Colorado Avalanche forward Peter Forsberg's game-winning effort against Canadian goalie Sean Burke was immortalized on a Swedish postage stamp. In speed skating, Bonnie Blair won her third straight gold in the 500-meters and second straight in the 1,000-meters, perennial hard luck kid Dan Jansen won Olympic gold in his last race, the 1,000 meters, and Norwegian Johann Olav Koss won three gold medals, all in world-record times.</a:t>
            </a:r>
          </a:p>
        </p:txBody>
      </p:sp>
    </p:spTree>
    <p:extLst>
      <p:ext uri="{BB962C8B-B14F-4D97-AF65-F5344CB8AC3E}">
        <p14:creationId xmlns:p14="http://schemas.microsoft.com/office/powerpoint/2010/main" val="2947438366"/>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1996 Summer</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a:t>
            </a:r>
            <a:r>
              <a:rPr lang="en-US" dirty="0"/>
              <a:t>Atlanta, GA, United States; July 25 - August 8, 1996) In what have been called "The Coke Games," due to their exceptional commercialization in the city of Coke's business headquarters, the sweltering Georgia heat and organizational problems made these Games a veritable nightmare. But a still-unsolved bombing in Centennial Olympic Park that killed one person and injured one hundred that remains the Games' most memorable event. Irish swimmer Michelle Smith won three gold medals in the pool, only to be plagued by rumors of steroid use. Carl Lewis got his ninth gold by winning the long jump for the fourth consecutive Games, while American sprinter Michael Johnson became the first man to win the 200-meter and 400-meter races, the former in a world-record 19.32 seconds.</a:t>
            </a:r>
          </a:p>
        </p:txBody>
      </p:sp>
      <p:sp>
        <p:nvSpPr>
          <p:cNvPr id="4" name="Action Button: Home 3">
            <a:hlinkClick r:id="rId2" action="ppaction://hlinksldjump" highlightClick="1"/>
          </p:cNvPr>
          <p:cNvSpPr/>
          <p:nvPr/>
        </p:nvSpPr>
        <p:spPr>
          <a:xfrm>
            <a:off x="11096368" y="5947719"/>
            <a:ext cx="1021491" cy="83202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14818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Yogi Berra</a:t>
            </a:r>
            <a:r>
              <a:rPr lang="en-US" dirty="0" smtClean="0"/>
              <a:t> (1925-2015)</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was </a:t>
            </a:r>
            <a:r>
              <a:rPr lang="en-US" dirty="0"/>
              <a:t>notorious for swinging at bad pitches, but his bat collided with them often enough to hit a catcher's record 306 homeruns that lasted for more than thirty years. His hitting, fielding, and ability to lead the Yankee pitching staff earned him 3 MVP awards ('51, '54, '55). He also stared in the World Series, collecting 71 hits while playing on 10 championship teams, both records. Hired as Yankee manager in 1964, he lead the Yanks to the pennant but was fired following their Series loss to the Cardinals. His 1973 pennant with the Mets made him the only manager besides Joe McCarthy to take home the flag in both leagues. Like Casey Stengel, he was famous for his quotes, including "It </a:t>
            </a:r>
            <a:r>
              <a:rPr lang="en-US" dirty="0" err="1"/>
              <a:t>aint</a:t>
            </a:r>
            <a:r>
              <a:rPr lang="en-US" dirty="0"/>
              <a:t>' over 'til it's over," "It's </a:t>
            </a:r>
            <a:r>
              <a:rPr lang="en-US" dirty="0" err="1"/>
              <a:t>deja</a:t>
            </a:r>
            <a:r>
              <a:rPr lang="en-US" dirty="0"/>
              <a:t> vu all over again," and "Little League baseball is a very good thing because it keeps the parents off the streets."</a:t>
            </a:r>
          </a:p>
        </p:txBody>
      </p:sp>
    </p:spTree>
    <p:extLst>
      <p:ext uri="{BB962C8B-B14F-4D97-AF65-F5344CB8AC3E}">
        <p14:creationId xmlns:p14="http://schemas.microsoft.com/office/powerpoint/2010/main" val="2680169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Whitey Ford</a:t>
            </a:r>
            <a:r>
              <a:rPr lang="en-US" dirty="0" smtClean="0"/>
              <a:t> (1926- )</a:t>
            </a:r>
            <a:endParaRPr lang="en-US" dirty="0"/>
          </a:p>
        </p:txBody>
      </p:sp>
      <p:sp>
        <p:nvSpPr>
          <p:cNvPr id="3" name="Content Placeholder 2"/>
          <p:cNvSpPr>
            <a:spLocks noGrp="1"/>
          </p:cNvSpPr>
          <p:nvPr>
            <p:ph idx="1"/>
          </p:nvPr>
        </p:nvSpPr>
        <p:spPr/>
        <p:txBody>
          <a:bodyPr/>
          <a:lstStyle/>
          <a:p>
            <a:pPr marL="0" indent="0">
              <a:buNone/>
            </a:pPr>
            <a:r>
              <a:rPr lang="en-US" dirty="0" smtClean="0"/>
              <a:t>was </a:t>
            </a:r>
            <a:r>
              <a:rPr lang="en-US" dirty="0"/>
              <a:t>called "The Chairman of the Board" because of the cool, corporate-like efficiency of his pitching style. His 236 wins against 106 defeats yields a .690 winning percentage, third best, first for a pitcher with 200 or more victories. In the 1960, '61, and '62 Series, he pitched 33 consecutive scoreless innings, breaking Babe Ruth's World Series record of 29-2/3 innings of shutout ball. His other World Series records include wins (10), losses (8), innings pitched (146), hits (132), bases on balls (34), and strikeouts (94). Under Casey Stengel he was commonly rested against poor teams so that he could be used against contenders (or in relief), making his 2.75 career ERA even more impressive. Cy Young award in 1961.</a:t>
            </a:r>
          </a:p>
        </p:txBody>
      </p:sp>
    </p:spTree>
    <p:extLst>
      <p:ext uri="{BB962C8B-B14F-4D97-AF65-F5344CB8AC3E}">
        <p14:creationId xmlns:p14="http://schemas.microsoft.com/office/powerpoint/2010/main" val="35827937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TotalTime>
  <Words>8857</Words>
  <Application>Microsoft Office PowerPoint</Application>
  <PresentationFormat>Widescreen</PresentationFormat>
  <Paragraphs>149</Paragraphs>
  <Slides>76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Arial</vt:lpstr>
      <vt:lpstr>Calibri</vt:lpstr>
      <vt:lpstr>Calibri Light</vt:lpstr>
      <vt:lpstr>Office Theme</vt:lpstr>
      <vt:lpstr>Sports</vt:lpstr>
      <vt:lpstr>Table of Contents</vt:lpstr>
      <vt:lpstr>New York Yankees</vt:lpstr>
      <vt:lpstr>George Herman "Babe" Ruth (1895-1948)</vt:lpstr>
      <vt:lpstr>Lou Gehrig (1903-1941)</vt:lpstr>
      <vt:lpstr>Joe DiMaggio (1914-99)</vt:lpstr>
      <vt:lpstr>Mickey Mantle (1931-1995)</vt:lpstr>
      <vt:lpstr>Yogi Berra (1925-2015)</vt:lpstr>
      <vt:lpstr>Whitey Ford (1926- )</vt:lpstr>
      <vt:lpstr>Casey Stengel (1889-1975)</vt:lpstr>
      <vt:lpstr>Billy Martin (1928-1989)</vt:lpstr>
      <vt:lpstr>Reggie Jackson (1946- )</vt:lpstr>
      <vt:lpstr>Don Mattingly (1961- )</vt:lpstr>
      <vt:lpstr>Derek Jeter (1974-)</vt:lpstr>
      <vt:lpstr>PowerPoint Presentation</vt:lpstr>
      <vt:lpstr>Tennis Players</vt:lpstr>
      <vt:lpstr>Rod Laver (1938–present)</vt:lpstr>
      <vt:lpstr>Pete Sampras (1971–present)</vt:lpstr>
      <vt:lpstr>Bjorn Borg (1956–present).</vt:lpstr>
      <vt:lpstr>Bill Tilden (1893–1953)</vt:lpstr>
      <vt:lpstr>Andre Agassi (1970–present)</vt:lpstr>
      <vt:lpstr>John McEnroe (1959–present)</vt:lpstr>
      <vt:lpstr>Arthur Ashe (1943–1993)</vt:lpstr>
      <vt:lpstr>Martina Navratilova (1956–present)</vt:lpstr>
      <vt:lpstr>Steffi Graf (1969–present)</vt:lpstr>
      <vt:lpstr>Chris Evert (1954–present)</vt:lpstr>
      <vt:lpstr>Billie Jean King (1943–present).</vt:lpstr>
      <vt:lpstr>Margaret Smith Court (1942–present)</vt:lpstr>
      <vt:lpstr>Venus and Serena Williams (1980–present and 1981–present).</vt:lpstr>
      <vt:lpstr>Helen Wills Moody (1905–1998).</vt:lpstr>
      <vt:lpstr>Golfers</vt:lpstr>
      <vt:lpstr>Tiger Woods (1975-present)</vt:lpstr>
      <vt:lpstr>Jack Nicklaus (1940-present)</vt:lpstr>
      <vt:lpstr>Arnold Palmer (1929-present)</vt:lpstr>
      <vt:lpstr>Ben Hogan (1912-1997)</vt:lpstr>
      <vt:lpstr>(Robert Tyre) "Bobby" Jones (1902-1971)</vt:lpstr>
      <vt:lpstr>Sam Snead (1912-2002)</vt:lpstr>
      <vt:lpstr>Byron Nelson (1912-2006)</vt:lpstr>
      <vt:lpstr>Tom Watson (1949-present)</vt:lpstr>
      <vt:lpstr>Lee Trevino (1939-present)</vt:lpstr>
      <vt:lpstr>Gary Player (1935-present)</vt:lpstr>
      <vt:lpstr>Gene Sarazen (1902-1999)</vt:lpstr>
      <vt:lpstr>Walter Hagen (1892-1969)</vt:lpstr>
      <vt:lpstr>Hockey Hall of Famers</vt:lpstr>
      <vt:lpstr>Wayne Gretzky (1961- )</vt:lpstr>
      <vt:lpstr>Gordie Howe (1926- )</vt:lpstr>
      <vt:lpstr>Mario Lemieux (1965-)</vt:lpstr>
      <vt:lpstr>Bobby Orr (1948-)</vt:lpstr>
      <vt:lpstr>Maurice Richard (1921-2000)</vt:lpstr>
      <vt:lpstr>Terry Sawchuk (1929-1970)</vt:lpstr>
      <vt:lpstr>Ken Dryden (1947-)</vt:lpstr>
      <vt:lpstr>Vladislav Tretiak (1952-)</vt:lpstr>
      <vt:lpstr>Bobby Hull (1939-)</vt:lpstr>
      <vt:lpstr>Eddie Shore (1902-1985)</vt:lpstr>
      <vt:lpstr>Footballers (Soccer Players)</vt:lpstr>
      <vt:lpstr>Pelé (Edson Arantes do Nascimento) (1940-)</vt:lpstr>
      <vt:lpstr>Franz Beckenbauer (1945-)</vt:lpstr>
      <vt:lpstr>Mia Hamm (1972-)</vt:lpstr>
      <vt:lpstr>Sir Stanley Matthews (1915-2000)</vt:lpstr>
      <vt:lpstr>Diego Maradona (1960-)</vt:lpstr>
      <vt:lpstr>Johann Cryuff (1947-)</vt:lpstr>
      <vt:lpstr>Michel Platini (1955-)</vt:lpstr>
      <vt:lpstr>Ronaldo (Ronaldo Luiz Nazario da Lima)(1976-)</vt:lpstr>
      <vt:lpstr>David Beckham (1975-)(</vt:lpstr>
      <vt:lpstr>Zinedine Zidane (1972-)</vt:lpstr>
      <vt:lpstr>Olympics</vt:lpstr>
      <vt:lpstr>1896 Summer </vt:lpstr>
      <vt:lpstr>1912 Summer</vt:lpstr>
      <vt:lpstr>1936 Summer</vt:lpstr>
      <vt:lpstr>1968 Summer </vt:lpstr>
      <vt:lpstr>1972 Summer </vt:lpstr>
      <vt:lpstr>1980 Winter </vt:lpstr>
      <vt:lpstr>1980 Summer</vt:lpstr>
      <vt:lpstr>1984 Summer</vt:lpstr>
      <vt:lpstr>1994 Winter </vt:lpstr>
      <vt:lpstr>1996 Summer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Sports</dc:title>
  <dc:creator>Rena Sweeney</dc:creator>
  <cp:lastModifiedBy>Rena Sweeney</cp:lastModifiedBy>
  <cp:revision>5</cp:revision>
  <dcterms:created xsi:type="dcterms:W3CDTF">2016-05-10T20:13:52Z</dcterms:created>
  <dcterms:modified xsi:type="dcterms:W3CDTF">2016-05-11T17:30:22Z</dcterms:modified>
</cp:coreProperties>
</file>