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na Sweeney" initials="RS" lastIdx="1" clrIdx="0">
    <p:extLst>
      <p:ext uri="{19B8F6BF-5375-455C-9EA6-DF929625EA0E}">
        <p15:presenceInfo xmlns:p15="http://schemas.microsoft.com/office/powerpoint/2012/main" userId="S-1-5-21-487203420-1486559031-2988348826-60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8" autoAdjust="0"/>
    <p:restoredTop sz="94660"/>
  </p:normalViewPr>
  <p:slideViewPr>
    <p:cSldViewPr snapToGrid="0">
      <p:cViewPr varScale="1">
        <p:scale>
          <a:sx n="116" d="100"/>
          <a:sy n="116" d="100"/>
        </p:scale>
        <p:origin x="10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C48472-F3F6-4AE1-BE13-A924109B0556}"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F6838-9EE9-4F13-8086-01E6E9E2FE30}" type="slidenum">
              <a:rPr lang="en-US" smtClean="0"/>
              <a:t>‹#›</a:t>
            </a:fld>
            <a:endParaRPr lang="en-US"/>
          </a:p>
        </p:txBody>
      </p:sp>
    </p:spTree>
    <p:extLst>
      <p:ext uri="{BB962C8B-B14F-4D97-AF65-F5344CB8AC3E}">
        <p14:creationId xmlns:p14="http://schemas.microsoft.com/office/powerpoint/2010/main" val="369430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C48472-F3F6-4AE1-BE13-A924109B0556}"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F6838-9EE9-4F13-8086-01E6E9E2FE30}" type="slidenum">
              <a:rPr lang="en-US" smtClean="0"/>
              <a:t>‹#›</a:t>
            </a:fld>
            <a:endParaRPr lang="en-US"/>
          </a:p>
        </p:txBody>
      </p:sp>
    </p:spTree>
    <p:extLst>
      <p:ext uri="{BB962C8B-B14F-4D97-AF65-F5344CB8AC3E}">
        <p14:creationId xmlns:p14="http://schemas.microsoft.com/office/powerpoint/2010/main" val="3755451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C48472-F3F6-4AE1-BE13-A924109B0556}"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F6838-9EE9-4F13-8086-01E6E9E2FE30}" type="slidenum">
              <a:rPr lang="en-US" smtClean="0"/>
              <a:t>‹#›</a:t>
            </a:fld>
            <a:endParaRPr lang="en-US"/>
          </a:p>
        </p:txBody>
      </p:sp>
    </p:spTree>
    <p:extLst>
      <p:ext uri="{BB962C8B-B14F-4D97-AF65-F5344CB8AC3E}">
        <p14:creationId xmlns:p14="http://schemas.microsoft.com/office/powerpoint/2010/main" val="193777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C48472-F3F6-4AE1-BE13-A924109B0556}"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F6838-9EE9-4F13-8086-01E6E9E2FE30}" type="slidenum">
              <a:rPr lang="en-US" smtClean="0"/>
              <a:t>‹#›</a:t>
            </a:fld>
            <a:endParaRPr lang="en-US"/>
          </a:p>
        </p:txBody>
      </p:sp>
    </p:spTree>
    <p:extLst>
      <p:ext uri="{BB962C8B-B14F-4D97-AF65-F5344CB8AC3E}">
        <p14:creationId xmlns:p14="http://schemas.microsoft.com/office/powerpoint/2010/main" val="282369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C48472-F3F6-4AE1-BE13-A924109B0556}"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F6838-9EE9-4F13-8086-01E6E9E2FE30}" type="slidenum">
              <a:rPr lang="en-US" smtClean="0"/>
              <a:t>‹#›</a:t>
            </a:fld>
            <a:endParaRPr lang="en-US"/>
          </a:p>
        </p:txBody>
      </p:sp>
    </p:spTree>
    <p:extLst>
      <p:ext uri="{BB962C8B-B14F-4D97-AF65-F5344CB8AC3E}">
        <p14:creationId xmlns:p14="http://schemas.microsoft.com/office/powerpoint/2010/main" val="2465947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C48472-F3F6-4AE1-BE13-A924109B0556}"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F6838-9EE9-4F13-8086-01E6E9E2FE30}" type="slidenum">
              <a:rPr lang="en-US" smtClean="0"/>
              <a:t>‹#›</a:t>
            </a:fld>
            <a:endParaRPr lang="en-US"/>
          </a:p>
        </p:txBody>
      </p:sp>
    </p:spTree>
    <p:extLst>
      <p:ext uri="{BB962C8B-B14F-4D97-AF65-F5344CB8AC3E}">
        <p14:creationId xmlns:p14="http://schemas.microsoft.com/office/powerpoint/2010/main" val="730774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C48472-F3F6-4AE1-BE13-A924109B0556}" type="datetimeFigureOut">
              <a:rPr lang="en-US" smtClean="0"/>
              <a:t>5/11/2016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3F6838-9EE9-4F13-8086-01E6E9E2FE30}" type="slidenum">
              <a:rPr lang="en-US" smtClean="0"/>
              <a:t>‹#›</a:t>
            </a:fld>
            <a:endParaRPr lang="en-US"/>
          </a:p>
        </p:txBody>
      </p:sp>
    </p:spTree>
    <p:extLst>
      <p:ext uri="{BB962C8B-B14F-4D97-AF65-F5344CB8AC3E}">
        <p14:creationId xmlns:p14="http://schemas.microsoft.com/office/powerpoint/2010/main" val="237105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C48472-F3F6-4AE1-BE13-A924109B0556}" type="datetimeFigureOut">
              <a:rPr lang="en-US" smtClean="0"/>
              <a:t>5/11/2016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3F6838-9EE9-4F13-8086-01E6E9E2FE30}" type="slidenum">
              <a:rPr lang="en-US" smtClean="0"/>
              <a:t>‹#›</a:t>
            </a:fld>
            <a:endParaRPr lang="en-US"/>
          </a:p>
        </p:txBody>
      </p:sp>
    </p:spTree>
    <p:extLst>
      <p:ext uri="{BB962C8B-B14F-4D97-AF65-F5344CB8AC3E}">
        <p14:creationId xmlns:p14="http://schemas.microsoft.com/office/powerpoint/2010/main" val="231460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48472-F3F6-4AE1-BE13-A924109B0556}" type="datetimeFigureOut">
              <a:rPr lang="en-US" smtClean="0"/>
              <a:t>5/11/2016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3F6838-9EE9-4F13-8086-01E6E9E2FE30}" type="slidenum">
              <a:rPr lang="en-US" smtClean="0"/>
              <a:t>‹#›</a:t>
            </a:fld>
            <a:endParaRPr lang="en-US"/>
          </a:p>
        </p:txBody>
      </p:sp>
    </p:spTree>
    <p:extLst>
      <p:ext uri="{BB962C8B-B14F-4D97-AF65-F5344CB8AC3E}">
        <p14:creationId xmlns:p14="http://schemas.microsoft.com/office/powerpoint/2010/main" val="687309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C48472-F3F6-4AE1-BE13-A924109B0556}"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F6838-9EE9-4F13-8086-01E6E9E2FE30}" type="slidenum">
              <a:rPr lang="en-US" smtClean="0"/>
              <a:t>‹#›</a:t>
            </a:fld>
            <a:endParaRPr lang="en-US"/>
          </a:p>
        </p:txBody>
      </p:sp>
    </p:spTree>
    <p:extLst>
      <p:ext uri="{BB962C8B-B14F-4D97-AF65-F5344CB8AC3E}">
        <p14:creationId xmlns:p14="http://schemas.microsoft.com/office/powerpoint/2010/main" val="1290182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C48472-F3F6-4AE1-BE13-A924109B0556}"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F6838-9EE9-4F13-8086-01E6E9E2FE30}" type="slidenum">
              <a:rPr lang="en-US" smtClean="0"/>
              <a:t>‹#›</a:t>
            </a:fld>
            <a:endParaRPr lang="en-US"/>
          </a:p>
        </p:txBody>
      </p:sp>
    </p:spTree>
    <p:extLst>
      <p:ext uri="{BB962C8B-B14F-4D97-AF65-F5344CB8AC3E}">
        <p14:creationId xmlns:p14="http://schemas.microsoft.com/office/powerpoint/2010/main" val="2755062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48472-F3F6-4AE1-BE13-A924109B0556}" type="datetimeFigureOut">
              <a:rPr lang="en-US" smtClean="0"/>
              <a:t>5/11/2016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3F6838-9EE9-4F13-8086-01E6E9E2FE30}" type="slidenum">
              <a:rPr lang="en-US" smtClean="0"/>
              <a:t>‹#›</a:t>
            </a:fld>
            <a:endParaRPr lang="en-US"/>
          </a:p>
        </p:txBody>
      </p:sp>
    </p:spTree>
    <p:extLst>
      <p:ext uri="{BB962C8B-B14F-4D97-AF65-F5344CB8AC3E}">
        <p14:creationId xmlns:p14="http://schemas.microsoft.com/office/powerpoint/2010/main" val="4254872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77.xml"/><Relationship Id="rId3" Type="http://schemas.openxmlformats.org/officeDocument/2006/relationships/slide" Target="slide14.xml"/><Relationship Id="rId7" Type="http://schemas.openxmlformats.org/officeDocument/2006/relationships/slide" Target="slide68.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55.xml"/><Relationship Id="rId5" Type="http://schemas.openxmlformats.org/officeDocument/2006/relationships/slide" Target="slide42.xml"/><Relationship Id="rId4" Type="http://schemas.openxmlformats.org/officeDocument/2006/relationships/slide" Target="slide3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hyperlink" Target="http://etext.virginia.edu/toc/modeng/public/KjvGene.html"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etext.lib.virginia.edu/toc/modeng/public/KjvJosh.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etext.lib.virginia.edu/toc/modeng/public/KjvJudg.html"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etext.virginia.edu/etcbin/toccer-new2?id=KjvGene.sgm&amp;images=images/modeng&amp;data=/texts/english/modeng/parsed&amp;tag=public&amp;part=6&amp;division=div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etext.lib.virginia.edu/toc/modeng/public/KjvRuth.html"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etext.lib.virginia.edu/toc/modeng/public/KjvEzra.html"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etext.lib.virginia.edu/toc/modeng/public/KjvProv.html" TargetMode="External"/><Relationship Id="rId2" Type="http://schemas.openxmlformats.org/officeDocument/2006/relationships/hyperlink" Target="http://etext.lib.virginia.edu/toc/modeng/public/Kjv1Sam.html" TargetMode="External"/><Relationship Id="rId1" Type="http://schemas.openxmlformats.org/officeDocument/2006/relationships/slideLayout" Target="../slideLayouts/slideLayout2.xml"/><Relationship Id="rId5" Type="http://schemas.openxmlformats.org/officeDocument/2006/relationships/hyperlink" Target="http://etext.lib.virginia.edu/toc/modeng/public/KjvCant.html" TargetMode="External"/><Relationship Id="rId4" Type="http://schemas.openxmlformats.org/officeDocument/2006/relationships/hyperlink" Target="http://etext.lib.virginia.edu/toc/modeng/public/KjvEccl.html" TargetMode="External"/></Relationships>
</file>

<file path=ppt/slides/_rels/slide5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etext.lib.virginia.edu/toc/modeng/public/KjvDani.html"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Religion &amp; Mythology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57407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Chimera</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was </a:t>
            </a:r>
            <a:r>
              <a:rPr lang="en-US" dirty="0"/>
              <a:t>a hybrid monster who was also a child of Typhon and Echidna. She is most commonly described as a lioness with a goat’s head protruding from her back and a tail that ended in a snake’s head. She was a fire-breathing menace to Lycia until </a:t>
            </a:r>
            <a:r>
              <a:rPr lang="en-US" dirty="0" err="1"/>
              <a:t>Bellerophon</a:t>
            </a:r>
            <a:r>
              <a:rPr lang="en-US" dirty="0"/>
              <a:t> slew her on orders from King </a:t>
            </a:r>
            <a:r>
              <a:rPr lang="en-US" dirty="0" err="1"/>
              <a:t>Iobates</a:t>
            </a:r>
            <a:r>
              <a:rPr lang="en-US" dirty="0"/>
              <a:t>. Flying on the back of Pegasus, </a:t>
            </a:r>
            <a:r>
              <a:rPr lang="en-US" dirty="0" err="1"/>
              <a:t>Bellerophon</a:t>
            </a:r>
            <a:r>
              <a:rPr lang="en-US" dirty="0"/>
              <a:t> shot at the Chimera and ultimately killed the beast by affixing a block of lead to his spear and causing the Chimera to melt the block with her fiery breath, suffocating her in the process.</a:t>
            </a:r>
          </a:p>
          <a:p>
            <a:pPr marL="0" indent="0">
              <a:buNone/>
            </a:pPr>
            <a:endParaRPr lang="en-US" dirty="0"/>
          </a:p>
        </p:txBody>
      </p:sp>
    </p:spTree>
    <p:extLst>
      <p:ext uri="{BB962C8B-B14F-4D97-AF65-F5344CB8AC3E}">
        <p14:creationId xmlns:p14="http://schemas.microsoft.com/office/powerpoint/2010/main" val="3331088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Sphinx</a:t>
            </a:r>
            <a:endParaRPr lang="en-US" dirty="0"/>
          </a:p>
        </p:txBody>
      </p:sp>
      <p:sp>
        <p:nvSpPr>
          <p:cNvPr id="3" name="Content Placeholder 2"/>
          <p:cNvSpPr>
            <a:spLocks noGrp="1"/>
          </p:cNvSpPr>
          <p:nvPr>
            <p:ph idx="1"/>
          </p:nvPr>
        </p:nvSpPr>
        <p:spPr/>
        <p:txBody>
          <a:bodyPr/>
          <a:lstStyle/>
          <a:p>
            <a:pPr marL="0" indent="0">
              <a:buNone/>
            </a:pPr>
            <a:r>
              <a:rPr lang="en-US" dirty="0" smtClean="0"/>
              <a:t>identified </a:t>
            </a:r>
            <a:r>
              <a:rPr lang="en-US" dirty="0"/>
              <a:t>in the </a:t>
            </a:r>
            <a:r>
              <a:rPr lang="en-US" i="1" dirty="0"/>
              <a:t>Theogony</a:t>
            </a:r>
            <a:r>
              <a:rPr lang="en-US" dirty="0"/>
              <a:t> as “</a:t>
            </a:r>
            <a:r>
              <a:rPr lang="en-US" dirty="0" err="1"/>
              <a:t>Phix</a:t>
            </a:r>
            <a:r>
              <a:rPr lang="en-US" dirty="0"/>
              <a:t>,” was a hybrid monster whose parentage varies widely from source to source. She was a lion-bodied, winged monster with the face of a human, who terrorized the city of Thebes in the generations before Oedipus. She would give a riddle—“What creature has one voice and yet becomes four-footed and two-footed and three-footed?”—and eat anyone who was unable to answer correctly. It is possible that the Sphinx was sent to Thebes from Ethiopia by either the goddess Hera or the war god Ares. Eventually, Oedipus correctly answered the riddle—“Man”—and the Sphinx threw herself off her mountainside perch to her death.</a:t>
            </a:r>
          </a:p>
          <a:p>
            <a:pPr marL="0" indent="0">
              <a:buNone/>
            </a:pPr>
            <a:endParaRPr lang="en-US" dirty="0"/>
          </a:p>
        </p:txBody>
      </p:sp>
    </p:spTree>
    <p:extLst>
      <p:ext uri="{BB962C8B-B14F-4D97-AF65-F5344CB8AC3E}">
        <p14:creationId xmlns:p14="http://schemas.microsoft.com/office/powerpoint/2010/main" val="1562054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b="1" dirty="0" smtClean="0"/>
              <a:t>Sirens</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were </a:t>
            </a:r>
            <a:r>
              <a:rPr lang="en-US" dirty="0"/>
              <a:t>beautiful women who appeared harmless and sang a beautiful song to passing sailors, only to prove vicious and bloodthirsty when the sailors ventured too close. The Greeks often said that the Sirens were the daughters of the river god Achelous, while the Romans named their father as </a:t>
            </a:r>
            <a:r>
              <a:rPr lang="en-US" dirty="0" err="1"/>
              <a:t>Phorcys</a:t>
            </a:r>
            <a:r>
              <a:rPr lang="en-US" dirty="0"/>
              <a:t>. In the </a:t>
            </a:r>
            <a:r>
              <a:rPr lang="en-US" i="1" dirty="0"/>
              <a:t>Argonautica</a:t>
            </a:r>
            <a:r>
              <a:rPr lang="en-US" dirty="0"/>
              <a:t>, Chiron warns Jason that Orpheus will be instrumental on his journey, and Orpheus later saves all of Jason’s crew (save </a:t>
            </a:r>
            <a:r>
              <a:rPr lang="en-US" dirty="0" err="1"/>
              <a:t>Butes</a:t>
            </a:r>
            <a:r>
              <a:rPr lang="en-US" dirty="0"/>
              <a:t>) by playing his lyre when they pass the Sirens to drown out their beautiful and alluring song. Odysseus also encountered the Sirens, tying himself to the mast of his ship so that he could safely hear their song while his crew plugged their ears with beeswax, on the advice of the sorceress Circe.</a:t>
            </a:r>
          </a:p>
          <a:p>
            <a:pPr marL="0" indent="0">
              <a:buNone/>
            </a:pPr>
            <a:endParaRPr lang="en-US" dirty="0"/>
          </a:p>
        </p:txBody>
      </p:sp>
    </p:spTree>
    <p:extLst>
      <p:ext uri="{BB962C8B-B14F-4D97-AF65-F5344CB8AC3E}">
        <p14:creationId xmlns:p14="http://schemas.microsoft.com/office/powerpoint/2010/main" val="19973460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b="1" dirty="0" err="1" smtClean="0"/>
              <a:t>Calydonian</a:t>
            </a:r>
            <a:r>
              <a:rPr lang="en-US" b="1" dirty="0" smtClean="0"/>
              <a:t> Boar</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was </a:t>
            </a:r>
            <a:r>
              <a:rPr lang="en-US" dirty="0"/>
              <a:t>a monstrous beast sent by Artemis to wreak havoc in Calydon after king </a:t>
            </a:r>
            <a:r>
              <a:rPr lang="en-US" dirty="0" err="1"/>
              <a:t>Oeneus</a:t>
            </a:r>
            <a:r>
              <a:rPr lang="en-US" dirty="0"/>
              <a:t> neglected to honor her while sacrificing to the gods. </a:t>
            </a:r>
            <a:r>
              <a:rPr lang="en-US" dirty="0" err="1"/>
              <a:t>Oeneus’s</a:t>
            </a:r>
            <a:r>
              <a:rPr lang="en-US" dirty="0"/>
              <a:t> son </a:t>
            </a:r>
            <a:r>
              <a:rPr lang="en-US" dirty="0" err="1"/>
              <a:t>Meleager</a:t>
            </a:r>
            <a:r>
              <a:rPr lang="en-US" dirty="0"/>
              <a:t> led a group of heroes, including Theseus, the twins Castor and </a:t>
            </a:r>
            <a:r>
              <a:rPr lang="en-US" dirty="0" err="1"/>
              <a:t>Polydeuces</a:t>
            </a:r>
            <a:r>
              <a:rPr lang="en-US" dirty="0"/>
              <a:t> (or Pollux), and Achilles’s father Peleus, as well as the huntress </a:t>
            </a:r>
            <a:r>
              <a:rPr lang="en-US" dirty="0" err="1"/>
              <a:t>Atalanta</a:t>
            </a:r>
            <a:r>
              <a:rPr lang="en-US" dirty="0"/>
              <a:t>, on what became known as the </a:t>
            </a:r>
            <a:r>
              <a:rPr lang="en-US" dirty="0" err="1"/>
              <a:t>Calydonian</a:t>
            </a:r>
            <a:r>
              <a:rPr lang="en-US" dirty="0"/>
              <a:t> Boar Hunt. </a:t>
            </a:r>
            <a:r>
              <a:rPr lang="en-US" dirty="0" err="1"/>
              <a:t>Atalanta</a:t>
            </a:r>
            <a:r>
              <a:rPr lang="en-US" dirty="0"/>
              <a:t> drew first blood, and </a:t>
            </a:r>
            <a:r>
              <a:rPr lang="en-US" dirty="0" err="1"/>
              <a:t>Meleager</a:t>
            </a:r>
            <a:r>
              <a:rPr lang="en-US" dirty="0"/>
              <a:t> finished off the beast. </a:t>
            </a:r>
            <a:r>
              <a:rPr lang="en-US" dirty="0" err="1"/>
              <a:t>Meleager</a:t>
            </a:r>
            <a:r>
              <a:rPr lang="en-US" dirty="0"/>
              <a:t>, who had fallen in love with </a:t>
            </a:r>
            <a:r>
              <a:rPr lang="en-US" dirty="0" err="1"/>
              <a:t>Atalanta</a:t>
            </a:r>
            <a:r>
              <a:rPr lang="en-US" dirty="0"/>
              <a:t>, then insisted on honoring her by giving her the hide. </a:t>
            </a:r>
            <a:r>
              <a:rPr lang="en-US" dirty="0" err="1"/>
              <a:t>Meleager’s</a:t>
            </a:r>
            <a:r>
              <a:rPr lang="en-US" dirty="0"/>
              <a:t> uncles protested, </a:t>
            </a:r>
            <a:r>
              <a:rPr lang="en-US" dirty="0" err="1"/>
              <a:t>Meleager</a:t>
            </a:r>
            <a:r>
              <a:rPr lang="en-US" dirty="0"/>
              <a:t> killed them, and </a:t>
            </a:r>
            <a:r>
              <a:rPr lang="en-US" dirty="0" err="1"/>
              <a:t>Meleager’s</a:t>
            </a:r>
            <a:r>
              <a:rPr lang="en-US" dirty="0"/>
              <a:t> mother avenged the death of her brothers by burning up the log that represented </a:t>
            </a:r>
            <a:r>
              <a:rPr lang="en-US" dirty="0" err="1"/>
              <a:t>Meleager’s</a:t>
            </a:r>
            <a:r>
              <a:rPr lang="en-US" dirty="0"/>
              <a:t> lifespan, killing him.</a:t>
            </a:r>
          </a:p>
          <a:p>
            <a:pPr marL="0" indent="0">
              <a:buNone/>
            </a:pPr>
            <a:endParaRPr lang="en-US" dirty="0"/>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8673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Egyptian Deities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80665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The Egyptian creation myth begins with the emergence of Ra (or Re), the sun god, from the ocean in the form of an egg (or, alternately, a flower.) Ra brought forth four children: </a:t>
            </a:r>
            <a:r>
              <a:rPr lang="en-US" dirty="0" err="1"/>
              <a:t>Geb</a:t>
            </a:r>
            <a:r>
              <a:rPr lang="en-US" dirty="0"/>
              <a:t>, Shu, Nut, and Tefnut. Shu and Nut became manifestations of air and moisture. From </a:t>
            </a:r>
            <a:r>
              <a:rPr lang="en-US" dirty="0" err="1"/>
              <a:t>Geb</a:t>
            </a:r>
            <a:r>
              <a:rPr lang="en-US" dirty="0"/>
              <a:t>, the god of the earth, and Nut, goddess of the sky, were spawned four other gods: Osiris, Isis, Set (or Seth), and </a:t>
            </a:r>
            <a:r>
              <a:rPr lang="en-US" dirty="0" err="1"/>
              <a:t>Nepthys</a:t>
            </a:r>
            <a:r>
              <a:rPr lang="en-US" dirty="0"/>
              <a:t>.</a:t>
            </a:r>
          </a:p>
          <a:p>
            <a:r>
              <a:rPr lang="en-US" dirty="0"/>
              <a:t>These nine gods became known as the </a:t>
            </a:r>
            <a:r>
              <a:rPr lang="en-US" i="1" dirty="0"/>
              <a:t>ennead</a:t>
            </a:r>
            <a:r>
              <a:rPr lang="en-US" dirty="0"/>
              <a:t> ("group of nine"). The center of their worship was Heliopolis, as all were tied to Ra, the sun god. The </a:t>
            </a:r>
            <a:r>
              <a:rPr lang="en-US" dirty="0" err="1"/>
              <a:t>Heliopolitan</a:t>
            </a:r>
            <a:r>
              <a:rPr lang="en-US" dirty="0"/>
              <a:t> ennead was one of several in Egyptian theology, and at times this grouping was superseded by other sets. Two notable alternatives were the ennead of the city of Memphis led by the god Ptah, and the ennead of Thebes, with Amon at its head. Not surprisingly, the pre-eminence of these variations coincided with their corresponding cities' political control of Egypt.</a:t>
            </a:r>
          </a:p>
          <a:p>
            <a:pPr marL="0" indent="0">
              <a:buNone/>
            </a:pPr>
            <a:endParaRPr lang="en-US" dirty="0"/>
          </a:p>
        </p:txBody>
      </p:sp>
    </p:spTree>
    <p:extLst>
      <p:ext uri="{BB962C8B-B14F-4D97-AF65-F5344CB8AC3E}">
        <p14:creationId xmlns:p14="http://schemas.microsoft.com/office/powerpoint/2010/main" val="34872649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Stories</a:t>
            </a:r>
            <a:endParaRPr lang="en-US" dirty="0"/>
          </a:p>
        </p:txBody>
      </p:sp>
      <p:sp>
        <p:nvSpPr>
          <p:cNvPr id="3" name="Content Placeholder 2"/>
          <p:cNvSpPr>
            <a:spLocks noGrp="1"/>
          </p:cNvSpPr>
          <p:nvPr>
            <p:ph idx="1"/>
          </p:nvPr>
        </p:nvSpPr>
        <p:spPr/>
        <p:txBody>
          <a:bodyPr/>
          <a:lstStyle/>
          <a:p>
            <a:pPr marL="0" indent="0">
              <a:buNone/>
            </a:pPr>
            <a:r>
              <a:rPr lang="en-US" dirty="0"/>
              <a:t>The first is the "family quarrel" of Osiris and Set: Osiris took Isis, his sister, for his wife, and ruled over the earth. Set grew jealous of his brother and killed him, afterwards cutting his body into 14 pieces and hiding them in various places around Egypt. He then claimed kingship over the land. Isis searched the breadth of the land until she had recovered all of the pieces and, with the help of Anubis, embalmed the body. She then conceived a son, Horus, by the (still dead) Osiris and then resurrected him. Horus defeated Set to regain the kingship and all subsequent pharaohs were said to be aspects of him.</a:t>
            </a:r>
          </a:p>
        </p:txBody>
      </p:sp>
    </p:spTree>
    <p:extLst>
      <p:ext uri="{BB962C8B-B14F-4D97-AF65-F5344CB8AC3E}">
        <p14:creationId xmlns:p14="http://schemas.microsoft.com/office/powerpoint/2010/main" val="38720017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Stories</a:t>
            </a:r>
            <a:endParaRPr lang="en-US" dirty="0"/>
          </a:p>
        </p:txBody>
      </p:sp>
      <p:sp>
        <p:nvSpPr>
          <p:cNvPr id="3" name="Content Placeholder 2"/>
          <p:cNvSpPr>
            <a:spLocks noGrp="1"/>
          </p:cNvSpPr>
          <p:nvPr>
            <p:ph idx="1"/>
          </p:nvPr>
        </p:nvSpPr>
        <p:spPr/>
        <p:txBody>
          <a:bodyPr/>
          <a:lstStyle/>
          <a:p>
            <a:pPr marL="0" indent="0">
              <a:buNone/>
            </a:pPr>
            <a:r>
              <a:rPr lang="en-US" dirty="0"/>
              <a:t>The second is the afterlife; the Egyptians believed that the soul had three components, the </a:t>
            </a:r>
            <a:r>
              <a:rPr lang="en-US" i="1" dirty="0" err="1"/>
              <a:t>ba</a:t>
            </a:r>
            <a:r>
              <a:rPr lang="en-US" dirty="0"/>
              <a:t>, </a:t>
            </a:r>
            <a:r>
              <a:rPr lang="en-US" i="1" dirty="0" err="1"/>
              <a:t>ka</a:t>
            </a:r>
            <a:r>
              <a:rPr lang="en-US" dirty="0"/>
              <a:t>, and </a:t>
            </a:r>
            <a:r>
              <a:rPr lang="en-US" i="1" dirty="0" err="1"/>
              <a:t>akh</a:t>
            </a:r>
            <a:r>
              <a:rPr lang="en-US" dirty="0"/>
              <a:t>, each of which had different roles after death. The </a:t>
            </a:r>
            <a:r>
              <a:rPr lang="en-US" i="1" dirty="0" err="1"/>
              <a:t>ka</a:t>
            </a:r>
            <a:r>
              <a:rPr lang="en-US" dirty="0"/>
              <a:t> remained near or within the body (which is why mummification was required). The </a:t>
            </a:r>
            <a:r>
              <a:rPr lang="en-US" i="1" dirty="0" err="1"/>
              <a:t>ba</a:t>
            </a:r>
            <a:r>
              <a:rPr lang="en-US" dirty="0"/>
              <a:t> went to the underworld where it merged with aspects of Osiris, but was allowed to periodically return (which is why Egyptian tombs often contained narrow doors). The </a:t>
            </a:r>
            <a:r>
              <a:rPr lang="en-US" i="1" dirty="0" err="1"/>
              <a:t>akh</a:t>
            </a:r>
            <a:r>
              <a:rPr lang="en-US" dirty="0"/>
              <a:t> could temporarily assume different physical forms and wander the world as a ghost of sorts. In the underworld, the </a:t>
            </a:r>
            <a:r>
              <a:rPr lang="en-US" i="1" dirty="0" err="1"/>
              <a:t>ba</a:t>
            </a:r>
            <a:r>
              <a:rPr lang="en-US" dirty="0"/>
              <a:t> was subjected to the Judgment of Osiris in the Hall of Double Justice where the heart of the deceased was weighed against Ma'at, commonly represented as an ostrich feather.</a:t>
            </a:r>
          </a:p>
        </p:txBody>
      </p:sp>
    </p:spTree>
    <p:extLst>
      <p:ext uri="{BB962C8B-B14F-4D97-AF65-F5344CB8AC3E}">
        <p14:creationId xmlns:p14="http://schemas.microsoft.com/office/powerpoint/2010/main" val="8000397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Stories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The third is actually an historical episode: during the reign of Amenhotep III (1390-1353 BC), worship of the god Aton (or Aten)--a representation of the disc of the sun--was resurrected. This process was carried to its extreme conclusion by his successor, Amenhotep IV, who eventually declared Aton to be the only god, thereby creating one of the earliest known monotheistic religions. The pharaoh even changed his name to Akhenaton, meaning "Aton is satisfied." The worship of Aton was centered on the capital city of Tell-al-Amarna and was largely confined to upper classes and the pharaonic court and, in any case, did not survive Amenhotep himself. Under his successor, Tutankhamen (of King Tut fame), traditional religious practices were restored.</a:t>
            </a:r>
          </a:p>
        </p:txBody>
      </p:sp>
    </p:spTree>
    <p:extLst>
      <p:ext uri="{BB962C8B-B14F-4D97-AF65-F5344CB8AC3E}">
        <p14:creationId xmlns:p14="http://schemas.microsoft.com/office/powerpoint/2010/main" val="41487464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Pantheon - </a:t>
            </a:r>
            <a:r>
              <a:rPr lang="en-US" b="1" dirty="0" smtClean="0"/>
              <a:t>Osiris</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Husband </a:t>
            </a:r>
            <a:r>
              <a:rPr lang="en-US" dirty="0"/>
              <a:t>of Isis, father of Horus, and brother of Set, Osiris served as god of the underworld, and protector of the dead. In addition to his role as the chief and judge of the underworld (as a result of the above-mentioned murder by Set), Osiris also served as a god of vegetation and renewal; festivals honoring his death occurred around the time of the Nile flood's retreat. Statues representing him were made of clay and grain, which would then germinate. Osiris was represented either as a green mummy, or wearing the </a:t>
            </a:r>
            <a:r>
              <a:rPr lang="en-US" dirty="0" err="1"/>
              <a:t>Atef</a:t>
            </a:r>
            <a:r>
              <a:rPr lang="en-US" dirty="0"/>
              <a:t>, a plumed crown.</a:t>
            </a:r>
          </a:p>
        </p:txBody>
      </p:sp>
    </p:spTree>
    <p:extLst>
      <p:ext uri="{BB962C8B-B14F-4D97-AF65-F5344CB8AC3E}">
        <p14:creationId xmlns:p14="http://schemas.microsoft.com/office/powerpoint/2010/main" val="3169362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idx="1"/>
          </p:nvPr>
        </p:nvSpPr>
        <p:spPr/>
        <p:txBody>
          <a:bodyPr/>
          <a:lstStyle/>
          <a:p>
            <a:r>
              <a:rPr lang="en-US" dirty="0" smtClean="0">
                <a:hlinkClick r:id="rId2" action="ppaction://hlinksldjump"/>
              </a:rPr>
              <a:t>Greek Mythological Monsters</a:t>
            </a:r>
            <a:endParaRPr lang="en-US" dirty="0" smtClean="0"/>
          </a:p>
          <a:p>
            <a:r>
              <a:rPr lang="en-US" dirty="0" smtClean="0">
                <a:hlinkClick r:id="rId3" action="ppaction://hlinksldjump"/>
              </a:rPr>
              <a:t>Egyptian Deities</a:t>
            </a:r>
            <a:endParaRPr lang="en-US" dirty="0" smtClean="0"/>
          </a:p>
          <a:p>
            <a:r>
              <a:rPr lang="en-US" dirty="0" smtClean="0">
                <a:hlinkClick r:id="rId4" action="ppaction://hlinksldjump"/>
              </a:rPr>
              <a:t>Norse Gods &amp; Goddesses</a:t>
            </a:r>
            <a:endParaRPr lang="en-US" dirty="0" smtClean="0"/>
          </a:p>
          <a:p>
            <a:r>
              <a:rPr lang="en-US" dirty="0" smtClean="0">
                <a:hlinkClick r:id="rId5" action="ppaction://hlinksldjump"/>
              </a:rPr>
              <a:t>Old Testament Characters</a:t>
            </a:r>
            <a:endParaRPr lang="en-US" dirty="0" smtClean="0"/>
          </a:p>
          <a:p>
            <a:r>
              <a:rPr lang="en-US" dirty="0" smtClean="0">
                <a:hlinkClick r:id="rId6" action="ppaction://hlinksldjump"/>
              </a:rPr>
              <a:t>Hindu Deities and Heroes</a:t>
            </a:r>
            <a:endParaRPr lang="en-US" dirty="0" smtClean="0"/>
          </a:p>
          <a:p>
            <a:r>
              <a:rPr lang="en-US" dirty="0" smtClean="0">
                <a:hlinkClick r:id="rId7" action="ppaction://hlinksldjump"/>
              </a:rPr>
              <a:t>Jewish Holidays</a:t>
            </a:r>
            <a:endParaRPr lang="en-US" dirty="0" smtClean="0"/>
          </a:p>
          <a:p>
            <a:r>
              <a:rPr lang="en-US" dirty="0" smtClean="0">
                <a:hlinkClick r:id="rId8" action="ppaction://hlinksldjump"/>
              </a:rPr>
              <a:t>Religious Texts</a:t>
            </a:r>
            <a:endParaRPr lang="en-US" dirty="0" smtClean="0"/>
          </a:p>
          <a:p>
            <a:endParaRPr lang="en-US" dirty="0" smtClean="0"/>
          </a:p>
          <a:p>
            <a:endParaRPr lang="en-US" dirty="0"/>
          </a:p>
        </p:txBody>
      </p:sp>
    </p:spTree>
    <p:extLst>
      <p:ext uri="{BB962C8B-B14F-4D97-AF65-F5344CB8AC3E}">
        <p14:creationId xmlns:p14="http://schemas.microsoft.com/office/powerpoint/2010/main" val="40002958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Pantheon - </a:t>
            </a:r>
            <a:r>
              <a:rPr lang="en-US" b="1" dirty="0" smtClean="0"/>
              <a:t>Set</a:t>
            </a:r>
            <a:endParaRPr lang="en-US" dirty="0"/>
          </a:p>
        </p:txBody>
      </p:sp>
      <p:sp>
        <p:nvSpPr>
          <p:cNvPr id="3" name="Content Placeholder 2"/>
          <p:cNvSpPr>
            <a:spLocks noGrp="1"/>
          </p:cNvSpPr>
          <p:nvPr>
            <p:ph idx="1"/>
          </p:nvPr>
        </p:nvSpPr>
        <p:spPr/>
        <p:txBody>
          <a:bodyPr/>
          <a:lstStyle/>
          <a:p>
            <a:pPr marL="0" indent="0">
              <a:buNone/>
            </a:pPr>
            <a:r>
              <a:rPr lang="en-US" dirty="0"/>
              <a:t> Created in opposition to the forces of Ma'at, Set (termed Typhon by Plutarch) fought the demon </a:t>
            </a:r>
            <a:r>
              <a:rPr lang="en-US" dirty="0" err="1"/>
              <a:t>Apopis</a:t>
            </a:r>
            <a:r>
              <a:rPr lang="en-US" dirty="0"/>
              <a:t> each day, emerging victorious, symbolic of the struggle of forces that brought harmony. In later times, this struggle led Set to be associated with the serpent itself, and Set became the personification of violence and disorder, and the cause of all disasters. Having killed his brother Osiris, Set did battle with Osiris' son Horus, being emasculated in the fight. His cult was diminished over time, due to reaction against violence. His effigies were destroyed by some, while others were changed into representations of Amon, by replacing the ears with horns.</a:t>
            </a:r>
          </a:p>
        </p:txBody>
      </p:sp>
    </p:spTree>
    <p:extLst>
      <p:ext uri="{BB962C8B-B14F-4D97-AF65-F5344CB8AC3E}">
        <p14:creationId xmlns:p14="http://schemas.microsoft.com/office/powerpoint/2010/main" val="21285871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Pantheon - </a:t>
            </a:r>
            <a:r>
              <a:rPr lang="en-US" b="1" dirty="0" smtClean="0"/>
              <a:t>Isis</a:t>
            </a:r>
            <a:endParaRPr lang="en-US" dirty="0"/>
          </a:p>
        </p:txBody>
      </p:sp>
      <p:sp>
        <p:nvSpPr>
          <p:cNvPr id="3" name="Content Placeholder 2"/>
          <p:cNvSpPr>
            <a:spLocks noGrp="1"/>
          </p:cNvSpPr>
          <p:nvPr>
            <p:ph idx="1"/>
          </p:nvPr>
        </p:nvSpPr>
        <p:spPr/>
        <p:txBody>
          <a:bodyPr/>
          <a:lstStyle/>
          <a:p>
            <a:pPr marL="0" indent="0">
              <a:buNone/>
            </a:pPr>
            <a:r>
              <a:rPr lang="en-US" dirty="0" smtClean="0"/>
              <a:t>Isis</a:t>
            </a:r>
            <a:r>
              <a:rPr lang="en-US" dirty="0"/>
              <a:t>, daughter of </a:t>
            </a:r>
            <a:r>
              <a:rPr lang="en-US" dirty="0" err="1"/>
              <a:t>Geb</a:t>
            </a:r>
            <a:r>
              <a:rPr lang="en-US" dirty="0"/>
              <a:t> and Nut, protected love, motherhood, and fate in the Egyptian mythos. Many of her roles are similar to the goddess Hathor, but she is often equated with the Greek Demeter. Her powers were gained through tricking the god Ra. By placing a snake in his path, which poisoned him, she forced him to give some power to her before she would cure him.</a:t>
            </a:r>
          </a:p>
        </p:txBody>
      </p:sp>
    </p:spTree>
    <p:extLst>
      <p:ext uri="{BB962C8B-B14F-4D97-AF65-F5344CB8AC3E}">
        <p14:creationId xmlns:p14="http://schemas.microsoft.com/office/powerpoint/2010/main" val="41486445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Pantheon - </a:t>
            </a:r>
            <a:r>
              <a:rPr lang="en-US" b="1" dirty="0" smtClean="0"/>
              <a:t>Horus</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god of the sky and light and the son of Isis and Osiris. In earlier myth he was the brother of Set, and son of Ra. His mother impregnated herself with the dead Osiris, and Horus was hidden by his mother. When he was grown, he avenged his father's death, driving away Set. In the battle, he lost his eye, but regained it thanks to the god Thoth. Thus Horus came to rule over the earth. He was known to have two faces, that of the falcon, </a:t>
            </a:r>
            <a:r>
              <a:rPr lang="en-US" dirty="0" err="1"/>
              <a:t>Harsiesis</a:t>
            </a:r>
            <a:r>
              <a:rPr lang="en-US" dirty="0"/>
              <a:t>, and that of a child, </a:t>
            </a:r>
            <a:r>
              <a:rPr lang="en-US" dirty="0" err="1"/>
              <a:t>Harpocrates</a:t>
            </a:r>
            <a:r>
              <a:rPr lang="en-US" dirty="0"/>
              <a:t>.</a:t>
            </a:r>
          </a:p>
        </p:txBody>
      </p:sp>
    </p:spTree>
    <p:extLst>
      <p:ext uri="{BB962C8B-B14F-4D97-AF65-F5344CB8AC3E}">
        <p14:creationId xmlns:p14="http://schemas.microsoft.com/office/powerpoint/2010/main" val="31844055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Pantheon - </a:t>
            </a:r>
            <a:r>
              <a:rPr lang="en-US" b="1" dirty="0" smtClean="0"/>
              <a:t>Ra</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Personification </a:t>
            </a:r>
            <a:r>
              <a:rPr lang="en-US" dirty="0"/>
              <a:t>of the midday sun, he was also venerated as </a:t>
            </a:r>
            <a:r>
              <a:rPr lang="en-US" dirty="0" err="1"/>
              <a:t>Atum</a:t>
            </a:r>
            <a:r>
              <a:rPr lang="en-US" dirty="0"/>
              <a:t> (setting sun) and </a:t>
            </a:r>
            <a:r>
              <a:rPr lang="en-US" dirty="0" err="1"/>
              <a:t>Khepri</a:t>
            </a:r>
            <a:r>
              <a:rPr lang="en-US" dirty="0"/>
              <a:t> (rising sun), which were later combined with him. He traveled across the sky each day and then each night, the monster </a:t>
            </a:r>
            <a:r>
              <a:rPr lang="en-US" dirty="0" err="1"/>
              <a:t>Apep</a:t>
            </a:r>
            <a:r>
              <a:rPr lang="en-US" dirty="0"/>
              <a:t> would attempt to prevent his return. Other myths held that Ra spent the night in the underworld consoling the dead. The god of the pharaohs, from the fourth dynasty onward all pharaohs termed themselves "sons of Ra," and after death they joined his entourage. He was portrayed with the head of a falcon, and crowned with the sun disc.</a:t>
            </a:r>
          </a:p>
        </p:txBody>
      </p:sp>
    </p:spTree>
    <p:extLst>
      <p:ext uri="{BB962C8B-B14F-4D97-AF65-F5344CB8AC3E}">
        <p14:creationId xmlns:p14="http://schemas.microsoft.com/office/powerpoint/2010/main" val="7694750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Pantheon - </a:t>
            </a:r>
            <a:r>
              <a:rPr lang="en-US" b="1" dirty="0" smtClean="0"/>
              <a:t>Amon</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Amon </a:t>
            </a:r>
            <a:r>
              <a:rPr lang="en-US" dirty="0"/>
              <a:t>began as a local god of Thebes, governing the air, fertility and reproduction, his wife was </a:t>
            </a:r>
            <a:r>
              <a:rPr lang="en-US" dirty="0" err="1"/>
              <a:t>Mut</a:t>
            </a:r>
            <a:r>
              <a:rPr lang="en-US" dirty="0"/>
              <a:t>, and his son </a:t>
            </a:r>
            <a:r>
              <a:rPr lang="en-US" dirty="0" err="1"/>
              <a:t>Khon</a:t>
            </a:r>
            <a:r>
              <a:rPr lang="en-US" dirty="0"/>
              <a:t>. Later, Amon became linked with the sun god Ra, and the two combined as Amon-Ra. In this form, he became worshipped beyond Egypt, and identified with Zeus and Jupiter. His appearance in art was as a man in a loincloth, with a headdress topped by feathers, but other appearances show him with the head of a ram. The temple of Amon-Ra at </a:t>
            </a:r>
            <a:r>
              <a:rPr lang="en-US" dirty="0" err="1"/>
              <a:t>Karnak</a:t>
            </a:r>
            <a:r>
              <a:rPr lang="en-US" dirty="0"/>
              <a:t> was the largest ever built.</a:t>
            </a:r>
          </a:p>
        </p:txBody>
      </p:sp>
    </p:spTree>
    <p:extLst>
      <p:ext uri="{BB962C8B-B14F-4D97-AF65-F5344CB8AC3E}">
        <p14:creationId xmlns:p14="http://schemas.microsoft.com/office/powerpoint/2010/main" val="25431658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Pantheon - </a:t>
            </a:r>
            <a:r>
              <a:rPr lang="en-US" b="1" dirty="0" smtClean="0"/>
              <a:t>Thoth</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Serving </a:t>
            </a:r>
            <a:r>
              <a:rPr lang="en-US" dirty="0"/>
              <a:t>the gods as the supreme scribe, ibis-headed Thoth was known as the "tongue of Ptah" for his knowledge of hieroglyphics, and as the "Heart of Re" for his creative powers. His knowledge of science and calculation made him the creator of the calendar, and his symbol of the moon was due to his knowledge of how to calculate its path. His knowledge of magic led to his association with the Greek Hermes. Thoth was consulted by Isis when attempting to resurrect Osiris, and was again consulted when the young Horus was stung by a scorpion.</a:t>
            </a:r>
          </a:p>
        </p:txBody>
      </p:sp>
    </p:spTree>
    <p:extLst>
      <p:ext uri="{BB962C8B-B14F-4D97-AF65-F5344CB8AC3E}">
        <p14:creationId xmlns:p14="http://schemas.microsoft.com/office/powerpoint/2010/main" val="32290044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Pantheon - </a:t>
            </a:r>
            <a:r>
              <a:rPr lang="en-US" b="1" dirty="0" smtClean="0"/>
              <a:t>Ptah</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Principal </a:t>
            </a:r>
            <a:r>
              <a:rPr lang="en-US" dirty="0"/>
              <a:t>god of the city of Memphis, he was portrayed as a mummy, or wearing the beard of the gods on his chin. His godhood was achieved by himself, much like his creation power, done merely by act of will. A patron of craftsmen, he also was seen as a healer, in the form of a dwarf. In the death trilogy (Anubis, Osiris, Ptah), he was seen as the god of embalming. His wife was the cat headed Sekhmet and his son was the lotus god </a:t>
            </a:r>
            <a:r>
              <a:rPr lang="en-US" dirty="0" err="1"/>
              <a:t>Nefertem</a:t>
            </a:r>
            <a:r>
              <a:rPr lang="en-US" dirty="0"/>
              <a:t>.</a:t>
            </a:r>
          </a:p>
        </p:txBody>
      </p:sp>
    </p:spTree>
    <p:extLst>
      <p:ext uri="{BB962C8B-B14F-4D97-AF65-F5344CB8AC3E}">
        <p14:creationId xmlns:p14="http://schemas.microsoft.com/office/powerpoint/2010/main" val="8157977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Pantheon - </a:t>
            </a:r>
            <a:r>
              <a:rPr lang="en-US" b="1" dirty="0" smtClean="0"/>
              <a:t>Anubis</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Son </a:t>
            </a:r>
            <a:r>
              <a:rPr lang="en-US" dirty="0"/>
              <a:t>of Osiris and </a:t>
            </a:r>
            <a:r>
              <a:rPr lang="en-US" dirty="0" err="1"/>
              <a:t>Nepthys</a:t>
            </a:r>
            <a:r>
              <a:rPr lang="en-US" dirty="0"/>
              <a:t>, and god of embalming to the Egyptians, he was typically pictured with the head of a jackal. He also served as the god of the desert and the watcher of the tombs. He also served to introduce the dead to the afterlife, and as their judge. To decide the fate of the dead, Anubis would weigh the heart of the dead against the feather of truth. Anubis is sometimes identified with Hermes or Mercury.</a:t>
            </a:r>
          </a:p>
        </p:txBody>
      </p:sp>
    </p:spTree>
    <p:extLst>
      <p:ext uri="{BB962C8B-B14F-4D97-AF65-F5344CB8AC3E}">
        <p14:creationId xmlns:p14="http://schemas.microsoft.com/office/powerpoint/2010/main" val="5780484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Ma'at</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daughter of Ra, she predated the universe, and served over the creation of it, ensuring balance between everything. Primarily seen as the keeper of order, Ma'at was responsible for seasons, day and night, rainfall, and star movements. A symbolic offering of Ma'at, in the form a statuette was given to the gods, as Ma'at encompassed all other offerings. </a:t>
            </a:r>
            <a:r>
              <a:rPr lang="en-US" dirty="0" err="1"/>
              <a:t>Ma'at's</a:t>
            </a:r>
            <a:r>
              <a:rPr lang="en-US" dirty="0"/>
              <a:t> aspect as god of justice also showed through her role in death ritual, where her ostrich feather symbol was weighed against the hearts of the dead in the underworld. Judges wore effigies of Ma'at, and the supreme head of courts was said to be the priest of Ma'at.</a:t>
            </a:r>
          </a:p>
        </p:txBody>
      </p:sp>
    </p:spTree>
    <p:extLst>
      <p:ext uri="{BB962C8B-B14F-4D97-AF65-F5344CB8AC3E}">
        <p14:creationId xmlns:p14="http://schemas.microsoft.com/office/powerpoint/2010/main" val="4180605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Pantheon - </a:t>
            </a:r>
            <a:r>
              <a:rPr lang="en-US" b="1" dirty="0" smtClean="0"/>
              <a:t>Hathor</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Hathor </a:t>
            </a:r>
            <a:r>
              <a:rPr lang="en-US" dirty="0"/>
              <a:t>(or </a:t>
            </a:r>
            <a:r>
              <a:rPr lang="en-US" dirty="0" err="1"/>
              <a:t>Athor</a:t>
            </a:r>
            <a:r>
              <a:rPr lang="en-US" dirty="0"/>
              <a:t> or </a:t>
            </a:r>
            <a:r>
              <a:rPr lang="en-US" dirty="0" err="1"/>
              <a:t>Athyr</a:t>
            </a:r>
            <a:r>
              <a:rPr lang="en-US" dirty="0"/>
              <a:t>) was the patron of women. Hathor was the daughter of Ra, and wife of Horus. She fulfilled many functions as goddess of the sky, goddess of fertility, protector of marriage, and goddess of love and beauty. In that final role she became equated with Aphrodite and Venus. Pictures of Hathor show the goddess with the head of a cow.</a:t>
            </a:r>
          </a:p>
        </p:txBody>
      </p:sp>
    </p:spTree>
    <p:extLst>
      <p:ext uri="{BB962C8B-B14F-4D97-AF65-F5344CB8AC3E}">
        <p14:creationId xmlns:p14="http://schemas.microsoft.com/office/powerpoint/2010/main" val="390407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Greek Mythological Monsters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887602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Pantheon - </a:t>
            </a:r>
            <a:r>
              <a:rPr lang="en-US" b="1" dirty="0" smtClean="0"/>
              <a:t>Nephthys</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Termed </a:t>
            </a:r>
            <a:r>
              <a:rPr lang="en-US" dirty="0"/>
              <a:t>the "lady of the castle," for her role as guardian of the tomb, she sided against her own husband, Set, in his battle against Osiris, but when Set was destroyed, she collected the bits of his body, and brought him back to life, much as Isis had done for Osiris. Isis' sister, she was also said to be Osiris' mistress, leading to much complaint from Isis. Due to her close ties to all the other gods, she was rarely associated with a cult of her own.</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60291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Norse Gods &amp; Goddesses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668555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Ymir</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a:t>primordial giant who formed in the void of </a:t>
            </a:r>
            <a:r>
              <a:rPr lang="en-US" dirty="0" err="1"/>
              <a:t>Ginnungagap</a:t>
            </a:r>
            <a:r>
              <a:rPr lang="en-US" dirty="0"/>
              <a:t> from fire and ice. He gave birth to the frost giants and created the primordial cow </a:t>
            </a:r>
            <a:r>
              <a:rPr lang="en-US" dirty="0" err="1"/>
              <a:t>Audhumla</a:t>
            </a:r>
            <a:r>
              <a:rPr lang="en-US" dirty="0"/>
              <a:t>. He was killed by Odin and his brothers, who used his body to construct most of the universe.</a:t>
            </a:r>
          </a:p>
        </p:txBody>
      </p:sp>
    </p:spTree>
    <p:extLst>
      <p:ext uri="{BB962C8B-B14F-4D97-AF65-F5344CB8AC3E}">
        <p14:creationId xmlns:p14="http://schemas.microsoft.com/office/powerpoint/2010/main" val="3255770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Odin</a:t>
            </a:r>
            <a:r>
              <a:rPr lang="en-US" dirty="0" smtClean="0"/>
              <a:t> (or </a:t>
            </a:r>
            <a:r>
              <a:rPr lang="en-US" dirty="0" err="1" smtClean="0"/>
              <a:t>Wodin</a:t>
            </a:r>
            <a:r>
              <a:rPr lang="en-US" dirty="0" smtClean="0"/>
              <a:t> or Wotan)</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All-Father, he is the leader of the </a:t>
            </a:r>
            <a:r>
              <a:rPr lang="en-US" dirty="0" err="1"/>
              <a:t>Aesir</a:t>
            </a:r>
            <a:r>
              <a:rPr lang="en-US" dirty="0"/>
              <a:t>, the principal group of Norse gods. He is a god of war, death, wisdom, poetry, and knowledge, and rides the eight-legged horse </a:t>
            </a:r>
            <a:r>
              <a:rPr lang="en-US" dirty="0" err="1"/>
              <a:t>Sleipnir</a:t>
            </a:r>
            <a:r>
              <a:rPr lang="en-US" dirty="0"/>
              <a:t>. He hung himself for nine days on the world tree </a:t>
            </a:r>
            <a:r>
              <a:rPr lang="en-US" dirty="0" err="1"/>
              <a:t>Yggsdrasil</a:t>
            </a:r>
            <a:r>
              <a:rPr lang="en-US" dirty="0"/>
              <a:t>, pierced by his own spear, to gain knowledge, and traded one of his eyes for a drink from </a:t>
            </a:r>
            <a:r>
              <a:rPr lang="en-US" dirty="0" err="1"/>
              <a:t>Mimir's</a:t>
            </a:r>
            <a:r>
              <a:rPr lang="en-US" dirty="0"/>
              <a:t> well to gain wisdom.</a:t>
            </a:r>
          </a:p>
        </p:txBody>
      </p:sp>
    </p:spTree>
    <p:extLst>
      <p:ext uri="{BB962C8B-B14F-4D97-AF65-F5344CB8AC3E}">
        <p14:creationId xmlns:p14="http://schemas.microsoft.com/office/powerpoint/2010/main" val="4412444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Frigg</a:t>
            </a:r>
            <a:r>
              <a:rPr lang="en-US" dirty="0" smtClean="0"/>
              <a:t> (or Frigga)</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wife of Odin, and mother by him of Balder, </a:t>
            </a:r>
            <a:r>
              <a:rPr lang="en-US" dirty="0" err="1"/>
              <a:t>Hoder</a:t>
            </a:r>
            <a:r>
              <a:rPr lang="en-US" dirty="0"/>
              <a:t>, </a:t>
            </a:r>
            <a:r>
              <a:rPr lang="en-US" dirty="0" err="1"/>
              <a:t>Hermod</a:t>
            </a:r>
            <a:r>
              <a:rPr lang="en-US" dirty="0"/>
              <a:t>, and Tyr. She is the goddess of the sky, marriage, and motherhood, and often works at her loom spinning clouds.</a:t>
            </a:r>
          </a:p>
        </p:txBody>
      </p:sp>
    </p:spTree>
    <p:extLst>
      <p:ext uri="{BB962C8B-B14F-4D97-AF65-F5344CB8AC3E}">
        <p14:creationId xmlns:p14="http://schemas.microsoft.com/office/powerpoint/2010/main" val="25344198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Frey</a:t>
            </a:r>
            <a:r>
              <a:rPr lang="en-US" dirty="0" smtClean="0"/>
              <a:t> (or </a:t>
            </a:r>
            <a:r>
              <a:rPr lang="en-US" dirty="0" err="1" smtClean="0"/>
              <a:t>Freyr</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son of </a:t>
            </a:r>
            <a:r>
              <a:rPr lang="en-US" dirty="0" err="1"/>
              <a:t>Njord</a:t>
            </a:r>
            <a:r>
              <a:rPr lang="en-US" dirty="0"/>
              <a:t>, and twin brother of Freya. He is one of the Vanir, a second group of Norse gods, but lives with the </a:t>
            </a:r>
            <a:r>
              <a:rPr lang="en-US" dirty="0" err="1"/>
              <a:t>Aesir</a:t>
            </a:r>
            <a:r>
              <a:rPr lang="en-US" dirty="0"/>
              <a:t> as a hostage. The god of fertility, horses, sun, and rain, his possessions include the magic ship </a:t>
            </a:r>
            <a:r>
              <a:rPr lang="en-US" dirty="0" err="1"/>
              <a:t>Skidbladnir</a:t>
            </a:r>
            <a:r>
              <a:rPr lang="en-US" dirty="0"/>
              <a:t>. He travels in a chariot drawn by the golden boar </a:t>
            </a:r>
            <a:r>
              <a:rPr lang="en-US" dirty="0" err="1"/>
              <a:t>Gullinbursti</a:t>
            </a:r>
            <a:r>
              <a:rPr lang="en-US" dirty="0"/>
              <a:t>, and had to give away his magic sword to win the hand of the giantess Gerda.</a:t>
            </a:r>
          </a:p>
        </p:txBody>
      </p:sp>
    </p:spTree>
    <p:extLst>
      <p:ext uri="{BB962C8B-B14F-4D97-AF65-F5344CB8AC3E}">
        <p14:creationId xmlns:p14="http://schemas.microsoft.com/office/powerpoint/2010/main" val="23093031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Freya</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daughter of </a:t>
            </a:r>
            <a:r>
              <a:rPr lang="en-US" dirty="0" err="1"/>
              <a:t>Njord</a:t>
            </a:r>
            <a:r>
              <a:rPr lang="en-US" dirty="0"/>
              <a:t> and twin sister of Frey, she is also a Vanir hostage living with the </a:t>
            </a:r>
            <a:r>
              <a:rPr lang="en-US" dirty="0" err="1"/>
              <a:t>Aesir</a:t>
            </a:r>
            <a:r>
              <a:rPr lang="en-US" dirty="0"/>
              <a:t>. The goddess of love, passion, and human fertility, her possessions include a cloak that allows her to turn into a falcon, and the necklace </a:t>
            </a:r>
            <a:r>
              <a:rPr lang="en-US" dirty="0" err="1"/>
              <a:t>Brisingamen</a:t>
            </a:r>
            <a:r>
              <a:rPr lang="en-US" dirty="0"/>
              <a:t>. She travels in a chariot drawn by two cats.</a:t>
            </a:r>
          </a:p>
        </p:txBody>
      </p:sp>
    </p:spTree>
    <p:extLst>
      <p:ext uri="{BB962C8B-B14F-4D97-AF65-F5344CB8AC3E}">
        <p14:creationId xmlns:p14="http://schemas.microsoft.com/office/powerpoint/2010/main" val="16931291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Thor</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a:t>son of Odin and the giantess </a:t>
            </a:r>
            <a:r>
              <a:rPr lang="en-US" dirty="0" err="1"/>
              <a:t>Jord</a:t>
            </a:r>
            <a:r>
              <a:rPr lang="en-US" dirty="0"/>
              <a:t>, he is the god of thunder, weather, and crops. One of the most popular of the Norse gods, he travels in a chariot pulled by two goats, and wields the hammer Mjolnir. He is married to Sif, and his special nemesis is the Midgard Serpent.</a:t>
            </a:r>
          </a:p>
        </p:txBody>
      </p:sp>
    </p:spTree>
    <p:extLst>
      <p:ext uri="{BB962C8B-B14F-4D97-AF65-F5344CB8AC3E}">
        <p14:creationId xmlns:p14="http://schemas.microsoft.com/office/powerpoint/2010/main" val="21348515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Loki</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He's </a:t>
            </a:r>
            <a:r>
              <a:rPr lang="en-US" dirty="0"/>
              <a:t>actually giant-kin, but lives with the </a:t>
            </a:r>
            <a:r>
              <a:rPr lang="en-US" dirty="0" err="1"/>
              <a:t>Aesir</a:t>
            </a:r>
            <a:r>
              <a:rPr lang="en-US" dirty="0"/>
              <a:t> and is Odin's blood-brother. The god of fire and trickery, his many pranks include duping </a:t>
            </a:r>
            <a:r>
              <a:rPr lang="en-US" dirty="0" err="1"/>
              <a:t>Hoder</a:t>
            </a:r>
            <a:r>
              <a:rPr lang="en-US" dirty="0"/>
              <a:t> into killing Balder. His children include the wolf Fenrir, the Midgard Serpent </a:t>
            </a:r>
            <a:r>
              <a:rPr lang="en-US" dirty="0" err="1"/>
              <a:t>Jormungandr</a:t>
            </a:r>
            <a:r>
              <a:rPr lang="en-US" dirty="0"/>
              <a:t>, Hel (the ruler of the underworld), and </a:t>
            </a:r>
            <a:r>
              <a:rPr lang="en-US" dirty="0" err="1"/>
              <a:t>Sleipnir</a:t>
            </a:r>
            <a:r>
              <a:rPr lang="en-US" dirty="0"/>
              <a:t>. After killing Balder he was chained to three boulders with snakes dripping poison onto him.</a:t>
            </a:r>
          </a:p>
        </p:txBody>
      </p:sp>
    </p:spTree>
    <p:extLst>
      <p:ext uri="{BB962C8B-B14F-4D97-AF65-F5344CB8AC3E}">
        <p14:creationId xmlns:p14="http://schemas.microsoft.com/office/powerpoint/2010/main" val="31124114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Heimdall</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son of nine sisters, he is the god of light and guardians. He guards </a:t>
            </a:r>
            <a:r>
              <a:rPr lang="en-US" dirty="0" err="1"/>
              <a:t>Bifrost</a:t>
            </a:r>
            <a:r>
              <a:rPr lang="en-US" dirty="0"/>
              <a:t>, the rainbow bridge into </a:t>
            </a:r>
            <a:r>
              <a:rPr lang="en-US" dirty="0" err="1"/>
              <a:t>Asgard</a:t>
            </a:r>
            <a:r>
              <a:rPr lang="en-US" dirty="0"/>
              <a:t>. His senses are so sharp, he can see 100 miles by night or day and hear grass growing. He will call the </a:t>
            </a:r>
            <a:r>
              <a:rPr lang="en-US" dirty="0" err="1"/>
              <a:t>Aesir</a:t>
            </a:r>
            <a:r>
              <a:rPr lang="en-US" dirty="0"/>
              <a:t> into battle at </a:t>
            </a:r>
            <a:r>
              <a:rPr lang="en-US" dirty="0" err="1"/>
              <a:t>Ragnarok</a:t>
            </a:r>
            <a:r>
              <a:rPr lang="en-US" dirty="0"/>
              <a:t> with his horn </a:t>
            </a:r>
            <a:r>
              <a:rPr lang="en-US" dirty="0" err="1"/>
              <a:t>Gjall</a:t>
            </a:r>
            <a:r>
              <a:rPr lang="en-US" dirty="0"/>
              <a:t> (or </a:t>
            </a:r>
            <a:r>
              <a:rPr lang="en-US" dirty="0" err="1"/>
              <a:t>Gjallerhorn</a:t>
            </a:r>
            <a:r>
              <a:rPr lang="en-US" dirty="0"/>
              <a:t>).</a:t>
            </a:r>
          </a:p>
        </p:txBody>
      </p:sp>
    </p:spTree>
    <p:extLst>
      <p:ext uri="{BB962C8B-B14F-4D97-AF65-F5344CB8AC3E}">
        <p14:creationId xmlns:p14="http://schemas.microsoft.com/office/powerpoint/2010/main" val="4236271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Typhon</a:t>
            </a:r>
            <a:r>
              <a:rPr lang="en-US" dirty="0" smtClean="0"/>
              <a:t> (also </a:t>
            </a:r>
            <a:r>
              <a:rPr lang="en-US" b="1" dirty="0" err="1" smtClean="0"/>
              <a:t>Typhoeus</a:t>
            </a:r>
            <a:r>
              <a:rPr lang="en-US" dirty="0" smtClean="0"/>
              <a:t> or </a:t>
            </a:r>
            <a:r>
              <a:rPr lang="en-US" b="1" dirty="0" err="1" smtClean="0"/>
              <a:t>Typhaon</a:t>
            </a:r>
            <a:r>
              <a:rPr lang="en-US" dirty="0" smtClean="0"/>
              <a:t>) and </a:t>
            </a:r>
            <a:r>
              <a:rPr lang="en-US" b="1" dirty="0" smtClean="0"/>
              <a:t>Echidna</a:t>
            </a:r>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are </a:t>
            </a:r>
            <a:r>
              <a:rPr lang="en-US" dirty="0"/>
              <a:t>known as the Father and Mother of All Monsters due to their numerous monstrous offspring, including the two-headed dog </a:t>
            </a:r>
            <a:r>
              <a:rPr lang="en-US" dirty="0" err="1"/>
              <a:t>Orthrus</a:t>
            </a:r>
            <a:r>
              <a:rPr lang="en-US" dirty="0"/>
              <a:t>, the </a:t>
            </a:r>
            <a:r>
              <a:rPr lang="en-US" dirty="0" err="1"/>
              <a:t>Nemean</a:t>
            </a:r>
            <a:r>
              <a:rPr lang="en-US" dirty="0"/>
              <a:t> Lion, the Hydra, the Chimera, and Cerberus. Typhon was the last son of Gaea and Tartarus, while Echidna’s parentage is obscured by ancient sources; most often, she is listed as a daughter of </a:t>
            </a:r>
            <a:r>
              <a:rPr lang="en-US" dirty="0" err="1"/>
              <a:t>Phorcys</a:t>
            </a:r>
            <a:r>
              <a:rPr lang="en-US" dirty="0"/>
              <a:t> and Ceto. In the </a:t>
            </a:r>
            <a:r>
              <a:rPr lang="en-US" i="1" dirty="0"/>
              <a:t>Theogony</a:t>
            </a:r>
            <a:r>
              <a:rPr lang="en-US" dirty="0"/>
              <a:t>, Hesiod describes a climactic battle between Zeus and Typhon following Zeus’ defeat of the Titans: Typhon rips out Zeus’ sinews and is nearly victorious, but Hermes restores Zeus’s sinews and Zeus finally overpowers the giant monster. Typhon was then trapped under Mount Etna, where he is believed to cause earthquakes and volcanic eruptions.</a:t>
            </a:r>
          </a:p>
          <a:p>
            <a:pPr marL="0" indent="0">
              <a:buNone/>
            </a:pPr>
            <a:endParaRPr lang="en-US" dirty="0"/>
          </a:p>
        </p:txBody>
      </p:sp>
    </p:spTree>
    <p:extLst>
      <p:ext uri="{BB962C8B-B14F-4D97-AF65-F5344CB8AC3E}">
        <p14:creationId xmlns:p14="http://schemas.microsoft.com/office/powerpoint/2010/main" val="8211528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Balder</a:t>
            </a:r>
            <a:r>
              <a:rPr lang="en-US" dirty="0" smtClean="0"/>
              <a:t> (or Baldur)</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fairest of the </a:t>
            </a:r>
            <a:r>
              <a:rPr lang="en-US" dirty="0" err="1"/>
              <a:t>Aesir</a:t>
            </a:r>
            <a:r>
              <a:rPr lang="en-US" dirty="0"/>
              <a:t>, he is the god of light, joy, and beauty. He dreamed of his own death, so Frigga extracted promises from everything not to harm Balder, but she skipped mistletoe. Loki tricked </a:t>
            </a:r>
            <a:r>
              <a:rPr lang="en-US" dirty="0" err="1"/>
              <a:t>Balder's</a:t>
            </a:r>
            <a:r>
              <a:rPr lang="en-US" dirty="0"/>
              <a:t> blind brother </a:t>
            </a:r>
            <a:r>
              <a:rPr lang="en-US" dirty="0" err="1"/>
              <a:t>Hoder</a:t>
            </a:r>
            <a:r>
              <a:rPr lang="en-US" dirty="0"/>
              <a:t> into killing him with a spear of mistletoe.</a:t>
            </a:r>
          </a:p>
        </p:txBody>
      </p:sp>
    </p:spTree>
    <p:extLst>
      <p:ext uri="{BB962C8B-B14F-4D97-AF65-F5344CB8AC3E}">
        <p14:creationId xmlns:p14="http://schemas.microsoft.com/office/powerpoint/2010/main" val="31105280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Norns</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goddesses of destiny, represented as the three sisters </a:t>
            </a:r>
            <a:r>
              <a:rPr lang="en-US" dirty="0" err="1"/>
              <a:t>Urd</a:t>
            </a:r>
            <a:r>
              <a:rPr lang="en-US" dirty="0"/>
              <a:t> (or </a:t>
            </a:r>
            <a:r>
              <a:rPr lang="en-US" dirty="0" err="1"/>
              <a:t>Wyrd</a:t>
            </a:r>
            <a:r>
              <a:rPr lang="en-US" dirty="0"/>
              <a:t>), </a:t>
            </a:r>
            <a:r>
              <a:rPr lang="en-US" dirty="0" err="1"/>
              <a:t>Verdandi</a:t>
            </a:r>
            <a:r>
              <a:rPr lang="en-US" dirty="0"/>
              <a:t> (or </a:t>
            </a:r>
            <a:r>
              <a:rPr lang="en-US" dirty="0" err="1"/>
              <a:t>Verthandi</a:t>
            </a:r>
            <a:r>
              <a:rPr lang="en-US" dirty="0"/>
              <a:t>), and </a:t>
            </a:r>
            <a:r>
              <a:rPr lang="en-US" dirty="0" err="1"/>
              <a:t>Skuld</a:t>
            </a:r>
            <a:r>
              <a:rPr lang="en-US" dirty="0"/>
              <a:t>. The counterparts of the Greek Fates, they tend the Well of Fate at the roots of Yggdrasil.</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99449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Old Testament Characters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295166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Abraham</a:t>
            </a:r>
            <a:r>
              <a:rPr lang="en-US" dirty="0"/>
              <a:t> </a:t>
            </a:r>
          </a:p>
        </p:txBody>
      </p:sp>
      <p:sp>
        <p:nvSpPr>
          <p:cNvPr id="3" name="Content Placeholder 2"/>
          <p:cNvSpPr>
            <a:spLocks noGrp="1"/>
          </p:cNvSpPr>
          <p:nvPr>
            <p:ph idx="1"/>
          </p:nvPr>
        </p:nvSpPr>
        <p:spPr/>
        <p:txBody>
          <a:bodyPr/>
          <a:lstStyle/>
          <a:p>
            <a:pPr marL="0" indent="0">
              <a:buNone/>
            </a:pPr>
            <a:r>
              <a:rPr lang="en-US" dirty="0" smtClean="0"/>
              <a:t>was </a:t>
            </a:r>
            <a:r>
              <a:rPr lang="en-US" dirty="0"/>
              <a:t>the first of the patriarchs, whose lives are told in the book of </a:t>
            </a:r>
            <a:r>
              <a:rPr lang="en-US" u="sng" dirty="0">
                <a:hlinkClick r:id="rId2"/>
              </a:rPr>
              <a:t>Genesis</a:t>
            </a:r>
            <a:r>
              <a:rPr lang="en-US" dirty="0"/>
              <a:t>. He proved his military prowess during the War of the Kings, rescuing his captured nephew Lot. He also tried, unsuccessfully, to persuade God to spare the evil cities of Sodom (where Lot lived) and Gomorrah. His wife Sarah gave birth to Isaac when she was ninety years old; Sarah evicted Abraham's concubine, Hagar, and her son Ishmael (said to be ancestor of the Arabs). Abraham also bought the Cave of </a:t>
            </a:r>
            <a:r>
              <a:rPr lang="en-US" dirty="0" err="1"/>
              <a:t>Machpela</a:t>
            </a:r>
            <a:r>
              <a:rPr lang="en-US" dirty="0"/>
              <a:t> (near Hebron) as a burial ground for him and his descendants (Adam and Eve, Abraham and Sarah, Isaac and </a:t>
            </a:r>
            <a:r>
              <a:rPr lang="en-US" dirty="0" err="1"/>
              <a:t>Rebeccah</a:t>
            </a:r>
            <a:r>
              <a:rPr lang="en-US" dirty="0"/>
              <a:t>, and Jacob and Leah are supposedly buried there).</a:t>
            </a:r>
          </a:p>
        </p:txBody>
      </p:sp>
    </p:spTree>
    <p:extLst>
      <p:ext uri="{BB962C8B-B14F-4D97-AF65-F5344CB8AC3E}">
        <p14:creationId xmlns:p14="http://schemas.microsoft.com/office/powerpoint/2010/main" val="26602275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Isaac</a:t>
            </a:r>
            <a:r>
              <a:rPr lang="en-US" dirty="0"/>
              <a:t> </a:t>
            </a:r>
          </a:p>
        </p:txBody>
      </p:sp>
      <p:sp>
        <p:nvSpPr>
          <p:cNvPr id="3" name="Content Placeholder 2"/>
          <p:cNvSpPr>
            <a:spLocks noGrp="1"/>
          </p:cNvSpPr>
          <p:nvPr>
            <p:ph idx="1"/>
          </p:nvPr>
        </p:nvSpPr>
        <p:spPr/>
        <p:txBody>
          <a:bodyPr/>
          <a:lstStyle/>
          <a:p>
            <a:pPr marL="0" indent="0">
              <a:buNone/>
            </a:pPr>
            <a:r>
              <a:rPr lang="en-US" dirty="0" smtClean="0"/>
              <a:t>was</a:t>
            </a:r>
            <a:r>
              <a:rPr lang="en-US" dirty="0"/>
              <a:t>, as a child, almost sacrificed by his father Abraham on Mt. Moriah, when God tried to test Abraham's faith. He married </a:t>
            </a:r>
            <a:r>
              <a:rPr lang="en-US" dirty="0" err="1"/>
              <a:t>Rebeccah</a:t>
            </a:r>
            <a:r>
              <a:rPr lang="en-US" dirty="0"/>
              <a:t>, and she gave birth to the twins Jacob and Esau, of whom Esau (the older one) was entitled to a birthright. However, Jacob tricked Isaac with </a:t>
            </a:r>
            <a:r>
              <a:rPr lang="en-US" dirty="0" err="1"/>
              <a:t>Rebeccah's</a:t>
            </a:r>
            <a:r>
              <a:rPr lang="en-US" dirty="0"/>
              <a:t> help. This incident caused Esau and Isaac to be mortal enemies. Denied his birthright, Esau went to live in Mt. </a:t>
            </a:r>
            <a:r>
              <a:rPr lang="en-US" dirty="0" err="1"/>
              <a:t>Seir</a:t>
            </a:r>
            <a:r>
              <a:rPr lang="en-US" dirty="0"/>
              <a:t> and became the father of the </a:t>
            </a:r>
            <a:r>
              <a:rPr lang="en-US" dirty="0" err="1"/>
              <a:t>Edomites</a:t>
            </a:r>
            <a:r>
              <a:rPr lang="en-US" dirty="0"/>
              <a:t>.</a:t>
            </a:r>
          </a:p>
        </p:txBody>
      </p:sp>
    </p:spTree>
    <p:extLst>
      <p:ext uri="{BB962C8B-B14F-4D97-AF65-F5344CB8AC3E}">
        <p14:creationId xmlns:p14="http://schemas.microsoft.com/office/powerpoint/2010/main" val="20374067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Jacob</a:t>
            </a:r>
            <a:r>
              <a:rPr lang="en-US" dirty="0"/>
              <a:t> </a:t>
            </a:r>
          </a:p>
        </p:txBody>
      </p:sp>
      <p:sp>
        <p:nvSpPr>
          <p:cNvPr id="3" name="Content Placeholder 2"/>
          <p:cNvSpPr>
            <a:spLocks noGrp="1"/>
          </p:cNvSpPr>
          <p:nvPr>
            <p:ph idx="1"/>
          </p:nvPr>
        </p:nvSpPr>
        <p:spPr/>
        <p:txBody>
          <a:bodyPr/>
          <a:lstStyle/>
          <a:p>
            <a:pPr marL="0" indent="0">
              <a:buNone/>
            </a:pPr>
            <a:r>
              <a:rPr lang="en-US" dirty="0" smtClean="0"/>
              <a:t>was </a:t>
            </a:r>
            <a:r>
              <a:rPr lang="en-US" dirty="0"/>
              <a:t>Esau's twin brother, but had to flee Esau's rage after stealing Esau's blessing and birthright. Jacob loved his uncle Laban's daughter Rachel, but Laban tricked him into marrying her sister Leah first. Leah bore him Reuben, Simeon, Levi, Judah, Issachar, and Zebulun; Leah's maidservant </a:t>
            </a:r>
            <a:r>
              <a:rPr lang="en-US" dirty="0" err="1"/>
              <a:t>Zilpah</a:t>
            </a:r>
            <a:r>
              <a:rPr lang="en-US" dirty="0"/>
              <a:t>, bore Jacob Gad and Asher; Rachel gave birth to Joseph and Benjamin, and Rachel's maidservant Bilhah bore Dan and Naphtali. The Twelve Tribes of Israel descend from Jacob's twelve sons, with the exception of Joseph; Ephraim and </a:t>
            </a:r>
            <a:r>
              <a:rPr lang="en-US" dirty="0" err="1"/>
              <a:t>Menasseh</a:t>
            </a:r>
            <a:r>
              <a:rPr lang="en-US" dirty="0"/>
              <a:t>, sons of Joseph, each head "half-tribes." Jacob was later renamed "Israel," meaning "he who fights with God."</a:t>
            </a:r>
          </a:p>
        </p:txBody>
      </p:sp>
    </p:spTree>
    <p:extLst>
      <p:ext uri="{BB962C8B-B14F-4D97-AF65-F5344CB8AC3E}">
        <p14:creationId xmlns:p14="http://schemas.microsoft.com/office/powerpoint/2010/main" val="62769470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Joshua</a:t>
            </a:r>
            <a:r>
              <a:rPr lang="en-US" dirty="0"/>
              <a:t> </a:t>
            </a:r>
          </a:p>
        </p:txBody>
      </p:sp>
      <p:sp>
        <p:nvSpPr>
          <p:cNvPr id="3" name="Content Placeholder 2"/>
          <p:cNvSpPr>
            <a:spLocks noGrp="1"/>
          </p:cNvSpPr>
          <p:nvPr>
            <p:ph idx="1"/>
          </p:nvPr>
        </p:nvSpPr>
        <p:spPr/>
        <p:txBody>
          <a:bodyPr/>
          <a:lstStyle/>
          <a:p>
            <a:pPr marL="0" indent="0">
              <a:buNone/>
            </a:pPr>
            <a:r>
              <a:rPr lang="en-US" dirty="0" smtClean="0"/>
              <a:t>was </a:t>
            </a:r>
            <a:r>
              <a:rPr lang="en-US" dirty="0"/>
              <a:t>the charismatic attendant to Moses during the Exodus from Egypt. </a:t>
            </a:r>
            <a:r>
              <a:rPr lang="en-US" u="sng" dirty="0">
                <a:hlinkClick r:id="rId2"/>
              </a:rPr>
              <a:t>Joshua</a:t>
            </a:r>
            <a:r>
              <a:rPr lang="en-US" dirty="0"/>
              <a:t> was one of the twelve spies sent to scout Canaan. Ten of the other spies gave negative reports of the land and were killed in the plague as punishment; Joshua and another spy, Caleb, gave positive reports and were rewarded. Appointed Moses' successor, Joshua led the Israelites in conquering and dividing Canaan. One of his most famous victories was against the city of Jericho, which he destroyed by circling the city seven times while blowing on rams' horns (</a:t>
            </a:r>
            <a:r>
              <a:rPr lang="en-US" dirty="0" err="1"/>
              <a:t>shofarim</a:t>
            </a:r>
            <a:r>
              <a:rPr lang="en-US" dirty="0"/>
              <a:t>).</a:t>
            </a:r>
          </a:p>
        </p:txBody>
      </p:sp>
    </p:spTree>
    <p:extLst>
      <p:ext uri="{BB962C8B-B14F-4D97-AF65-F5344CB8AC3E}">
        <p14:creationId xmlns:p14="http://schemas.microsoft.com/office/powerpoint/2010/main" val="1611860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Deborah</a:t>
            </a:r>
            <a:r>
              <a:rPr lang="en-US" dirty="0"/>
              <a:t> </a:t>
            </a:r>
          </a:p>
        </p:txBody>
      </p:sp>
      <p:sp>
        <p:nvSpPr>
          <p:cNvPr id="3" name="Content Placeholder 2"/>
          <p:cNvSpPr>
            <a:spLocks noGrp="1"/>
          </p:cNvSpPr>
          <p:nvPr>
            <p:ph idx="1"/>
          </p:nvPr>
        </p:nvSpPr>
        <p:spPr/>
        <p:txBody>
          <a:bodyPr/>
          <a:lstStyle/>
          <a:p>
            <a:pPr marL="0" indent="0">
              <a:buNone/>
            </a:pPr>
            <a:r>
              <a:rPr lang="en-US" dirty="0" smtClean="0"/>
              <a:t>was </a:t>
            </a:r>
            <a:r>
              <a:rPr lang="en-US" dirty="0"/>
              <a:t>one of the </a:t>
            </a:r>
            <a:r>
              <a:rPr lang="en-US" u="sng" dirty="0">
                <a:hlinkClick r:id="rId2"/>
              </a:rPr>
              <a:t>Judges</a:t>
            </a:r>
            <a:r>
              <a:rPr lang="en-US" dirty="0"/>
              <a:t>, leaders who governed the Hebrews in Canaan during the period between Joshua's death and the establishment of the monarchy in Israel; she used to judge while sitting under a palm tree. In battle, she and Barak (son of </a:t>
            </a:r>
            <a:r>
              <a:rPr lang="en-US" dirty="0" err="1"/>
              <a:t>Abinoam</a:t>
            </a:r>
            <a:r>
              <a:rPr lang="en-US" dirty="0"/>
              <a:t>) led the Hebrews to a stunning victory against </a:t>
            </a:r>
            <a:r>
              <a:rPr lang="en-US" dirty="0" err="1"/>
              <a:t>Jabin</a:t>
            </a:r>
            <a:r>
              <a:rPr lang="en-US" dirty="0"/>
              <a:t>, the Canaanite king. She won when the chariots of </a:t>
            </a:r>
            <a:r>
              <a:rPr lang="en-US" dirty="0" err="1"/>
              <a:t>Sisera</a:t>
            </a:r>
            <a:r>
              <a:rPr lang="en-US" dirty="0"/>
              <a:t>, </a:t>
            </a:r>
            <a:r>
              <a:rPr lang="en-US" dirty="0" err="1"/>
              <a:t>Jabin's</a:t>
            </a:r>
            <a:r>
              <a:rPr lang="en-US" dirty="0"/>
              <a:t> general, got stuck in the mud of the river </a:t>
            </a:r>
            <a:r>
              <a:rPr lang="en-US" dirty="0" err="1"/>
              <a:t>Kishon</a:t>
            </a:r>
            <a:r>
              <a:rPr lang="en-US" dirty="0"/>
              <a:t>, and he and his soldiers all fled or were killed. The victory ended an era of persecution of the Hebrews by </a:t>
            </a:r>
            <a:r>
              <a:rPr lang="en-US" dirty="0" err="1"/>
              <a:t>Jabin</a:t>
            </a:r>
            <a:r>
              <a:rPr lang="en-US" dirty="0"/>
              <a:t>.</a:t>
            </a:r>
          </a:p>
        </p:txBody>
      </p:sp>
    </p:spTree>
    <p:extLst>
      <p:ext uri="{BB962C8B-B14F-4D97-AF65-F5344CB8AC3E}">
        <p14:creationId xmlns:p14="http://schemas.microsoft.com/office/powerpoint/2010/main" val="34997497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Lot</a:t>
            </a:r>
            <a:r>
              <a:rPr lang="en-US" dirty="0"/>
              <a:t> </a:t>
            </a:r>
          </a:p>
        </p:txBody>
      </p:sp>
      <p:sp>
        <p:nvSpPr>
          <p:cNvPr id="3" name="Content Placeholder 2"/>
          <p:cNvSpPr>
            <a:spLocks noGrp="1"/>
          </p:cNvSpPr>
          <p:nvPr>
            <p:ph idx="1"/>
          </p:nvPr>
        </p:nvSpPr>
        <p:spPr/>
        <p:txBody>
          <a:bodyPr/>
          <a:lstStyle/>
          <a:p>
            <a:pPr marL="0" indent="0">
              <a:buNone/>
            </a:pPr>
            <a:r>
              <a:rPr lang="en-US" dirty="0" smtClean="0"/>
              <a:t>was </a:t>
            </a:r>
            <a:r>
              <a:rPr lang="en-US" dirty="0"/>
              <a:t>the nephew of Abraham and later left him to settle around the evil cities of Sodom and Gomorrah. When God prepared to destroy the two cities, two messengers were sent to Lot to evacuate him from the area; as Lot and his family were fleeing, his wife accidentally glanced back, and she was transformed into a pillar of salt. Afterwards, fearing that they were the only people left alive on Earth, his two daughters got him drunk and became pregnant from him, beginning the future nations of Moab and the Ammonites.</a:t>
            </a:r>
          </a:p>
        </p:txBody>
      </p:sp>
    </p:spTree>
    <p:extLst>
      <p:ext uri="{BB962C8B-B14F-4D97-AF65-F5344CB8AC3E}">
        <p14:creationId xmlns:p14="http://schemas.microsoft.com/office/powerpoint/2010/main" val="369702353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Noah</a:t>
            </a:r>
            <a:endParaRPr lang="en-US" dirty="0"/>
          </a:p>
        </p:txBody>
      </p:sp>
      <p:sp>
        <p:nvSpPr>
          <p:cNvPr id="3" name="Content Placeholder 2"/>
          <p:cNvSpPr>
            <a:spLocks noGrp="1"/>
          </p:cNvSpPr>
          <p:nvPr>
            <p:ph idx="1"/>
          </p:nvPr>
        </p:nvSpPr>
        <p:spPr/>
        <p:txBody>
          <a:bodyPr/>
          <a:lstStyle/>
          <a:p>
            <a:pPr marL="0" indent="0">
              <a:buNone/>
            </a:pPr>
            <a:r>
              <a:rPr lang="en-US" dirty="0" smtClean="0"/>
              <a:t>being </a:t>
            </a:r>
            <a:r>
              <a:rPr lang="en-US" dirty="0"/>
              <a:t>a "righteous man and blameless in his generation," (</a:t>
            </a:r>
            <a:r>
              <a:rPr lang="en-US" u="sng" dirty="0">
                <a:hlinkClick r:id="rId2"/>
              </a:rPr>
              <a:t>Genesis 6:9</a:t>
            </a:r>
            <a:r>
              <a:rPr lang="en-US" dirty="0"/>
              <a:t>) was chosen by God to continue the human race, while the rest of mankind was destroyed by a flood because of their wickedness. Afterwards, he and his family populated the Earth. His son Shem is considered the father of the Semitic people (e.g., Arabs and Hebrews), Ham, the ancestor of the Africans, and Japheth, the ancestor of various other races, including Indo-Europeans.</a:t>
            </a:r>
          </a:p>
        </p:txBody>
      </p:sp>
    </p:spTree>
    <p:extLst>
      <p:ext uri="{BB962C8B-B14F-4D97-AF65-F5344CB8AC3E}">
        <p14:creationId xmlns:p14="http://schemas.microsoft.com/office/powerpoint/2010/main" val="3803250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Polyphemus</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a:t>
            </a:r>
            <a:r>
              <a:rPr lang="en-US" dirty="0"/>
              <a:t>most famous Cyclops in Greek mythology, is the son of Poseidon and the sea nymph </a:t>
            </a:r>
            <a:r>
              <a:rPr lang="en-US" dirty="0" err="1"/>
              <a:t>Thoosa</a:t>
            </a:r>
            <a:r>
              <a:rPr lang="en-US" dirty="0"/>
              <a:t>. The most notable myth involving Polyphemus is his appearance in Book IX of Homer’s Odyssey. Odysseus and his crew land on Polyphemus’ island after escaping the Lotus-Eaters. Polyphemus eats two of Odysseus’ crew, imprisons the rest in his cave, and eats four more before the survivors can escape. To escape, Odysseus gets Polyphemus drunk on wine and blinds the one-eyed giant with a stick; the next morning, Odysseus and his crew ride out of Polyphemus’ cave, hiding underneath the Cyclops’ sheep. When Polyphemus asks Odysseus’ name, Odysseus responds “No one” or “No man” (translations vary), and Polyphemus prays to his father Poseidon to make Odysseus’ journey home treacherous. In another myth, Polyphemus falls in love with the nymph Galatea, who in turn loves the human </a:t>
            </a:r>
            <a:r>
              <a:rPr lang="en-US" dirty="0" err="1"/>
              <a:t>Acis</a:t>
            </a:r>
            <a:r>
              <a:rPr lang="en-US" dirty="0"/>
              <a:t>. Polyphemus then kills </a:t>
            </a:r>
            <a:r>
              <a:rPr lang="en-US" dirty="0" err="1"/>
              <a:t>Acis</a:t>
            </a:r>
            <a:r>
              <a:rPr lang="en-US" dirty="0"/>
              <a:t> with a boulder out of jealousy.</a:t>
            </a:r>
          </a:p>
          <a:p>
            <a:pPr marL="0" indent="0">
              <a:buNone/>
            </a:pPr>
            <a:endParaRPr lang="en-US" dirty="0"/>
          </a:p>
        </p:txBody>
      </p:sp>
    </p:spTree>
    <p:extLst>
      <p:ext uri="{BB962C8B-B14F-4D97-AF65-F5344CB8AC3E}">
        <p14:creationId xmlns:p14="http://schemas.microsoft.com/office/powerpoint/2010/main" val="371221601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Cain, Abel, and Seth</a:t>
            </a:r>
            <a:r>
              <a:rPr lang="en-US" dirty="0"/>
              <a:t> </a:t>
            </a:r>
          </a:p>
        </p:txBody>
      </p:sp>
      <p:sp>
        <p:nvSpPr>
          <p:cNvPr id="3" name="Content Placeholder 2"/>
          <p:cNvSpPr>
            <a:spLocks noGrp="1"/>
          </p:cNvSpPr>
          <p:nvPr>
            <p:ph idx="1"/>
          </p:nvPr>
        </p:nvSpPr>
        <p:spPr/>
        <p:txBody>
          <a:bodyPr/>
          <a:lstStyle/>
          <a:p>
            <a:pPr marL="0" indent="0">
              <a:buNone/>
            </a:pPr>
            <a:r>
              <a:rPr lang="en-US" dirty="0" smtClean="0"/>
              <a:t>were </a:t>
            </a:r>
            <a:r>
              <a:rPr lang="en-US" dirty="0"/>
              <a:t>the sons of Adam and Eve. (Adam begat other sons and daughters but the Bible mentions none by name.) Cain killed Abel out of rage because God had preferred Abel's offering from his flock, rather than Cain's. When asked about Abel's fate, Cain answered, "Am I my brother's keeper?" Cain was punished for the murder by becoming a vagabond, and he was given a special mark on his forehead to protect him from anyone who might kill him (God promised that anyone who killed Cain would suffer punishment for seven generations). Later, Eve gave birth to Seth.</a:t>
            </a:r>
          </a:p>
        </p:txBody>
      </p:sp>
    </p:spTree>
    <p:extLst>
      <p:ext uri="{BB962C8B-B14F-4D97-AF65-F5344CB8AC3E}">
        <p14:creationId xmlns:p14="http://schemas.microsoft.com/office/powerpoint/2010/main" val="217585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Ruth</a:t>
            </a:r>
            <a:r>
              <a:rPr lang="en-US" dirty="0"/>
              <a:t> </a:t>
            </a:r>
          </a:p>
        </p:txBody>
      </p:sp>
      <p:sp>
        <p:nvSpPr>
          <p:cNvPr id="3" name="Content Placeholder 2"/>
          <p:cNvSpPr>
            <a:spLocks noGrp="1"/>
          </p:cNvSpPr>
          <p:nvPr>
            <p:ph idx="1"/>
          </p:nvPr>
        </p:nvSpPr>
        <p:spPr/>
        <p:txBody>
          <a:bodyPr/>
          <a:lstStyle/>
          <a:p>
            <a:pPr marL="0" indent="0">
              <a:buNone/>
            </a:pPr>
            <a:r>
              <a:rPr lang="en-US" dirty="0" smtClean="0"/>
              <a:t>was </a:t>
            </a:r>
            <a:r>
              <a:rPr lang="en-US" dirty="0"/>
              <a:t>a Moabite woman who converted to Judaism. Her lineage includes David, King of Israel. She stayed with her mother-in-law, Naomi, after Naomi's husband and two sons died of illness. </a:t>
            </a:r>
            <a:r>
              <a:rPr lang="en-US" u="sng" dirty="0">
                <a:hlinkClick r:id="rId2"/>
              </a:rPr>
              <a:t>Ruth</a:t>
            </a:r>
            <a:r>
              <a:rPr lang="en-US" dirty="0"/>
              <a:t> later married Boaz, one of the family's relatives, as the custom was that a family member must continue his relative's lineage if he dies by marrying his widow. The Book of Ruth is read on the holiday of Shavuot.</a:t>
            </a:r>
          </a:p>
        </p:txBody>
      </p:sp>
    </p:spTree>
    <p:extLst>
      <p:ext uri="{BB962C8B-B14F-4D97-AF65-F5344CB8AC3E}">
        <p14:creationId xmlns:p14="http://schemas.microsoft.com/office/powerpoint/2010/main" val="326029991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Ezra</a:t>
            </a:r>
            <a:endParaRPr lang="en-US" dirty="0"/>
          </a:p>
        </p:txBody>
      </p:sp>
      <p:sp>
        <p:nvSpPr>
          <p:cNvPr id="3" name="Content Placeholder 2"/>
          <p:cNvSpPr>
            <a:spLocks noGrp="1"/>
          </p:cNvSpPr>
          <p:nvPr>
            <p:ph idx="1"/>
          </p:nvPr>
        </p:nvSpPr>
        <p:spPr/>
        <p:txBody>
          <a:bodyPr/>
          <a:lstStyle/>
          <a:p>
            <a:pPr marL="0" indent="0">
              <a:buNone/>
            </a:pPr>
            <a:r>
              <a:rPr lang="en-US" dirty="0" smtClean="0"/>
              <a:t>was </a:t>
            </a:r>
            <a:r>
              <a:rPr lang="en-US" dirty="0"/>
              <a:t>a Jewish scribe who led a group of Jews back to Israel from their exile in Babylonia. He was also instrumental in working to rebuild the Temple (with permission from Cyrus) after the Babylonian king Nebuchadnezzar had destroyed it. When Israel's neighbors tried to convince King Artaxerxes that the Jews shouldn't be able to rebuild the Temple because of their reputation as a rebellious province, </a:t>
            </a:r>
            <a:r>
              <a:rPr lang="en-US" u="sng" dirty="0">
                <a:hlinkClick r:id="rId2"/>
              </a:rPr>
              <a:t>Ezra</a:t>
            </a:r>
            <a:r>
              <a:rPr lang="en-US" dirty="0"/>
              <a:t> intervened and appealed later to King Darius, who allowed them to resume construction. Additionally, Ezra helped to reestablish Jewish religious practice in Israel after the exile.</a:t>
            </a:r>
          </a:p>
        </p:txBody>
      </p:sp>
    </p:spTree>
    <p:extLst>
      <p:ext uri="{BB962C8B-B14F-4D97-AF65-F5344CB8AC3E}">
        <p14:creationId xmlns:p14="http://schemas.microsoft.com/office/powerpoint/2010/main" val="309219302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Saul, David, and Solomon</a:t>
            </a:r>
            <a:r>
              <a:rPr lang="en-US" dirty="0"/>
              <a:t> </a:t>
            </a:r>
          </a:p>
        </p:txBody>
      </p:sp>
      <p:sp>
        <p:nvSpPr>
          <p:cNvPr id="3" name="Content Placeholder 2"/>
          <p:cNvSpPr>
            <a:spLocks noGrp="1"/>
          </p:cNvSpPr>
          <p:nvPr>
            <p:ph idx="1"/>
          </p:nvPr>
        </p:nvSpPr>
        <p:spPr>
          <a:xfrm>
            <a:off x="838200" y="1825624"/>
            <a:ext cx="10515600" cy="5032375"/>
          </a:xfrm>
        </p:spPr>
        <p:txBody>
          <a:bodyPr>
            <a:normAutofit lnSpcReduction="10000"/>
          </a:bodyPr>
          <a:lstStyle/>
          <a:p>
            <a:pPr marL="0" indent="0">
              <a:buNone/>
            </a:pPr>
            <a:r>
              <a:rPr lang="en-US" dirty="0" smtClean="0"/>
              <a:t>were </a:t>
            </a:r>
            <a:r>
              <a:rPr lang="en-US" dirty="0"/>
              <a:t>the first three kings of Israel. The young David, popular after killing the giant Goliath, succeeded Saul at the behest of the prophet </a:t>
            </a:r>
            <a:r>
              <a:rPr lang="en-US" u="sng" dirty="0">
                <a:hlinkClick r:id="rId2"/>
              </a:rPr>
              <a:t>Samuel</a:t>
            </a:r>
            <a:r>
              <a:rPr lang="en-US" dirty="0"/>
              <a:t> and with the blessing of his close friend, Saul's own son Jonathan. For this, Saul greatly resented David and made more than one attempt to kill him. David, like Saul, spent much of his reign at war; because of the blood on his hands, God decreed that Solomon (not David) would build the Temple. David captured the city of Jerusalem and made it his capital. He fell in love with his future wife Bathsheba after he spotted her bathing; he had her husband killed so that he could marry her. He also exhausted himself </a:t>
            </a:r>
            <a:r>
              <a:rPr lang="en-US" dirty="0" smtClean="0"/>
              <a:t>suppressing </a:t>
            </a:r>
            <a:r>
              <a:rPr lang="en-US" dirty="0"/>
              <a:t>a rebellion by his son Absalom, who was captured when his long hair caught on a tree branch. Bathsheba's son Solomon, in addition to building the Temple, was credited with writing </a:t>
            </a:r>
            <a:r>
              <a:rPr lang="en-US" u="sng" dirty="0">
                <a:hlinkClick r:id="rId3"/>
              </a:rPr>
              <a:t>Proverbs</a:t>
            </a:r>
            <a:r>
              <a:rPr lang="en-US" dirty="0"/>
              <a:t>, </a:t>
            </a:r>
            <a:r>
              <a:rPr lang="en-US" u="sng" dirty="0">
                <a:hlinkClick r:id="rId4"/>
              </a:rPr>
              <a:t>Ecclesiastes</a:t>
            </a:r>
            <a:r>
              <a:rPr lang="en-US" dirty="0"/>
              <a:t>, and </a:t>
            </a:r>
            <a:r>
              <a:rPr lang="en-US" u="sng" dirty="0">
                <a:hlinkClick r:id="rId5"/>
              </a:rPr>
              <a:t>Song of Songs</a:t>
            </a:r>
            <a:r>
              <a:rPr lang="en-US" dirty="0"/>
              <a:t>.</a:t>
            </a:r>
          </a:p>
        </p:txBody>
      </p:sp>
    </p:spTree>
    <p:extLst>
      <p:ext uri="{BB962C8B-B14F-4D97-AF65-F5344CB8AC3E}">
        <p14:creationId xmlns:p14="http://schemas.microsoft.com/office/powerpoint/2010/main" val="10767004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Daniel</a:t>
            </a:r>
            <a:r>
              <a:rPr lang="en-US" dirty="0"/>
              <a:t> </a:t>
            </a:r>
          </a:p>
        </p:txBody>
      </p:sp>
      <p:sp>
        <p:nvSpPr>
          <p:cNvPr id="3" name="Content Placeholder 2"/>
          <p:cNvSpPr>
            <a:spLocks noGrp="1"/>
          </p:cNvSpPr>
          <p:nvPr>
            <p:ph idx="1"/>
          </p:nvPr>
        </p:nvSpPr>
        <p:spPr/>
        <p:txBody>
          <a:bodyPr>
            <a:normAutofit lnSpcReduction="10000"/>
          </a:bodyPr>
          <a:lstStyle/>
          <a:p>
            <a:pPr marL="0" indent="0">
              <a:buNone/>
            </a:pPr>
            <a:r>
              <a:rPr lang="en-US" dirty="0" smtClean="0"/>
              <a:t>was </a:t>
            </a:r>
            <a:r>
              <a:rPr lang="en-US" dirty="0"/>
              <a:t>a young Jew who, together with his three friends (</a:t>
            </a:r>
            <a:r>
              <a:rPr lang="en-US" dirty="0" err="1"/>
              <a:t>Hananiah</a:t>
            </a:r>
            <a:r>
              <a:rPr lang="en-US" dirty="0"/>
              <a:t>, </a:t>
            </a:r>
            <a:r>
              <a:rPr lang="en-US" dirty="0" err="1"/>
              <a:t>Mishael</a:t>
            </a:r>
            <a:r>
              <a:rPr lang="en-US" dirty="0"/>
              <a:t>, and </a:t>
            </a:r>
            <a:r>
              <a:rPr lang="en-US" dirty="0" err="1"/>
              <a:t>Azariah</a:t>
            </a:r>
            <a:r>
              <a:rPr lang="en-US" dirty="0"/>
              <a:t>), was taken captive by Nebuchadnezzar when he conquered the Kingdom of Judah. </a:t>
            </a:r>
            <a:r>
              <a:rPr lang="en-US" u="sng" dirty="0">
                <a:hlinkClick r:id="rId2"/>
              </a:rPr>
              <a:t>Daniel</a:t>
            </a:r>
            <a:r>
              <a:rPr lang="en-US" dirty="0"/>
              <a:t> was given a Babylonian name, and he gained favor with Nebuchadnezzar when he correctly interpreted one of his dreams. Nebuchadnezzar was later replaced by King Belshazzar. During a royal feast, a mysterious hand inscribed strange words on the wall. Daniel was summoned and interpreted the famous message, the writing on the wall (it read "</a:t>
            </a:r>
            <a:r>
              <a:rPr lang="en-US" dirty="0" err="1"/>
              <a:t>Mene</a:t>
            </a:r>
            <a:r>
              <a:rPr lang="en-US" dirty="0"/>
              <a:t>, </a:t>
            </a:r>
            <a:r>
              <a:rPr lang="en-US" dirty="0" err="1"/>
              <a:t>Mene</a:t>
            </a:r>
            <a:r>
              <a:rPr lang="en-US" dirty="0"/>
              <a:t>, </a:t>
            </a:r>
            <a:r>
              <a:rPr lang="en-US" dirty="0" err="1"/>
              <a:t>Tekel</a:t>
            </a:r>
            <a:r>
              <a:rPr lang="en-US" dirty="0"/>
              <a:t>, </a:t>
            </a:r>
            <a:r>
              <a:rPr lang="en-US" dirty="0" err="1"/>
              <a:t>Ufarsin</a:t>
            </a:r>
            <a:r>
              <a:rPr lang="en-US" dirty="0"/>
              <a:t>"), as predicting Belshazzar's downfall. Later that night, the King was killed, and King Darius the Mede took over. Servants of Darius convinced him to lock Daniel in the lion's den, where he magically survived with God's help.</a:t>
            </a:r>
          </a:p>
        </p:txBody>
      </p:sp>
      <p:sp>
        <p:nvSpPr>
          <p:cNvPr id="4" name="Action Button: Home 3">
            <a:hlinkClick r:id="rId3"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56442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Hindu Deities and Heroes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2831703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Vishnu</a:t>
            </a:r>
            <a:r>
              <a:rPr lang="en-US" dirty="0"/>
              <a:t> </a:t>
            </a:r>
          </a:p>
        </p:txBody>
      </p:sp>
      <p:sp>
        <p:nvSpPr>
          <p:cNvPr id="3" name="Content Placeholder 2"/>
          <p:cNvSpPr>
            <a:spLocks noGrp="1"/>
          </p:cNvSpPr>
          <p:nvPr>
            <p:ph idx="1"/>
          </p:nvPr>
        </p:nvSpPr>
        <p:spPr/>
        <p:txBody>
          <a:bodyPr/>
          <a:lstStyle/>
          <a:p>
            <a:pPr marL="0" indent="0">
              <a:buNone/>
            </a:pPr>
            <a:r>
              <a:rPr lang="en-US" dirty="0" smtClean="0"/>
              <a:t>One </a:t>
            </a:r>
            <a:r>
              <a:rPr lang="en-US" dirty="0"/>
              <a:t>of the Trimurti (the holy trinity of Hindu gods), Vishnu is the Preserver, protecting the world. When needed, Vishnu descends to Earth as an </a:t>
            </a:r>
            <a:r>
              <a:rPr lang="en-US" i="1" dirty="0"/>
              <a:t>avatar</a:t>
            </a:r>
            <a:r>
              <a:rPr lang="en-US" dirty="0"/>
              <a:t>, or incarnation. Nine have appeared so far: </a:t>
            </a:r>
            <a:r>
              <a:rPr lang="en-US" dirty="0" err="1"/>
              <a:t>Matsya</a:t>
            </a:r>
            <a:r>
              <a:rPr lang="en-US" dirty="0"/>
              <a:t>, </a:t>
            </a:r>
            <a:r>
              <a:rPr lang="en-US" dirty="0" err="1"/>
              <a:t>Kurma</a:t>
            </a:r>
            <a:r>
              <a:rPr lang="en-US" dirty="0"/>
              <a:t> (tortoise), </a:t>
            </a:r>
            <a:r>
              <a:rPr lang="en-US" dirty="0" err="1"/>
              <a:t>Varah</a:t>
            </a:r>
            <a:r>
              <a:rPr lang="en-US" dirty="0"/>
              <a:t> (boar), </a:t>
            </a:r>
            <a:r>
              <a:rPr lang="en-US" dirty="0" err="1"/>
              <a:t>Narasimha</a:t>
            </a:r>
            <a:r>
              <a:rPr lang="en-US" dirty="0"/>
              <a:t> (man-lion), </a:t>
            </a:r>
            <a:r>
              <a:rPr lang="en-US" dirty="0" err="1"/>
              <a:t>Vamana</a:t>
            </a:r>
            <a:r>
              <a:rPr lang="en-US" dirty="0"/>
              <a:t> (dwarf), </a:t>
            </a:r>
            <a:r>
              <a:rPr lang="en-US" dirty="0" err="1"/>
              <a:t>Parashurama</a:t>
            </a:r>
            <a:r>
              <a:rPr lang="en-US" dirty="0"/>
              <a:t>, Rama, Krishna, and Buddha. A tenth, </a:t>
            </a:r>
            <a:r>
              <a:rPr lang="en-US" dirty="0" err="1"/>
              <a:t>Kalki</a:t>
            </a:r>
            <a:r>
              <a:rPr lang="en-US" dirty="0"/>
              <a:t>, will appear with a flaming sword to save humans from the darkness. Some cult followers worship Vishnu as Narayana, the primal being. Vishnu has dark blue skin, rides with the eagle </a:t>
            </a:r>
            <a:r>
              <a:rPr lang="en-US" dirty="0" err="1"/>
              <a:t>Garuna</a:t>
            </a:r>
            <a:r>
              <a:rPr lang="en-US" dirty="0"/>
              <a:t>, and sits on the snake </a:t>
            </a:r>
            <a:r>
              <a:rPr lang="en-US" dirty="0" err="1"/>
              <a:t>Shesha</a:t>
            </a:r>
            <a:r>
              <a:rPr lang="en-US" dirty="0"/>
              <a:t>. His symbols are the conch, disc, club, and lotus; his chief wives are Lakshmi and </a:t>
            </a:r>
            <a:r>
              <a:rPr lang="en-US" dirty="0" err="1"/>
              <a:t>Bhu</a:t>
            </a:r>
            <a:r>
              <a:rPr lang="en-US" dirty="0"/>
              <a:t> (the Earth). Kama, the god of love, may be his son.</a:t>
            </a:r>
          </a:p>
        </p:txBody>
      </p:sp>
    </p:spTree>
    <p:extLst>
      <p:ext uri="{BB962C8B-B14F-4D97-AF65-F5344CB8AC3E}">
        <p14:creationId xmlns:p14="http://schemas.microsoft.com/office/powerpoint/2010/main" val="36155935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Shiva</a:t>
            </a:r>
            <a:r>
              <a:rPr lang="en-US" dirty="0"/>
              <a:t> </a:t>
            </a:r>
          </a:p>
        </p:txBody>
      </p:sp>
      <p:sp>
        <p:nvSpPr>
          <p:cNvPr id="3" name="Content Placeholder 2"/>
          <p:cNvSpPr>
            <a:spLocks noGrp="1"/>
          </p:cNvSpPr>
          <p:nvPr>
            <p:ph idx="1"/>
          </p:nvPr>
        </p:nvSpPr>
        <p:spPr/>
        <p:txBody>
          <a:bodyPr/>
          <a:lstStyle/>
          <a:p>
            <a:pPr marL="0" indent="0">
              <a:buNone/>
            </a:pPr>
            <a:r>
              <a:rPr lang="en-US" dirty="0" smtClean="0"/>
              <a:t>Also </a:t>
            </a:r>
            <a:r>
              <a:rPr lang="en-US" dirty="0"/>
              <a:t>known as Lord Mahesh, Shiva is the Destroyer in the Trimurti. Developed from </a:t>
            </a:r>
            <a:r>
              <a:rPr lang="en-US" dirty="0" err="1"/>
              <a:t>Rudra</a:t>
            </a:r>
            <a:r>
              <a:rPr lang="en-US" dirty="0"/>
              <a:t>, the Vedic god of death, Shiva is often shown sitting on a tiger skin and riding the bull Nandi. He is also associated with a </a:t>
            </a:r>
            <a:r>
              <a:rPr lang="en-US" i="1" dirty="0"/>
              <a:t>lingam</a:t>
            </a:r>
            <a:r>
              <a:rPr lang="en-US" dirty="0"/>
              <a:t> (phallus). He has three eyes, of which the third (in the middle of his head) is all-knowing; when it opens, the world is destroyed and regenerated. Lord of all underworld beings, he wears a necklace of skulls and another made of a snake. He carries a trident as a weapon and has a blue throat, the result of drinking poison while the ocean churns. </a:t>
            </a:r>
            <a:r>
              <a:rPr lang="en-US" dirty="0" err="1"/>
              <a:t>Parvati</a:t>
            </a:r>
            <a:r>
              <a:rPr lang="en-US" dirty="0"/>
              <a:t>, one of his several consorts, bears him two sons: </a:t>
            </a:r>
            <a:r>
              <a:rPr lang="en-US" dirty="0" err="1"/>
              <a:t>Kartikeya</a:t>
            </a:r>
            <a:r>
              <a:rPr lang="en-US" dirty="0"/>
              <a:t> (the god of war) and Ganesha.</a:t>
            </a:r>
          </a:p>
        </p:txBody>
      </p:sp>
    </p:spTree>
    <p:extLst>
      <p:ext uri="{BB962C8B-B14F-4D97-AF65-F5344CB8AC3E}">
        <p14:creationId xmlns:p14="http://schemas.microsoft.com/office/powerpoint/2010/main" val="177626988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Brahma</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third of the Trimurti, Brahma is the Creator. By dropping an egg into the cosmic waters, he hatches a younger form of Brahma that creates other beings. Also the chief priest, he has four heads that each point in a cardinal direction, representing the Four Vedas. Brahma has a fifth head until Shiva plucked it off; as punishment for that act, Shiva is forced to wander as a beggar and carry Brahma's severed skull as a bowl. Brahma's wife is </a:t>
            </a:r>
            <a:r>
              <a:rPr lang="en-US" dirty="0" err="1"/>
              <a:t>Savitri</a:t>
            </a:r>
            <a:r>
              <a:rPr lang="en-US" dirty="0"/>
              <a:t>, who curses him after he lets a cow-maiden stand in for her at an important ritual. Few people worship Brahma, either because of the curse or because he lost a power struggle to Vishnu</a:t>
            </a:r>
          </a:p>
        </p:txBody>
      </p:sp>
    </p:spTree>
    <p:extLst>
      <p:ext uri="{BB962C8B-B14F-4D97-AF65-F5344CB8AC3E}">
        <p14:creationId xmlns:p14="http://schemas.microsoft.com/office/powerpoint/2010/main" val="131533959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Krishna</a:t>
            </a:r>
            <a:r>
              <a:rPr lang="en-US" dirty="0"/>
              <a:t> </a:t>
            </a:r>
          </a:p>
        </p:txBody>
      </p:sp>
      <p:sp>
        <p:nvSpPr>
          <p:cNvPr id="3" name="Content Placeholder 2"/>
          <p:cNvSpPr>
            <a:spLocks noGrp="1"/>
          </p:cNvSpPr>
          <p:nvPr>
            <p:ph idx="1"/>
          </p:nvPr>
        </p:nvSpPr>
        <p:spPr/>
        <p:txBody>
          <a:bodyPr/>
          <a:lstStyle/>
          <a:p>
            <a:pPr marL="0" indent="0">
              <a:buNone/>
            </a:pPr>
            <a:r>
              <a:rPr lang="en-US" dirty="0" smtClean="0"/>
              <a:t>This </a:t>
            </a:r>
            <a:r>
              <a:rPr lang="en-US" dirty="0"/>
              <a:t>eighth avatar of Vishnu is born when Vishnu plucks two of his own hairs - one light, one dark - and used the dark hair to impregnate Devaki. Her husband Vasudeva saves Krishna from evil King Kansa by carrying him across the river Yamuna to safety in </a:t>
            </a:r>
            <a:r>
              <a:rPr lang="en-US" dirty="0" err="1"/>
              <a:t>Gokula</a:t>
            </a:r>
            <a:r>
              <a:rPr lang="en-US" dirty="0"/>
              <a:t>. Krishna can be depicted as a child, adolescent, or adult. As an infant, he plays pranks such as stealing butter. As a youthful lover, he plays the flute and dances with the </a:t>
            </a:r>
            <a:r>
              <a:rPr lang="en-US" i="1" dirty="0" err="1"/>
              <a:t>gopis</a:t>
            </a:r>
            <a:r>
              <a:rPr lang="en-US" dirty="0"/>
              <a:t> (cow-maidens) in the </a:t>
            </a:r>
            <a:r>
              <a:rPr lang="en-US" dirty="0" err="1"/>
              <a:t>Vrindavana</a:t>
            </a:r>
            <a:r>
              <a:rPr lang="en-US" dirty="0"/>
              <a:t> forest. As an adult, he is a dark-skinned warrior with a light, angelic face, charioteer to Arjuna (in the </a:t>
            </a:r>
            <a:r>
              <a:rPr lang="en-US" i="1" dirty="0"/>
              <a:t>Mahabharata</a:t>
            </a:r>
            <a:r>
              <a:rPr lang="en-US" dirty="0"/>
              <a:t>). In </a:t>
            </a:r>
            <a:r>
              <a:rPr lang="en-US" dirty="0" err="1"/>
              <a:t>the</a:t>
            </a:r>
            <a:r>
              <a:rPr lang="en-US" i="1" dirty="0" err="1"/>
              <a:t>Bhagavad</a:t>
            </a:r>
            <a:r>
              <a:rPr lang="en-US" i="1" dirty="0"/>
              <a:t>-Gita</a:t>
            </a:r>
            <a:r>
              <a:rPr lang="en-US" dirty="0"/>
              <a:t> it is he who reveals the importance of </a:t>
            </a:r>
            <a:r>
              <a:rPr lang="en-US" i="1" dirty="0"/>
              <a:t>dharma</a:t>
            </a:r>
            <a:r>
              <a:rPr lang="en-US" dirty="0"/>
              <a:t> and </a:t>
            </a:r>
            <a:r>
              <a:rPr lang="en-US" i="1" dirty="0"/>
              <a:t>bhakti</a:t>
            </a:r>
            <a:r>
              <a:rPr lang="en-US" dirty="0"/>
              <a:t>. His consort is the cowherd girl </a:t>
            </a:r>
            <a:r>
              <a:rPr lang="en-US" dirty="0" err="1"/>
              <a:t>Radha</a:t>
            </a:r>
            <a:r>
              <a:rPr lang="en-US" dirty="0"/>
              <a:t>.</a:t>
            </a:r>
          </a:p>
        </p:txBody>
      </p:sp>
    </p:spTree>
    <p:extLst>
      <p:ext uri="{BB962C8B-B14F-4D97-AF65-F5344CB8AC3E}">
        <p14:creationId xmlns:p14="http://schemas.microsoft.com/office/powerpoint/2010/main" val="1147326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Medusa</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 is the only mortal member of the Gorgons, a trio of monstrous daughters of </a:t>
            </a:r>
            <a:r>
              <a:rPr lang="en-US" dirty="0" err="1"/>
              <a:t>Phorcys</a:t>
            </a:r>
            <a:r>
              <a:rPr lang="en-US" dirty="0"/>
              <a:t> and Ceto who had brass hands, fangs, and venomous snakes for hair; the other two were </a:t>
            </a:r>
            <a:r>
              <a:rPr lang="en-US" dirty="0" err="1"/>
              <a:t>Stheno</a:t>
            </a:r>
            <a:r>
              <a:rPr lang="en-US" dirty="0"/>
              <a:t> and Euryale. Many early sources state that Medusa was born a monster, though Ovid’s </a:t>
            </a:r>
            <a:r>
              <a:rPr lang="en-US" i="1" dirty="0"/>
              <a:t>Metamorphoses</a:t>
            </a:r>
            <a:r>
              <a:rPr lang="en-US" dirty="0"/>
              <a:t> state that Medusa was a beautiful woman until she was raped by Poseidon in Athena’s temple and cursed by the goddess. Gazing directly into Medusa’s eyes resulted in the onlooker being turned into stone. She was beheaded by the hero Perseus, who was sent to retrieve her head by the tyrant </a:t>
            </a:r>
            <a:r>
              <a:rPr lang="en-US" dirty="0" err="1"/>
              <a:t>Polydectes</a:t>
            </a:r>
            <a:r>
              <a:rPr lang="en-US" dirty="0"/>
              <a:t>, whom Perseus then killed with the head. Perseus gave the head of Medusa to Athena, who placed it on her shield, the aegis. When Medusa was beheaded, the winged horse Pegasus and the giant warrior </a:t>
            </a:r>
            <a:r>
              <a:rPr lang="en-US" dirty="0" err="1"/>
              <a:t>Chrysaor</a:t>
            </a:r>
            <a:r>
              <a:rPr lang="en-US" dirty="0"/>
              <a:t> emerged, her sons by Poseidon. According to Ovid, Medusa’s head was also used to petrify the Titan Atlas.</a:t>
            </a:r>
          </a:p>
          <a:p>
            <a:pPr marL="0" indent="0">
              <a:buNone/>
            </a:pPr>
            <a:endParaRPr lang="en-US" dirty="0"/>
          </a:p>
        </p:txBody>
      </p:sp>
    </p:spTree>
    <p:extLst>
      <p:ext uri="{BB962C8B-B14F-4D97-AF65-F5344CB8AC3E}">
        <p14:creationId xmlns:p14="http://schemas.microsoft.com/office/powerpoint/2010/main" val="339087098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Ganesha</a:t>
            </a:r>
            <a:r>
              <a:rPr lang="en-US" dirty="0"/>
              <a:t> </a:t>
            </a:r>
          </a:p>
        </p:txBody>
      </p:sp>
      <p:sp>
        <p:nvSpPr>
          <p:cNvPr id="3" name="Content Placeholder 2"/>
          <p:cNvSpPr>
            <a:spLocks noGrp="1"/>
          </p:cNvSpPr>
          <p:nvPr>
            <p:ph idx="1"/>
          </p:nvPr>
        </p:nvSpPr>
        <p:spPr/>
        <p:txBody>
          <a:bodyPr/>
          <a:lstStyle/>
          <a:p>
            <a:pPr marL="0" indent="0">
              <a:buNone/>
            </a:pPr>
            <a:r>
              <a:rPr lang="en-US" dirty="0" smtClean="0"/>
              <a:t>This </a:t>
            </a:r>
            <a:r>
              <a:rPr lang="en-US" dirty="0"/>
              <a:t>elephant-headed god of wisdom and learning is often shown riding a rat. </a:t>
            </a:r>
            <a:r>
              <a:rPr lang="en-US" dirty="0" err="1"/>
              <a:t>Parvati</a:t>
            </a:r>
            <a:r>
              <a:rPr lang="en-US" dirty="0"/>
              <a:t> "gives birth" to Ganesha by creating him from the saffron paste she scrubbed off of herself after bathing. When </a:t>
            </a:r>
            <a:r>
              <a:rPr lang="en-US" dirty="0" err="1"/>
              <a:t>Parvati</a:t>
            </a:r>
            <a:r>
              <a:rPr lang="en-US" dirty="0"/>
              <a:t> instructs Ganesha not to let anyone in as she took another bath, Ganesha prevents Shiva from entering, prompting Shiva to cut off </a:t>
            </a:r>
            <a:r>
              <a:rPr lang="en-US" dirty="0" err="1"/>
              <a:t>Ganesha's</a:t>
            </a:r>
            <a:r>
              <a:rPr lang="en-US" dirty="0"/>
              <a:t> head. To calm </a:t>
            </a:r>
            <a:r>
              <a:rPr lang="en-US" dirty="0" err="1"/>
              <a:t>Parvati</a:t>
            </a:r>
            <a:r>
              <a:rPr lang="en-US" dirty="0"/>
              <a:t>, Shiva tells servants to take the head of the first baby found whose mother had her back turned; the servants bring back the head of a baby elephant. Ganesha has two wives (</a:t>
            </a:r>
            <a:r>
              <a:rPr lang="en-US" dirty="0" err="1"/>
              <a:t>Riddhi</a:t>
            </a:r>
            <a:r>
              <a:rPr lang="en-US" dirty="0"/>
              <a:t> and Siddhi), two sons, and a daughter. People pray to this remover of obstacles and bringer of good fortune before they commence business.</a:t>
            </a:r>
          </a:p>
        </p:txBody>
      </p:sp>
    </p:spTree>
    <p:extLst>
      <p:ext uri="{BB962C8B-B14F-4D97-AF65-F5344CB8AC3E}">
        <p14:creationId xmlns:p14="http://schemas.microsoft.com/office/powerpoint/2010/main" val="3522582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Rama</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seventh avatar of Vishnu is hero of the </a:t>
            </a:r>
            <a:r>
              <a:rPr lang="en-US" i="1" dirty="0"/>
              <a:t>Ramayana</a:t>
            </a:r>
            <a:r>
              <a:rPr lang="en-US" dirty="0"/>
              <a:t>. Born as a prince to King </a:t>
            </a:r>
            <a:r>
              <a:rPr lang="en-US" dirty="0" err="1"/>
              <a:t>Dasharatha</a:t>
            </a:r>
            <a:r>
              <a:rPr lang="en-US" dirty="0"/>
              <a:t> and Queen </a:t>
            </a:r>
            <a:r>
              <a:rPr lang="en-US" dirty="0" err="1"/>
              <a:t>Kaushalya</a:t>
            </a:r>
            <a:r>
              <a:rPr lang="en-US" dirty="0"/>
              <a:t>, Rama wins the hand of his wife </a:t>
            </a:r>
            <a:r>
              <a:rPr lang="en-US" dirty="0" err="1"/>
              <a:t>Sita</a:t>
            </a:r>
            <a:r>
              <a:rPr lang="en-US" dirty="0"/>
              <a:t> in a competition held by </a:t>
            </a:r>
            <a:r>
              <a:rPr lang="en-US" dirty="0" err="1"/>
              <a:t>Sita's</a:t>
            </a:r>
            <a:r>
              <a:rPr lang="en-US" dirty="0"/>
              <a:t> father, King </a:t>
            </a:r>
            <a:r>
              <a:rPr lang="en-US" dirty="0" err="1"/>
              <a:t>Janaka</a:t>
            </a:r>
            <a:r>
              <a:rPr lang="en-US" dirty="0"/>
              <a:t>; only he can string Shiva's bow. When his aunt </a:t>
            </a:r>
            <a:r>
              <a:rPr lang="en-US" dirty="0" err="1"/>
              <a:t>Kaikeyi</a:t>
            </a:r>
            <a:r>
              <a:rPr lang="en-US" dirty="0"/>
              <a:t> schemes to deprive him of </a:t>
            </a:r>
            <a:r>
              <a:rPr lang="en-US" dirty="0" err="1"/>
              <a:t>Dasharatha's</a:t>
            </a:r>
            <a:r>
              <a:rPr lang="en-US" dirty="0"/>
              <a:t> throne by putting her son </a:t>
            </a:r>
            <a:r>
              <a:rPr lang="en-US" dirty="0" err="1"/>
              <a:t>Bharata</a:t>
            </a:r>
            <a:r>
              <a:rPr lang="en-US" dirty="0"/>
              <a:t> there, Rama and </a:t>
            </a:r>
            <a:r>
              <a:rPr lang="en-US" dirty="0" err="1"/>
              <a:t>Sita</a:t>
            </a:r>
            <a:r>
              <a:rPr lang="en-US" dirty="0"/>
              <a:t> are banished to a forest for 14 years. During that time, the ten-headed demon </a:t>
            </a:r>
            <a:r>
              <a:rPr lang="en-US" dirty="0" err="1"/>
              <a:t>Ravana</a:t>
            </a:r>
            <a:r>
              <a:rPr lang="en-US" dirty="0"/>
              <a:t> kidnaps </a:t>
            </a:r>
            <a:r>
              <a:rPr lang="en-US" dirty="0" err="1"/>
              <a:t>Sita</a:t>
            </a:r>
            <a:r>
              <a:rPr lang="en-US" dirty="0"/>
              <a:t> but Rama rescues her and killed </a:t>
            </a:r>
            <a:r>
              <a:rPr lang="en-US" dirty="0" err="1"/>
              <a:t>Ravana</a:t>
            </a:r>
            <a:r>
              <a:rPr lang="en-US" dirty="0"/>
              <a:t>. </a:t>
            </a:r>
            <a:r>
              <a:rPr lang="en-US" dirty="0" err="1"/>
              <a:t>Bharata</a:t>
            </a:r>
            <a:r>
              <a:rPr lang="en-US" dirty="0"/>
              <a:t> abdicates; Rama makes </a:t>
            </a:r>
            <a:r>
              <a:rPr lang="en-US" dirty="0" err="1"/>
              <a:t>Sita</a:t>
            </a:r>
            <a:r>
              <a:rPr lang="en-US" dirty="0"/>
              <a:t> walk through fire to prove that </a:t>
            </a:r>
            <a:r>
              <a:rPr lang="en-US" dirty="0" err="1"/>
              <a:t>Ravana</a:t>
            </a:r>
            <a:r>
              <a:rPr lang="en-US" dirty="0"/>
              <a:t> had not corrupted her.</a:t>
            </a:r>
          </a:p>
        </p:txBody>
      </p:sp>
    </p:spTree>
    <p:extLst>
      <p:ext uri="{BB962C8B-B14F-4D97-AF65-F5344CB8AC3E}">
        <p14:creationId xmlns:p14="http://schemas.microsoft.com/office/powerpoint/2010/main" val="10679596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Indra</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god of rain, thunder, and war, Indra wields the thunderbolt </a:t>
            </a:r>
            <a:r>
              <a:rPr lang="en-US" i="1" dirty="0"/>
              <a:t>(</a:t>
            </a:r>
            <a:r>
              <a:rPr lang="en-US" i="1" dirty="0" err="1"/>
              <a:t>vajra</a:t>
            </a:r>
            <a:r>
              <a:rPr lang="en-US" i="1" dirty="0"/>
              <a:t>)</a:t>
            </a:r>
            <a:r>
              <a:rPr lang="en-US" dirty="0"/>
              <a:t> and rides </a:t>
            </a:r>
            <a:r>
              <a:rPr lang="en-US" dirty="0" err="1"/>
              <a:t>Airavat</a:t>
            </a:r>
            <a:r>
              <a:rPr lang="en-US" dirty="0"/>
              <a:t>, the four-tusked white elephant. In early Vedic times he was king of the gods who ruled </a:t>
            </a:r>
            <a:r>
              <a:rPr lang="en-US" i="1" dirty="0" err="1"/>
              <a:t>swarga</a:t>
            </a:r>
            <a:r>
              <a:rPr lang="en-US" dirty="0"/>
              <a:t>; many </a:t>
            </a:r>
            <a:r>
              <a:rPr lang="en-US" i="1" dirty="0"/>
              <a:t>Rig Veda</a:t>
            </a:r>
            <a:r>
              <a:rPr lang="en-US" dirty="0"/>
              <a:t> hymns are devoted to him. With the aid of both the </a:t>
            </a:r>
            <a:r>
              <a:rPr lang="en-US" dirty="0" err="1"/>
              <a:t>Marut</a:t>
            </a:r>
            <a:r>
              <a:rPr lang="en-US" dirty="0"/>
              <a:t> storm gods and his favorite drink</a:t>
            </a:r>
            <a:r>
              <a:rPr lang="en-US" dirty="0" smtClean="0"/>
              <a:t>, </a:t>
            </a:r>
            <a:r>
              <a:rPr lang="en-US" i="1" dirty="0" smtClean="0"/>
              <a:t>soma</a:t>
            </a:r>
            <a:r>
              <a:rPr lang="en-US" dirty="0"/>
              <a:t>, Indra leads the Aryan conquest of India. He also defeats the dragon Vritra, who had stolen the world's water.</a:t>
            </a:r>
          </a:p>
        </p:txBody>
      </p:sp>
    </p:spTree>
    <p:extLst>
      <p:ext uri="{BB962C8B-B14F-4D97-AF65-F5344CB8AC3E}">
        <p14:creationId xmlns:p14="http://schemas.microsoft.com/office/powerpoint/2010/main" val="382993161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Lakshmi (or Sri)</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last and greatest treasure born from the "churning of the ocean," Lakshmi is the goddess of prosperity and patron to moneylenders. The epitome of feminine beauty, she sits or stands on a lotus flower and appears in her own avatars alongside Vishnu: </a:t>
            </a:r>
            <a:r>
              <a:rPr lang="en-US" dirty="0" err="1"/>
              <a:t>Sita</a:t>
            </a:r>
            <a:r>
              <a:rPr lang="en-US" dirty="0"/>
              <a:t> to his Rama; Padma the lotus to </a:t>
            </a:r>
            <a:r>
              <a:rPr lang="en-US" dirty="0" err="1"/>
              <a:t>Vamana</a:t>
            </a:r>
            <a:r>
              <a:rPr lang="en-US" dirty="0"/>
              <a:t> the dwarf; </a:t>
            </a:r>
            <a:r>
              <a:rPr lang="en-US" dirty="0" err="1"/>
              <a:t>Radha</a:t>
            </a:r>
            <a:r>
              <a:rPr lang="en-US" dirty="0"/>
              <a:t> (or Rukmini) to Krishna. A form of the mother goddess (Shakti, or Devi), she also represents virtue and honesty.</a:t>
            </a:r>
          </a:p>
        </p:txBody>
      </p:sp>
    </p:spTree>
    <p:extLst>
      <p:ext uri="{BB962C8B-B14F-4D97-AF65-F5344CB8AC3E}">
        <p14:creationId xmlns:p14="http://schemas.microsoft.com/office/powerpoint/2010/main" val="252838073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"Shiva's consort"</a:t>
            </a:r>
            <a:r>
              <a:rPr lang="en-US" dirty="0"/>
              <a:t> </a:t>
            </a:r>
          </a:p>
        </p:txBody>
      </p:sp>
      <p:sp>
        <p:nvSpPr>
          <p:cNvPr id="3" name="Content Placeholder 2"/>
          <p:cNvSpPr>
            <a:spLocks noGrp="1"/>
          </p:cNvSpPr>
          <p:nvPr>
            <p:ph idx="1"/>
          </p:nvPr>
        </p:nvSpPr>
        <p:spPr/>
        <p:txBody>
          <a:bodyPr/>
          <a:lstStyle/>
          <a:p>
            <a:pPr marL="0" indent="0">
              <a:buNone/>
            </a:pPr>
            <a:r>
              <a:rPr lang="en-US" dirty="0" smtClean="0"/>
              <a:t>Several </a:t>
            </a:r>
            <a:r>
              <a:rPr lang="en-US" dirty="0"/>
              <a:t>incarnations of the "mother goddess" take this moniker. </a:t>
            </a:r>
            <a:r>
              <a:rPr lang="en-US" dirty="0" err="1"/>
              <a:t>Parvati</a:t>
            </a:r>
            <a:r>
              <a:rPr lang="en-US" dirty="0"/>
              <a:t>, the most benevolent form, is the reincarnation of Sati, who threw herself into the fire. </a:t>
            </a:r>
            <a:r>
              <a:rPr lang="en-US" dirty="0" err="1"/>
              <a:t>Durga</a:t>
            </a:r>
            <a:r>
              <a:rPr lang="en-US" dirty="0"/>
              <a:t> is a demon-slayer who rides a lion into battle and carries a weapon in each of her many arms. Kali is a black-skinned goddess of destruction, who defeats the demon leader </a:t>
            </a:r>
            <a:r>
              <a:rPr lang="en-US" dirty="0" err="1"/>
              <a:t>Raktavija</a:t>
            </a:r>
            <a:r>
              <a:rPr lang="en-US" dirty="0"/>
              <a:t> by drinking all of his blood. Although </a:t>
            </a:r>
            <a:r>
              <a:rPr lang="en-US" dirty="0" err="1"/>
              <a:t>Kali's</a:t>
            </a:r>
            <a:r>
              <a:rPr lang="en-US" dirty="0"/>
              <a:t> dance can destroy the world, Shiva throws himself at her feet to calm her, turning her into </a:t>
            </a:r>
            <a:r>
              <a:rPr lang="en-US" dirty="0" err="1"/>
              <a:t>Parvati</a:t>
            </a:r>
            <a:r>
              <a:rPr lang="en-US" dirty="0"/>
              <a:t>.</a:t>
            </a:r>
          </a:p>
        </p:txBody>
      </p:sp>
    </p:spTree>
    <p:extLst>
      <p:ext uri="{BB962C8B-B14F-4D97-AF65-F5344CB8AC3E}">
        <p14:creationId xmlns:p14="http://schemas.microsoft.com/office/powerpoint/2010/main" val="195412242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Arjuna</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chief hero of the </a:t>
            </a:r>
            <a:r>
              <a:rPr lang="en-US" i="1" dirty="0"/>
              <a:t>Mahabharata</a:t>
            </a:r>
            <a:r>
              <a:rPr lang="en-US" dirty="0"/>
              <a:t>, Arjuna is the son of Indra and one of five </a:t>
            </a:r>
            <a:r>
              <a:rPr lang="en-US" dirty="0" err="1"/>
              <a:t>Pandava</a:t>
            </a:r>
            <a:r>
              <a:rPr lang="en-US" dirty="0"/>
              <a:t> brothers, who fight a bitter war against their one hundred cousins, </a:t>
            </a:r>
            <a:r>
              <a:rPr lang="en-US" dirty="0" err="1"/>
              <a:t>Kauravas</a:t>
            </a:r>
            <a:r>
              <a:rPr lang="en-US" dirty="0"/>
              <a:t>, culminating at the battle on "Kuru's Field." Before the battle, Arjuna asks his charioteer (</a:t>
            </a:r>
            <a:r>
              <a:rPr lang="en-US" dirty="0" err="1"/>
              <a:t>Krishman</a:t>
            </a:r>
            <a:r>
              <a:rPr lang="en-US" dirty="0"/>
              <a:t>) why he must fight. Krishna responds that Arjuna must follow a devotion to god </a:t>
            </a:r>
            <a:r>
              <a:rPr lang="en-US" i="1" dirty="0"/>
              <a:t>(bhakti)</a:t>
            </a:r>
            <a:r>
              <a:rPr lang="en-US" dirty="0"/>
              <a:t> and that even as he slays his brethren, it is for a just cause. Along with the rest of the </a:t>
            </a:r>
            <a:r>
              <a:rPr lang="en-US" dirty="0" err="1"/>
              <a:t>Pandavas</a:t>
            </a:r>
            <a:r>
              <a:rPr lang="en-US" dirty="0"/>
              <a:t>, Arjuna is married to </a:t>
            </a:r>
            <a:r>
              <a:rPr lang="en-US" dirty="0" err="1"/>
              <a:t>Draupadi</a:t>
            </a:r>
            <a:r>
              <a:rPr lang="en-US" dirty="0"/>
              <a:t>.</a:t>
            </a:r>
          </a:p>
        </p:txBody>
      </p:sp>
    </p:spTree>
    <p:extLst>
      <p:ext uri="{BB962C8B-B14F-4D97-AF65-F5344CB8AC3E}">
        <p14:creationId xmlns:p14="http://schemas.microsoft.com/office/powerpoint/2010/main" val="100411693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Hanuman</a:t>
            </a:r>
            <a:r>
              <a:rPr lang="en-US" dirty="0"/>
              <a:t> </a:t>
            </a:r>
          </a:p>
        </p:txBody>
      </p:sp>
      <p:sp>
        <p:nvSpPr>
          <p:cNvPr id="3" name="Content Placeholder 2"/>
          <p:cNvSpPr>
            <a:spLocks noGrp="1"/>
          </p:cNvSpPr>
          <p:nvPr>
            <p:ph idx="1"/>
          </p:nvPr>
        </p:nvSpPr>
        <p:spPr/>
        <p:txBody>
          <a:bodyPr/>
          <a:lstStyle/>
          <a:p>
            <a:pPr marL="0" indent="0">
              <a:buNone/>
            </a:pPr>
            <a:r>
              <a:rPr lang="en-US" dirty="0" smtClean="0"/>
              <a:t>Son </a:t>
            </a:r>
            <a:r>
              <a:rPr lang="en-US" dirty="0"/>
              <a:t>of the wind god </a:t>
            </a:r>
            <a:r>
              <a:rPr lang="en-US" dirty="0" err="1"/>
              <a:t>Vaayu</a:t>
            </a:r>
            <a:r>
              <a:rPr lang="en-US" dirty="0"/>
              <a:t> and Queen </a:t>
            </a:r>
            <a:r>
              <a:rPr lang="en-US" dirty="0" err="1"/>
              <a:t>Anjana</a:t>
            </a:r>
            <a:r>
              <a:rPr lang="en-US" dirty="0"/>
              <a:t>, Hanuman has a human body with a monkey's head. As a boy he swallows the sun (mistaking it for a piece of fruit); the angry Indra whips him with a thunderbolt. In response the wind god </a:t>
            </a:r>
            <a:r>
              <a:rPr lang="en-US" dirty="0" err="1"/>
              <a:t>Vaayu</a:t>
            </a:r>
            <a:r>
              <a:rPr lang="en-US" dirty="0"/>
              <a:t> refuses to breathe air into the world, prompting Indra to apologize and the other gods to bestow immortality and shapeshifting ability on Hanuman. He figures prominently in the </a:t>
            </a:r>
            <a:r>
              <a:rPr lang="en-US" i="1" dirty="0"/>
              <a:t>Ramayana</a:t>
            </a:r>
            <a:r>
              <a:rPr lang="en-US" dirty="0"/>
              <a:t>, where he flies to Lanka to tell </a:t>
            </a:r>
            <a:r>
              <a:rPr lang="en-US" dirty="0" err="1"/>
              <a:t>Sita</a:t>
            </a:r>
            <a:r>
              <a:rPr lang="en-US" dirty="0"/>
              <a:t> that Rama will rescue her from </a:t>
            </a:r>
            <a:r>
              <a:rPr lang="en-US" dirty="0" err="1"/>
              <a:t>Ravana</a:t>
            </a:r>
            <a:r>
              <a:rPr lang="en-US" dirty="0"/>
              <a:t>.</a:t>
            </a:r>
          </a:p>
        </p:txBody>
      </p:sp>
    </p:spTree>
    <p:extLst>
      <p:ext uri="{BB962C8B-B14F-4D97-AF65-F5344CB8AC3E}">
        <p14:creationId xmlns:p14="http://schemas.microsoft.com/office/powerpoint/2010/main" val="51589003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Agni</a:t>
            </a:r>
            <a:r>
              <a:rPr lang="en-US" dirty="0"/>
              <a:t> </a:t>
            </a:r>
          </a:p>
        </p:txBody>
      </p:sp>
      <p:sp>
        <p:nvSpPr>
          <p:cNvPr id="3" name="Content Placeholder 2"/>
          <p:cNvSpPr>
            <a:spLocks noGrp="1"/>
          </p:cNvSpPr>
          <p:nvPr>
            <p:ph idx="1"/>
          </p:nvPr>
        </p:nvSpPr>
        <p:spPr/>
        <p:txBody>
          <a:bodyPr/>
          <a:lstStyle/>
          <a:p>
            <a:pPr marL="0" indent="0">
              <a:buNone/>
            </a:pPr>
            <a:r>
              <a:rPr lang="en-US" dirty="0" smtClean="0"/>
              <a:t>Part </a:t>
            </a:r>
            <a:r>
              <a:rPr lang="en-US" dirty="0"/>
              <a:t>of a trinity with Surya (the sun) and </a:t>
            </a:r>
            <a:r>
              <a:rPr lang="en-US" dirty="0" err="1"/>
              <a:t>Vaayu</a:t>
            </a:r>
            <a:r>
              <a:rPr lang="en-US" dirty="0"/>
              <a:t> (the wind), Agni can be brought to life by rubbing two sticks together. Since Agni is responsible for sacrificial fires, he is the patron of priests. He has a red body, two heads, three legs, four arms, and seven tongues; he often carries a flaming javelin. In </a:t>
            </a:r>
            <a:r>
              <a:rPr lang="en-US" dirty="0" smtClean="0"/>
              <a:t>the </a:t>
            </a:r>
            <a:r>
              <a:rPr lang="en-US" i="1" dirty="0" smtClean="0"/>
              <a:t>Mahabharata</a:t>
            </a:r>
            <a:r>
              <a:rPr lang="en-US" dirty="0"/>
              <a:t>, Agni's grandfather is one of seven great sages; with the help of Krishna, he devours the </a:t>
            </a:r>
            <a:r>
              <a:rPr lang="en-US" dirty="0" err="1"/>
              <a:t>Khandav</a:t>
            </a:r>
            <a:r>
              <a:rPr lang="en-US" dirty="0"/>
              <a:t> forest.</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401871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Jewish Holidays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2582292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Rosh Hashanah</a:t>
            </a:r>
            <a:endParaRPr lang="en-US" dirty="0"/>
          </a:p>
        </p:txBody>
      </p:sp>
      <p:sp>
        <p:nvSpPr>
          <p:cNvPr id="3" name="Content Placeholder 2"/>
          <p:cNvSpPr>
            <a:spLocks noGrp="1"/>
          </p:cNvSpPr>
          <p:nvPr>
            <p:ph idx="1"/>
          </p:nvPr>
        </p:nvSpPr>
        <p:spPr/>
        <p:txBody>
          <a:bodyPr/>
          <a:lstStyle/>
          <a:p>
            <a:pPr marL="0" indent="0">
              <a:buNone/>
            </a:pPr>
            <a:r>
              <a:rPr lang="en-US" dirty="0" smtClean="0"/>
              <a:t>Celebrated </a:t>
            </a:r>
            <a:r>
              <a:rPr lang="en-US" dirty="0"/>
              <a:t>on the first and second days of </a:t>
            </a:r>
            <a:r>
              <a:rPr lang="en-US" dirty="0" err="1"/>
              <a:t>Tishrei</a:t>
            </a:r>
            <a:r>
              <a:rPr lang="en-US" dirty="0"/>
              <a:t>, Rosh Hashanah marks the beginning of the Jewish year. It is believed that on this day, people's souls are judged, and God "temporarily" decides their fate. Between Rosh Hashanah and Yom Kippur, the Day of Atonement, are the Ten Days of </a:t>
            </a:r>
            <a:r>
              <a:rPr lang="en-US" dirty="0" err="1"/>
              <a:t>Repentment</a:t>
            </a:r>
            <a:r>
              <a:rPr lang="en-US" dirty="0"/>
              <a:t>, when people are given a chance to reflect and repent. On Rosh Hashanah, it is customary to wear white clothes and eat apples, honey, and pomegranates. Other customs include the blowing of the shofar (an instrument made from a ram's horn) and the ceremony of </a:t>
            </a:r>
            <a:r>
              <a:rPr lang="en-US" dirty="0" err="1"/>
              <a:t>Tashlich</a:t>
            </a:r>
            <a:r>
              <a:rPr lang="en-US" dirty="0"/>
              <a:t>, in which Jews throw bread crumbs into running water to symbolize the cleansing of their sins, is also performed.</a:t>
            </a:r>
          </a:p>
        </p:txBody>
      </p:sp>
    </p:spTree>
    <p:extLst>
      <p:ext uri="{BB962C8B-B14F-4D97-AF65-F5344CB8AC3E}">
        <p14:creationId xmlns:p14="http://schemas.microsoft.com/office/powerpoint/2010/main" val="758559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Minotaur </a:t>
            </a:r>
            <a:r>
              <a:rPr lang="en-US" dirty="0" smtClean="0"/>
              <a:t>(also </a:t>
            </a:r>
            <a:r>
              <a:rPr lang="en-US" b="1" dirty="0" err="1" smtClean="0"/>
              <a:t>Asterion</a:t>
            </a:r>
            <a:r>
              <a:rPr lang="en-US" dirty="0" smtClean="0"/>
              <a:t>) </a:t>
            </a:r>
            <a:endParaRPr lang="en-US" dirty="0"/>
          </a:p>
        </p:txBody>
      </p:sp>
      <p:sp>
        <p:nvSpPr>
          <p:cNvPr id="3" name="Content Placeholder 2"/>
          <p:cNvSpPr>
            <a:spLocks noGrp="1"/>
          </p:cNvSpPr>
          <p:nvPr>
            <p:ph idx="1"/>
          </p:nvPr>
        </p:nvSpPr>
        <p:spPr>
          <a:xfrm>
            <a:off x="838200" y="1825624"/>
            <a:ext cx="10515600" cy="5032375"/>
          </a:xfrm>
        </p:spPr>
        <p:txBody>
          <a:bodyPr>
            <a:normAutofit fontScale="92500" lnSpcReduction="20000"/>
          </a:bodyPr>
          <a:lstStyle/>
          <a:p>
            <a:pPr marL="0" indent="0">
              <a:buNone/>
            </a:pPr>
            <a:r>
              <a:rPr lang="en-US" dirty="0" smtClean="0"/>
              <a:t>was </a:t>
            </a:r>
            <a:r>
              <a:rPr lang="en-US" dirty="0"/>
              <a:t>a half-man, half-bull monster kept in the Labyrinth on Crete by King Minos. Minos prayed to Poseidon to send a snow-white bull as a sign of support during Minos’ quarrel with his brothers for the throne of Crete, but instead of sacrificing the animal to the sea god, Minos kept it for himself. Angered, Poseidon caused Minos’ wife </a:t>
            </a:r>
            <a:r>
              <a:rPr lang="en-US" dirty="0" err="1"/>
              <a:t>Pasiphaë</a:t>
            </a:r>
            <a:r>
              <a:rPr lang="en-US" dirty="0"/>
              <a:t> to lust after the bull, so Daedalus built her a wooden cow so she could mate with the bull. The product of this encounter was the Minotaur (lit. “Bull of Minos”). After Minos’ son </a:t>
            </a:r>
            <a:r>
              <a:rPr lang="en-US" dirty="0" err="1"/>
              <a:t>Androgeus</a:t>
            </a:r>
            <a:r>
              <a:rPr lang="en-US" dirty="0"/>
              <a:t> was killed by Athenians, Minos demanded seven Athenians males youths and seven Athenian female youths, to be selected by lots every seven or nine years (accounts vary) as retribution; these victims were fed to the Minotaur. On the third drawing of the lots, the Athenian hero Theseus volunteered to vanquish the beast; with the help of Minos’ daughter Ariadne, who gave Theseus a ball of string so he could find his way out of the Labyrinth, Theseus slew the Minotaur. On the return voyage from Crete, Theseus forgot to change his sails from black back to white, and his father Aegeus jumped into the sea, believing his son had died.</a:t>
            </a:r>
          </a:p>
          <a:p>
            <a:pPr marL="0" indent="0">
              <a:buNone/>
            </a:pPr>
            <a:endParaRPr lang="en-US" dirty="0"/>
          </a:p>
        </p:txBody>
      </p:sp>
    </p:spTree>
    <p:extLst>
      <p:ext uri="{BB962C8B-B14F-4D97-AF65-F5344CB8AC3E}">
        <p14:creationId xmlns:p14="http://schemas.microsoft.com/office/powerpoint/2010/main" val="113260648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Yom Kippur</a:t>
            </a:r>
            <a:r>
              <a:rPr lang="en-US" dirty="0"/>
              <a:t> </a:t>
            </a:r>
          </a:p>
        </p:txBody>
      </p:sp>
      <p:sp>
        <p:nvSpPr>
          <p:cNvPr id="3" name="Content Placeholder 2"/>
          <p:cNvSpPr>
            <a:spLocks noGrp="1"/>
          </p:cNvSpPr>
          <p:nvPr>
            <p:ph idx="1"/>
          </p:nvPr>
        </p:nvSpPr>
        <p:spPr/>
        <p:txBody>
          <a:bodyPr/>
          <a:lstStyle/>
          <a:p>
            <a:pPr marL="0" indent="0">
              <a:buNone/>
            </a:pPr>
            <a:r>
              <a:rPr lang="en-US" dirty="0" smtClean="0"/>
              <a:t>Celebrated </a:t>
            </a:r>
            <a:r>
              <a:rPr lang="en-US" dirty="0"/>
              <a:t>on the tenth day of </a:t>
            </a:r>
            <a:r>
              <a:rPr lang="en-US" dirty="0" err="1"/>
              <a:t>Tishrei</a:t>
            </a:r>
            <a:r>
              <a:rPr lang="en-US" dirty="0"/>
              <a:t>, it is the Jewish Day of Atonement; at the end of Yom Kippur, it is believed that one's fate is sealed. Jews are required to abstain from eating, drinking, washing, and sex. Forbidden fashions include jewelry, makeup, and leather shoes. One traditionally wears white clothes to symbolizing purity from sin. In the afternoon, the Book of Jonah is read. A full day of prayers begins with the </a:t>
            </a:r>
            <a:r>
              <a:rPr lang="en-US" i="1" dirty="0" err="1"/>
              <a:t>Kol</a:t>
            </a:r>
            <a:r>
              <a:rPr lang="en-US" i="1" dirty="0"/>
              <a:t> </a:t>
            </a:r>
            <a:r>
              <a:rPr lang="en-US" i="1" dirty="0" err="1"/>
              <a:t>Nidre</a:t>
            </a:r>
            <a:r>
              <a:rPr lang="en-US" dirty="0"/>
              <a:t>, an ancient incantation that forgives Jews from vows or promises unwittingly made during the past year. As on Rosh Hashanah, the shofar is blown.</a:t>
            </a:r>
          </a:p>
        </p:txBody>
      </p:sp>
    </p:spTree>
    <p:extLst>
      <p:ext uri="{BB962C8B-B14F-4D97-AF65-F5344CB8AC3E}">
        <p14:creationId xmlns:p14="http://schemas.microsoft.com/office/powerpoint/2010/main" val="279344285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Sukkot</a:t>
            </a:r>
            <a:r>
              <a:rPr lang="en-US" dirty="0"/>
              <a:t> </a:t>
            </a:r>
          </a:p>
        </p:txBody>
      </p:sp>
      <p:sp>
        <p:nvSpPr>
          <p:cNvPr id="3" name="Content Placeholder 2"/>
          <p:cNvSpPr>
            <a:spLocks noGrp="1"/>
          </p:cNvSpPr>
          <p:nvPr>
            <p:ph idx="1"/>
          </p:nvPr>
        </p:nvSpPr>
        <p:spPr/>
        <p:txBody>
          <a:bodyPr/>
          <a:lstStyle/>
          <a:p>
            <a:pPr marL="0" indent="0">
              <a:buNone/>
            </a:pPr>
            <a:r>
              <a:rPr lang="en-US" dirty="0" smtClean="0"/>
              <a:t>Celebrated </a:t>
            </a:r>
            <a:r>
              <a:rPr lang="en-US" dirty="0"/>
              <a:t>on the 15th of </a:t>
            </a:r>
            <a:r>
              <a:rPr lang="en-US" dirty="0" err="1"/>
              <a:t>Tishrei</a:t>
            </a:r>
            <a:r>
              <a:rPr lang="en-US" dirty="0"/>
              <a:t>, Sukkot commemorates the sukkot (booths) that the Israelites lived in following the Exodus from Egypt; it also celebrates the harvest. Traditionally, Jews build booths, in which they live and eat for seven days. In synagogue, four symbolic species (the palm, the </a:t>
            </a:r>
            <a:r>
              <a:rPr lang="en-US" dirty="0" err="1"/>
              <a:t>etrog</a:t>
            </a:r>
            <a:r>
              <a:rPr lang="en-US" dirty="0"/>
              <a:t> [a large yellow citrus], myrtle, and willow) are waved in seven directions. Each night, in the sukkah, it is traditional to invite a Biblical figure to be your guest for that night.</a:t>
            </a:r>
          </a:p>
        </p:txBody>
      </p:sp>
    </p:spTree>
    <p:extLst>
      <p:ext uri="{BB962C8B-B14F-4D97-AF65-F5344CB8AC3E}">
        <p14:creationId xmlns:p14="http://schemas.microsoft.com/office/powerpoint/2010/main" val="243056236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Hanukkah</a:t>
            </a:r>
            <a:r>
              <a:rPr lang="en-US" dirty="0"/>
              <a:t> </a:t>
            </a:r>
          </a:p>
        </p:txBody>
      </p:sp>
      <p:sp>
        <p:nvSpPr>
          <p:cNvPr id="3" name="Content Placeholder 2"/>
          <p:cNvSpPr>
            <a:spLocks noGrp="1"/>
          </p:cNvSpPr>
          <p:nvPr>
            <p:ph idx="1"/>
          </p:nvPr>
        </p:nvSpPr>
        <p:spPr/>
        <p:txBody>
          <a:bodyPr/>
          <a:lstStyle/>
          <a:p>
            <a:pPr marL="0" indent="0">
              <a:buNone/>
            </a:pPr>
            <a:r>
              <a:rPr lang="en-US" dirty="0" smtClean="0"/>
              <a:t>This </a:t>
            </a:r>
            <a:r>
              <a:rPr lang="en-US" dirty="0"/>
              <a:t>festival lasts for eight days, starting on the 25th day of Kislev (the third month). It celebrates the victory of the small Maccabee army against the large Greek army of Antiochus, as well as the recapture and purification of the Temple in Jerusalem (ca. 168 BC). It is traditional to light the eight-branched Menorah each night and spin the dreidel. Exchanging presents is only a recent tradition developed in the U.S.</a:t>
            </a:r>
          </a:p>
        </p:txBody>
      </p:sp>
    </p:spTree>
    <p:extLst>
      <p:ext uri="{BB962C8B-B14F-4D97-AF65-F5344CB8AC3E}">
        <p14:creationId xmlns:p14="http://schemas.microsoft.com/office/powerpoint/2010/main" val="213251410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Purim</a:t>
            </a:r>
            <a:r>
              <a:rPr lang="en-US" dirty="0"/>
              <a:t> </a:t>
            </a:r>
          </a:p>
        </p:txBody>
      </p:sp>
      <p:sp>
        <p:nvSpPr>
          <p:cNvPr id="3" name="Content Placeholder 2"/>
          <p:cNvSpPr>
            <a:spLocks noGrp="1"/>
          </p:cNvSpPr>
          <p:nvPr>
            <p:ph idx="1"/>
          </p:nvPr>
        </p:nvSpPr>
        <p:spPr/>
        <p:txBody>
          <a:bodyPr/>
          <a:lstStyle/>
          <a:p>
            <a:pPr marL="0" indent="0">
              <a:buNone/>
            </a:pPr>
            <a:r>
              <a:rPr lang="en-US" dirty="0" smtClean="0"/>
              <a:t>Celebrated </a:t>
            </a:r>
            <a:r>
              <a:rPr lang="en-US" dirty="0"/>
              <a:t>on the 14th of Adar (the sixth month) and commemorating the victory of the Jews, led by Esther and Mordechai, against Haman, who tried to destroy the Jews because of his anger at Mordechai. The story, recorded in the Book of Esther (read from a one-handed scroll called a </a:t>
            </a:r>
            <a:r>
              <a:rPr lang="en-US" dirty="0" err="1"/>
              <a:t>megillah</a:t>
            </a:r>
            <a:r>
              <a:rPr lang="en-US" dirty="0"/>
              <a:t>), takes place in </a:t>
            </a:r>
            <a:r>
              <a:rPr lang="en-US" dirty="0" err="1"/>
              <a:t>Shushan</a:t>
            </a:r>
            <a:r>
              <a:rPr lang="en-US" dirty="0"/>
              <a:t>, the capital city of the kingdom of the Persian King </a:t>
            </a:r>
            <a:r>
              <a:rPr lang="en-US" dirty="0" err="1"/>
              <a:t>Ahasueras</a:t>
            </a:r>
            <a:r>
              <a:rPr lang="en-US" dirty="0"/>
              <a:t>. On Purim, it is traditional to dress up, get drunk, give charity, eat triangular pastries called </a:t>
            </a:r>
            <a:r>
              <a:rPr lang="en-US" dirty="0" err="1"/>
              <a:t>hamentaschen</a:t>
            </a:r>
            <a:r>
              <a:rPr lang="en-US" dirty="0"/>
              <a:t>, and exchange gifts (</a:t>
            </a:r>
            <a:r>
              <a:rPr lang="en-US" dirty="0" err="1"/>
              <a:t>Mishloach</a:t>
            </a:r>
            <a:r>
              <a:rPr lang="en-US" dirty="0"/>
              <a:t> </a:t>
            </a:r>
            <a:r>
              <a:rPr lang="en-US" dirty="0" err="1"/>
              <a:t>Manot</a:t>
            </a:r>
            <a:r>
              <a:rPr lang="en-US" dirty="0"/>
              <a:t>) with friends.</a:t>
            </a:r>
          </a:p>
        </p:txBody>
      </p:sp>
    </p:spTree>
    <p:extLst>
      <p:ext uri="{BB962C8B-B14F-4D97-AF65-F5344CB8AC3E}">
        <p14:creationId xmlns:p14="http://schemas.microsoft.com/office/powerpoint/2010/main" val="36938424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Passover (Pesach)</a:t>
            </a:r>
            <a:endParaRPr lang="en-US" dirty="0"/>
          </a:p>
        </p:txBody>
      </p:sp>
      <p:sp>
        <p:nvSpPr>
          <p:cNvPr id="3" name="Content Placeholder 2"/>
          <p:cNvSpPr>
            <a:spLocks noGrp="1"/>
          </p:cNvSpPr>
          <p:nvPr>
            <p:ph idx="1"/>
          </p:nvPr>
        </p:nvSpPr>
        <p:spPr/>
        <p:txBody>
          <a:bodyPr/>
          <a:lstStyle/>
          <a:p>
            <a:pPr marL="0" indent="0">
              <a:buNone/>
            </a:pPr>
            <a:r>
              <a:rPr lang="en-US" dirty="0" smtClean="0"/>
              <a:t>Celebrated </a:t>
            </a:r>
            <a:r>
              <a:rPr lang="en-US" dirty="0"/>
              <a:t>for seven days beginning on the 15th day of Nissan (the seventh month), Passover commemorates the Exodus from Egypt. It is also the ancient Hebrew New Year (</a:t>
            </a:r>
            <a:r>
              <a:rPr lang="en-US" dirty="0" err="1"/>
              <a:t>superceded</a:t>
            </a:r>
            <a:r>
              <a:rPr lang="en-US" dirty="0"/>
              <a:t> in that role by Rosh Hashanah). On the first two days, Jews have a festival dinner called a </a:t>
            </a:r>
            <a:r>
              <a:rPr lang="en-US" dirty="0" err="1"/>
              <a:t>seder</a:t>
            </a:r>
            <a:r>
              <a:rPr lang="en-US" dirty="0"/>
              <a:t>, where they retell the story of the Exodus, from a book called a </a:t>
            </a:r>
            <a:r>
              <a:rPr lang="en-US" i="1" dirty="0" err="1"/>
              <a:t>hagaddah</a:t>
            </a:r>
            <a:r>
              <a:rPr lang="en-US" dirty="0"/>
              <a:t>. Jews are required to abstain from eating or owning leavened bread for the duration of the festival; matzah (usually a square flat unleavened bread) is eaten instead. On Passover, the Song of Songs is recited. Passover also begins a cycle of seven weeks, called the Omer, a period of semi-mourning.</a:t>
            </a:r>
          </a:p>
        </p:txBody>
      </p:sp>
    </p:spTree>
    <p:extLst>
      <p:ext uri="{BB962C8B-B14F-4D97-AF65-F5344CB8AC3E}">
        <p14:creationId xmlns:p14="http://schemas.microsoft.com/office/powerpoint/2010/main" val="77157771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Shavu'ot</a:t>
            </a:r>
            <a:r>
              <a:rPr lang="en-US" dirty="0"/>
              <a:t> </a:t>
            </a:r>
          </a:p>
        </p:txBody>
      </p:sp>
      <p:sp>
        <p:nvSpPr>
          <p:cNvPr id="3" name="Content Placeholder 2"/>
          <p:cNvSpPr>
            <a:spLocks noGrp="1"/>
          </p:cNvSpPr>
          <p:nvPr>
            <p:ph idx="1"/>
          </p:nvPr>
        </p:nvSpPr>
        <p:spPr/>
        <p:txBody>
          <a:bodyPr/>
          <a:lstStyle/>
          <a:p>
            <a:pPr marL="0" indent="0">
              <a:buNone/>
            </a:pPr>
            <a:r>
              <a:rPr lang="en-US" dirty="0" smtClean="0"/>
              <a:t>Celebrated </a:t>
            </a:r>
            <a:r>
              <a:rPr lang="en-US" dirty="0"/>
              <a:t>on the sixth day of Sivan (the ninth month), the 50th day of the Omer, after Passover; the word Shavu'ot means "weeks," hence the name Pentecost. Shavu'ot commemorates the giving of the Torah to the Israelites at Mt. Sinai, as well as the beginning of the harvest in ancient Israel. Sukkot, Passover, and Shavu'ot are the three pilgrimages, when Jews would all gather at the Temple each year; on Shavu'ot, Jews would dedicate their first harvest fruits to the Temple. The Book of Ruth is read in synagogue on Shavu'ot, and it is traditional to study all night on this festival.</a:t>
            </a:r>
          </a:p>
        </p:txBody>
      </p:sp>
    </p:spTree>
    <p:extLst>
      <p:ext uri="{BB962C8B-B14F-4D97-AF65-F5344CB8AC3E}">
        <p14:creationId xmlns:p14="http://schemas.microsoft.com/office/powerpoint/2010/main" val="307214936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Ninth of Av</a:t>
            </a:r>
            <a:r>
              <a:rPr lang="en-US" dirty="0"/>
              <a:t> </a:t>
            </a:r>
          </a:p>
        </p:txBody>
      </p:sp>
      <p:sp>
        <p:nvSpPr>
          <p:cNvPr id="3" name="Content Placeholder 2"/>
          <p:cNvSpPr>
            <a:spLocks noGrp="1"/>
          </p:cNvSpPr>
          <p:nvPr>
            <p:ph idx="1"/>
          </p:nvPr>
        </p:nvSpPr>
        <p:spPr/>
        <p:txBody>
          <a:bodyPr/>
          <a:lstStyle/>
          <a:p>
            <a:pPr marL="0" indent="0">
              <a:buNone/>
            </a:pPr>
            <a:r>
              <a:rPr lang="en-US" dirty="0" smtClean="0"/>
              <a:t>This </a:t>
            </a:r>
            <a:r>
              <a:rPr lang="en-US" dirty="0"/>
              <a:t>is a day of mourning for the destructions of both the First and Second Temples. It is traditional to fast and to keep oneself in a solemn mood. The Book of Lamentations and the Book of Job are read, traditionally while sitting on the floor and with candles as the only lights, as Jews are supposed to refrain from physical comfort.</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145267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Religious Texts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840757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Analects</a:t>
            </a:r>
            <a:r>
              <a:rPr lang="en-US" dirty="0"/>
              <a:t> </a:t>
            </a:r>
          </a:p>
        </p:txBody>
      </p:sp>
      <p:sp>
        <p:nvSpPr>
          <p:cNvPr id="3" name="Content Placeholder 2"/>
          <p:cNvSpPr>
            <a:spLocks noGrp="1"/>
          </p:cNvSpPr>
          <p:nvPr>
            <p:ph idx="1"/>
          </p:nvPr>
        </p:nvSpPr>
        <p:spPr/>
        <p:txBody>
          <a:bodyPr/>
          <a:lstStyle/>
          <a:p>
            <a:pPr marL="0" indent="0">
              <a:buNone/>
            </a:pPr>
            <a:r>
              <a:rPr lang="en-US" dirty="0" smtClean="0"/>
              <a:t>One </a:t>
            </a:r>
            <a:r>
              <a:rPr lang="en-US" dirty="0"/>
              <a:t>of the "Four Books" used by the ancient Chinese for civil service study, it contains the sayings (aphorisms) of Confucius. The philosopher Confucius did not write or edit the words that make up the </a:t>
            </a:r>
            <a:r>
              <a:rPr lang="en-US" i="1" dirty="0"/>
              <a:t>Analects</a:t>
            </a:r>
            <a:r>
              <a:rPr lang="en-US" dirty="0"/>
              <a:t>; his disciples compiled them in the 5th or 4th century BC. Confucianism is more of a philosophical system than a religion, and Confucius thought of himself more as a teacher than as a spiritual leader. The </a:t>
            </a:r>
            <a:r>
              <a:rPr lang="en-US" i="1" dirty="0"/>
              <a:t>Analects</a:t>
            </a:r>
            <a:r>
              <a:rPr lang="en-US" dirty="0"/>
              <a:t> also contain some of the basic ideas found in Confucianism, such as </a:t>
            </a:r>
            <a:r>
              <a:rPr lang="en-US" i="1" dirty="0" err="1"/>
              <a:t>ren</a:t>
            </a:r>
            <a:r>
              <a:rPr lang="en-US" dirty="0"/>
              <a:t> (benevolence) and </a:t>
            </a:r>
            <a:r>
              <a:rPr lang="en-US" i="1" dirty="0"/>
              <a:t>li</a:t>
            </a:r>
            <a:r>
              <a:rPr lang="en-US" dirty="0"/>
              <a:t> (proper conduct).</a:t>
            </a:r>
          </a:p>
        </p:txBody>
      </p:sp>
    </p:spTree>
    <p:extLst>
      <p:ext uri="{BB962C8B-B14F-4D97-AF65-F5344CB8AC3E}">
        <p14:creationId xmlns:p14="http://schemas.microsoft.com/office/powerpoint/2010/main" val="421888594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Apocrypha</a:t>
            </a:r>
            <a:r>
              <a:rPr lang="en-US" dirty="0"/>
              <a:t> </a:t>
            </a:r>
          </a:p>
        </p:txBody>
      </p:sp>
      <p:sp>
        <p:nvSpPr>
          <p:cNvPr id="3" name="Content Placeholder 2"/>
          <p:cNvSpPr>
            <a:spLocks noGrp="1"/>
          </p:cNvSpPr>
          <p:nvPr>
            <p:ph idx="1"/>
          </p:nvPr>
        </p:nvSpPr>
        <p:spPr/>
        <p:txBody>
          <a:bodyPr/>
          <a:lstStyle/>
          <a:p>
            <a:pPr marL="0" indent="0">
              <a:buNone/>
            </a:pPr>
            <a:r>
              <a:rPr lang="en-US" dirty="0" smtClean="0"/>
              <a:t>Protestants </a:t>
            </a:r>
            <a:r>
              <a:rPr lang="en-US" dirty="0"/>
              <a:t>and Jews assign lower authority to the Apocrypha because it was written between 300 and 100 BC, but Catholics and Orthodox Christians consider the books that make up the Apocrypha to be "deuterocanonical," meaning that they are just as important and divinely-inspired as other parts of the Old Testament. "Apocryphal" in general means "something outside an accepted canon," and, in particular, in ancient Greek it meant "hidden things." Scholars differ as to which books make up the Apocrypha, but Tobit, Judith, 1 and 2 Maccabees, Wisdom, Sirach (or Ecclesiasticus), and Baruch are almost always included.</a:t>
            </a:r>
          </a:p>
        </p:txBody>
      </p:sp>
    </p:spTree>
    <p:extLst>
      <p:ext uri="{BB962C8B-B14F-4D97-AF65-F5344CB8AC3E}">
        <p14:creationId xmlns:p14="http://schemas.microsoft.com/office/powerpoint/2010/main" val="2097155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Lernaean Hydra</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was </a:t>
            </a:r>
            <a:r>
              <a:rPr lang="en-US" dirty="0"/>
              <a:t>one of the offspring of Typhon and Echidna. The Hydra was a multi-headed water serpent that breathed poisonous gas and had toxic blood, and every time one head was cut off, two more grew back in its place. The Hydra dwelled in the Spring of </a:t>
            </a:r>
            <a:r>
              <a:rPr lang="en-US" dirty="0" err="1"/>
              <a:t>Amymone</a:t>
            </a:r>
            <a:r>
              <a:rPr lang="en-US" dirty="0"/>
              <a:t> in the swamp or lake of </a:t>
            </a:r>
            <a:r>
              <a:rPr lang="en-US" dirty="0" err="1"/>
              <a:t>Lerna</a:t>
            </a:r>
            <a:r>
              <a:rPr lang="en-US" dirty="0"/>
              <a:t> near the Peloponnese, beneath which was said to be an entrance to the Underworld. The Hydra was killed by Heracles as his second labor for </a:t>
            </a:r>
            <a:r>
              <a:rPr lang="en-US" dirty="0" err="1"/>
              <a:t>Eurystheus</a:t>
            </a:r>
            <a:r>
              <a:rPr lang="en-US" dirty="0"/>
              <a:t> during a battle in which Heracles’ nephew </a:t>
            </a:r>
            <a:r>
              <a:rPr lang="en-US" dirty="0" err="1"/>
              <a:t>Iolaus</a:t>
            </a:r>
            <a:r>
              <a:rPr lang="en-US" dirty="0"/>
              <a:t> provided aid by cauterizing the neck stumps after Heracles cut each head off, preventing additional heads from growing back. After killing the monster, Heracles dipped his arrows in the Hydra’s blood; the poisoned arrows were later used against the </a:t>
            </a:r>
            <a:r>
              <a:rPr lang="en-US" dirty="0" err="1"/>
              <a:t>Stymphalian</a:t>
            </a:r>
            <a:r>
              <a:rPr lang="en-US" dirty="0"/>
              <a:t> Birds, </a:t>
            </a:r>
            <a:r>
              <a:rPr lang="en-US" dirty="0" err="1"/>
              <a:t>Geryon</a:t>
            </a:r>
            <a:r>
              <a:rPr lang="en-US" dirty="0"/>
              <a:t>, and the centaur Nessus.</a:t>
            </a:r>
          </a:p>
          <a:p>
            <a:pPr marL="0" indent="0">
              <a:buNone/>
            </a:pPr>
            <a:endParaRPr lang="en-US" dirty="0"/>
          </a:p>
        </p:txBody>
      </p:sp>
    </p:spTree>
    <p:extLst>
      <p:ext uri="{BB962C8B-B14F-4D97-AF65-F5344CB8AC3E}">
        <p14:creationId xmlns:p14="http://schemas.microsoft.com/office/powerpoint/2010/main" val="234312989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Avesta (or Zend-Avesta)</a:t>
            </a:r>
            <a:r>
              <a:rPr lang="en-US" dirty="0"/>
              <a:t> </a:t>
            </a:r>
          </a:p>
        </p:txBody>
      </p:sp>
      <p:sp>
        <p:nvSpPr>
          <p:cNvPr id="3" name="Content Placeholder 2"/>
          <p:cNvSpPr>
            <a:spLocks noGrp="1"/>
          </p:cNvSpPr>
          <p:nvPr>
            <p:ph idx="1"/>
          </p:nvPr>
        </p:nvSpPr>
        <p:spPr/>
        <p:txBody>
          <a:bodyPr/>
          <a:lstStyle/>
          <a:p>
            <a:pPr marL="0" indent="0">
              <a:buNone/>
            </a:pPr>
            <a:r>
              <a:rPr lang="en-US" dirty="0" smtClean="0"/>
              <a:t>Sacred </a:t>
            </a:r>
            <a:r>
              <a:rPr lang="en-US" dirty="0"/>
              <a:t>scripture of Zoroastrianism. It consists of five parts: </a:t>
            </a:r>
            <a:r>
              <a:rPr lang="en-US" i="1" dirty="0"/>
              <a:t>Gathas</a:t>
            </a:r>
            <a:r>
              <a:rPr lang="en-US" dirty="0"/>
              <a:t> (poems written by Zoroaster), </a:t>
            </a:r>
            <a:r>
              <a:rPr lang="en-US" i="1" dirty="0" err="1"/>
              <a:t>Visparat</a:t>
            </a:r>
            <a:r>
              <a:rPr lang="en-US" dirty="0"/>
              <a:t> (homages to spiritual leaders), </a:t>
            </a:r>
            <a:r>
              <a:rPr lang="en-US" i="1" dirty="0"/>
              <a:t>Vendidad</a:t>
            </a:r>
            <a:r>
              <a:rPr lang="en-US" dirty="0"/>
              <a:t> (legal and medical doctrine), </a:t>
            </a:r>
            <a:r>
              <a:rPr lang="en-US" i="1" dirty="0" err="1"/>
              <a:t>Yashts</a:t>
            </a:r>
            <a:r>
              <a:rPr lang="en-US" dirty="0"/>
              <a:t> (hymns to angels and heroes), and </a:t>
            </a:r>
            <a:r>
              <a:rPr lang="en-US" i="1" dirty="0" err="1"/>
              <a:t>Khurda</a:t>
            </a:r>
            <a:r>
              <a:rPr lang="en-US" dirty="0"/>
              <a:t> (lesser rituals and hymns). The </a:t>
            </a:r>
            <a:r>
              <a:rPr lang="en-US" i="1" dirty="0"/>
              <a:t>Gathas</a:t>
            </a:r>
            <a:r>
              <a:rPr lang="en-US" dirty="0"/>
              <a:t> may be as old as the 7th century BC, when Zoroaster is thought to have lived, but most of the Avesta was put together by the Sassanid Persian dynasty, between 200 and 640. Zoroastrianism centers on the eternal struggle between a good entity (</a:t>
            </a:r>
            <a:r>
              <a:rPr lang="en-US" dirty="0" err="1"/>
              <a:t>Ahura</a:t>
            </a:r>
            <a:r>
              <a:rPr lang="en-US" dirty="0"/>
              <a:t> Mazda, or </a:t>
            </a:r>
            <a:r>
              <a:rPr lang="en-US" dirty="0" err="1"/>
              <a:t>Ormuzd</a:t>
            </a:r>
            <a:r>
              <a:rPr lang="en-US" dirty="0"/>
              <a:t>) and its evil counterpart (</a:t>
            </a:r>
            <a:r>
              <a:rPr lang="en-US" dirty="0" err="1"/>
              <a:t>Angra</a:t>
            </a:r>
            <a:r>
              <a:rPr lang="en-US" dirty="0"/>
              <a:t> </a:t>
            </a:r>
            <a:r>
              <a:rPr lang="en-US" dirty="0" err="1"/>
              <a:t>Mainyu</a:t>
            </a:r>
            <a:r>
              <a:rPr lang="en-US" dirty="0"/>
              <a:t>, or Ahriman); the religion is still practiced by about 120,000 Parsees in Bombay and a few thousand adherents in Iran and Iraq.</a:t>
            </a:r>
          </a:p>
        </p:txBody>
      </p:sp>
    </p:spTree>
    <p:extLst>
      <p:ext uri="{BB962C8B-B14F-4D97-AF65-F5344CB8AC3E}">
        <p14:creationId xmlns:p14="http://schemas.microsoft.com/office/powerpoint/2010/main" val="365210782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Bhagavad-Gita</a:t>
            </a:r>
            <a:r>
              <a:rPr lang="en-US" dirty="0"/>
              <a:t> </a:t>
            </a:r>
          </a:p>
        </p:txBody>
      </p:sp>
      <p:sp>
        <p:nvSpPr>
          <p:cNvPr id="3" name="Content Placeholder 2"/>
          <p:cNvSpPr>
            <a:spLocks noGrp="1"/>
          </p:cNvSpPr>
          <p:nvPr>
            <p:ph idx="1"/>
          </p:nvPr>
        </p:nvSpPr>
        <p:spPr/>
        <p:txBody>
          <a:bodyPr/>
          <a:lstStyle/>
          <a:p>
            <a:pPr marL="0" indent="0">
              <a:buNone/>
            </a:pPr>
            <a:r>
              <a:rPr lang="en-US" dirty="0" smtClean="0"/>
              <a:t>Sanskrit </a:t>
            </a:r>
            <a:r>
              <a:rPr lang="en-US" dirty="0"/>
              <a:t>for "The Song of God," it is a poem found in Book Six of the Hindu epic </a:t>
            </a:r>
            <a:r>
              <a:rPr lang="en-US" i="1" dirty="0"/>
              <a:t>Mahabharata</a:t>
            </a:r>
            <a:r>
              <a:rPr lang="en-US" dirty="0"/>
              <a:t>. Likely formalized in the 1st or 2nd century, the Bhagavad-Gita begins on the eve of a battle, when the prince Arjuna asks his charioteer Krishna (an avatar of Vishnu) about responsibility in dealing with the suffering that impending battle will cause. Krishna tells Arjuna that humans possess a divine self within a material form, and that </a:t>
            </a:r>
            <a:r>
              <a:rPr lang="en-US" dirty="0" err="1"/>
              <a:t>Arjuna's</a:t>
            </a:r>
            <a:r>
              <a:rPr lang="en-US" dirty="0"/>
              <a:t> duty is to love God and do what is right without thinking of personal gain--some of the main tenets of Hinduism.</a:t>
            </a:r>
          </a:p>
        </p:txBody>
      </p:sp>
    </p:spTree>
    <p:extLst>
      <p:ext uri="{BB962C8B-B14F-4D97-AF65-F5344CB8AC3E}">
        <p14:creationId xmlns:p14="http://schemas.microsoft.com/office/powerpoint/2010/main" val="253774968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Dao de Jing (or Tao </a:t>
            </a:r>
            <a:r>
              <a:rPr lang="en-US" b="1" dirty="0" err="1"/>
              <a:t>Te</a:t>
            </a:r>
            <a:r>
              <a:rPr lang="en-US" b="1" dirty="0"/>
              <a:t> Ching or The Way and Its Power)</a:t>
            </a:r>
            <a:r>
              <a:rPr lang="en-US" dirty="0"/>
              <a:t> </a:t>
            </a:r>
          </a:p>
        </p:txBody>
      </p:sp>
      <p:sp>
        <p:nvSpPr>
          <p:cNvPr id="3" name="Content Placeholder 2"/>
          <p:cNvSpPr>
            <a:spLocks noGrp="1"/>
          </p:cNvSpPr>
          <p:nvPr>
            <p:ph idx="1"/>
          </p:nvPr>
        </p:nvSpPr>
        <p:spPr/>
        <p:txBody>
          <a:bodyPr/>
          <a:lstStyle/>
          <a:p>
            <a:pPr marL="0" indent="0">
              <a:buNone/>
            </a:pPr>
            <a:r>
              <a:rPr lang="en-US" dirty="0" smtClean="0"/>
              <a:t>Philosophical </a:t>
            </a:r>
            <a:r>
              <a:rPr lang="en-US" dirty="0"/>
              <a:t>text behind Daoism, a religion-philosophy founded by the semi-legendary Laozi in the sixth century BC, though scholars now believe it was written about 200 years later, during the Warring States period of the late Zhou Dynasty. The Dao de Jing instructs adherents in restraint and passiveness, allowing the natural order of the universe to take precedent.</a:t>
            </a:r>
          </a:p>
        </p:txBody>
      </p:sp>
    </p:spTree>
    <p:extLst>
      <p:ext uri="{BB962C8B-B14F-4D97-AF65-F5344CB8AC3E}">
        <p14:creationId xmlns:p14="http://schemas.microsoft.com/office/powerpoint/2010/main" val="77053972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Hadith</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a:t>hadith is a report of the words or actions of a Muslim religious figure, most frequently the Prophet Muhammad. Each consists of a </a:t>
            </a:r>
            <a:r>
              <a:rPr lang="en-US" i="1" dirty="0" err="1"/>
              <a:t>matn</a:t>
            </a:r>
            <a:r>
              <a:rPr lang="en-US" dirty="0"/>
              <a:t>, or text of the original oral law itself, as well as an </a:t>
            </a:r>
            <a:r>
              <a:rPr lang="en-US" i="1" dirty="0" err="1"/>
              <a:t>isnad</a:t>
            </a:r>
            <a:r>
              <a:rPr lang="en-US" dirty="0"/>
              <a:t>, or chain of authorities through which it has been passed by word of mouth through the generations. Collectively, the hadith point Muslims toward the Sunna, or practice of the Prophet, which together with the Qur'an forms the basis for </a:t>
            </a:r>
            <a:r>
              <a:rPr lang="en-US" i="1" dirty="0" err="1"/>
              <a:t>shari'a</a:t>
            </a:r>
            <a:r>
              <a:rPr lang="en-US" dirty="0"/>
              <a:t> , usually translated as Islamic law.</a:t>
            </a:r>
          </a:p>
        </p:txBody>
      </p:sp>
    </p:spTree>
    <p:extLst>
      <p:ext uri="{BB962C8B-B14F-4D97-AF65-F5344CB8AC3E}">
        <p14:creationId xmlns:p14="http://schemas.microsoft.com/office/powerpoint/2010/main" val="202667704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Book of Mormon</a:t>
            </a:r>
            <a:endParaRPr lang="en-US" dirty="0"/>
          </a:p>
        </p:txBody>
      </p:sp>
      <p:sp>
        <p:nvSpPr>
          <p:cNvPr id="3" name="Content Placeholder 2"/>
          <p:cNvSpPr>
            <a:spLocks noGrp="1"/>
          </p:cNvSpPr>
          <p:nvPr>
            <p:ph idx="1"/>
          </p:nvPr>
        </p:nvSpPr>
        <p:spPr/>
        <p:txBody>
          <a:bodyPr/>
          <a:lstStyle/>
          <a:p>
            <a:pPr marL="0" indent="0">
              <a:buNone/>
            </a:pPr>
            <a:r>
              <a:rPr lang="en-US" dirty="0" smtClean="0"/>
              <a:t>Published </a:t>
            </a:r>
            <a:r>
              <a:rPr lang="en-US" dirty="0"/>
              <a:t>in 1830 by the founder of the Mormon Church, Joseph Smith. Mormons believe that the prophet </a:t>
            </a:r>
            <a:r>
              <a:rPr lang="en-US" dirty="0" err="1"/>
              <a:t>Moroni</a:t>
            </a:r>
            <a:r>
              <a:rPr lang="en-US" dirty="0"/>
              <a:t> revealed the location of the Book of Mormon to Smith, and then Smith translated it from a "reformed Egyptian" language. The Book of Mormon is inscribed on thin gold plates, and documents the history of a group of Hebrews who migrated to America around 600 BC. This group divided into two tribes: the Lamanites (ancestors of American Indians), and the highly civilized Nephites, a chosen people instructed by Jesus but killed by the Lamanites around 421.</a:t>
            </a:r>
          </a:p>
        </p:txBody>
      </p:sp>
    </p:spTree>
    <p:extLst>
      <p:ext uri="{BB962C8B-B14F-4D97-AF65-F5344CB8AC3E}">
        <p14:creationId xmlns:p14="http://schemas.microsoft.com/office/powerpoint/2010/main" val="326608056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Qur'an (or Koran)</a:t>
            </a:r>
            <a:endParaRPr lang="en-US" dirty="0"/>
          </a:p>
        </p:txBody>
      </p:sp>
      <p:sp>
        <p:nvSpPr>
          <p:cNvPr id="3" name="Content Placeholder 2"/>
          <p:cNvSpPr>
            <a:spLocks noGrp="1"/>
          </p:cNvSpPr>
          <p:nvPr>
            <p:ph idx="1"/>
          </p:nvPr>
        </p:nvSpPr>
        <p:spPr/>
        <p:txBody>
          <a:bodyPr/>
          <a:lstStyle/>
          <a:p>
            <a:pPr marL="0" indent="0">
              <a:buNone/>
            </a:pPr>
            <a:r>
              <a:rPr lang="en-US" dirty="0" smtClean="0"/>
              <a:t>Arabic </a:t>
            </a:r>
            <a:r>
              <a:rPr lang="en-US" dirty="0"/>
              <a:t>for "recitation," it is the most sacred scripture of Islam. The Qur'an is subdivided into 114 chapters, called </a:t>
            </a:r>
            <a:r>
              <a:rPr lang="en-US" dirty="0" err="1"/>
              <a:t>suras</a:t>
            </a:r>
            <a:r>
              <a:rPr lang="en-US" dirty="0"/>
              <a:t>, which, with the exception of the first one, are arranged in descending order of length. According to Muslim belief, the angel </a:t>
            </a:r>
            <a:r>
              <a:rPr lang="en-US" dirty="0" err="1"/>
              <a:t>Jibril</a:t>
            </a:r>
            <a:r>
              <a:rPr lang="en-US" dirty="0"/>
              <a:t> [Gabriel] visited the prophet Muhammad in 610 and revealed the work to him. Various </a:t>
            </a:r>
            <a:r>
              <a:rPr lang="en-US" dirty="0" err="1"/>
              <a:t>suras</a:t>
            </a:r>
            <a:r>
              <a:rPr lang="en-US" dirty="0"/>
              <a:t> discuss absolute submission to Allah [God], happiness in Heaven versus torture in Hell, and the mercy, compassion, and justice of Allah. The third caliph, </a:t>
            </a:r>
            <a:r>
              <a:rPr lang="en-US" dirty="0" err="1"/>
              <a:t>Uthman</a:t>
            </a:r>
            <a:r>
              <a:rPr lang="en-US" dirty="0"/>
              <a:t> (644-656), formalized the text after many of his oral reciters were killed in battle.</a:t>
            </a:r>
          </a:p>
        </p:txBody>
      </p:sp>
    </p:spTree>
    <p:extLst>
      <p:ext uri="{BB962C8B-B14F-4D97-AF65-F5344CB8AC3E}">
        <p14:creationId xmlns:p14="http://schemas.microsoft.com/office/powerpoint/2010/main" val="423192182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Talmud</a:t>
            </a:r>
            <a:r>
              <a:rPr lang="en-US" dirty="0"/>
              <a:t> </a:t>
            </a:r>
          </a:p>
        </p:txBody>
      </p:sp>
      <p:sp>
        <p:nvSpPr>
          <p:cNvPr id="3" name="Content Placeholder 2"/>
          <p:cNvSpPr>
            <a:spLocks noGrp="1"/>
          </p:cNvSpPr>
          <p:nvPr>
            <p:ph idx="1"/>
          </p:nvPr>
        </p:nvSpPr>
        <p:spPr/>
        <p:txBody>
          <a:bodyPr/>
          <a:lstStyle/>
          <a:p>
            <a:pPr marL="0" indent="0">
              <a:buNone/>
            </a:pPr>
            <a:r>
              <a:rPr lang="en-US" dirty="0" smtClean="0"/>
              <a:t>Hebrew </a:t>
            </a:r>
            <a:r>
              <a:rPr lang="en-US" dirty="0"/>
              <a:t>for "instruction," the Talmud is a codification of Jewish oral and written law, based on the Torah. It consists of the Mishnah (the laws themselves), and the </a:t>
            </a:r>
            <a:r>
              <a:rPr lang="en-US" dirty="0" err="1"/>
              <a:t>Gemara</a:t>
            </a:r>
            <a:r>
              <a:rPr lang="en-US" dirty="0"/>
              <a:t> (scholarly commentary on the Mishnah). The </a:t>
            </a:r>
            <a:r>
              <a:rPr lang="en-US" dirty="0" err="1"/>
              <a:t>Gemara</a:t>
            </a:r>
            <a:r>
              <a:rPr lang="en-US" dirty="0"/>
              <a:t> developed in two Judaic centers: Palestine and Babylonia, so there are two </a:t>
            </a:r>
            <a:r>
              <a:rPr lang="en-US" dirty="0" err="1"/>
              <a:t>Talmuds</a:t>
            </a:r>
            <a:r>
              <a:rPr lang="en-US" dirty="0"/>
              <a:t> (Palestinian and Babylonian), the latter considered more authoritative by Orthodox Jews. Rabbis and lay scholars finished the Babylonian Talmud around 600.</a:t>
            </a:r>
          </a:p>
        </p:txBody>
      </p:sp>
    </p:spTree>
    <p:extLst>
      <p:ext uri="{BB962C8B-B14F-4D97-AF65-F5344CB8AC3E}">
        <p14:creationId xmlns:p14="http://schemas.microsoft.com/office/powerpoint/2010/main" val="157770473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Upanishads</a:t>
            </a:r>
            <a:r>
              <a:rPr lang="en-US" dirty="0"/>
              <a:t> </a:t>
            </a:r>
          </a:p>
        </p:txBody>
      </p:sp>
      <p:sp>
        <p:nvSpPr>
          <p:cNvPr id="3" name="Content Placeholder 2"/>
          <p:cNvSpPr>
            <a:spLocks noGrp="1"/>
          </p:cNvSpPr>
          <p:nvPr>
            <p:ph idx="1"/>
          </p:nvPr>
        </p:nvSpPr>
        <p:spPr/>
        <p:txBody>
          <a:bodyPr/>
          <a:lstStyle/>
          <a:p>
            <a:pPr marL="0" indent="0">
              <a:buNone/>
            </a:pPr>
            <a:r>
              <a:rPr lang="en-US" dirty="0" smtClean="0"/>
              <a:t>Also </a:t>
            </a:r>
            <a:r>
              <a:rPr lang="en-US" dirty="0"/>
              <a:t>called Vedanta, or "last part of the Vedas," the Upanishads were written in Sanskrit between 900 and 500 BC. Part poetry but mainly prose, the earlier Upanishads laid the foundation for the development of several key Hindu ideas, such as connecting the individual soul (</a:t>
            </a:r>
            <a:r>
              <a:rPr lang="en-US" i="1" dirty="0"/>
              <a:t>atman</a:t>
            </a:r>
            <a:r>
              <a:rPr lang="en-US" dirty="0"/>
              <a:t>) with the universal soul (</a:t>
            </a:r>
            <a:r>
              <a:rPr lang="en-US" i="1" dirty="0"/>
              <a:t>Brahman</a:t>
            </a:r>
            <a:r>
              <a:rPr lang="en-US" dirty="0"/>
              <a:t>). Spiritual release, or </a:t>
            </a:r>
            <a:r>
              <a:rPr lang="en-US" i="1" dirty="0"/>
              <a:t>moksha</a:t>
            </a:r>
            <a:r>
              <a:rPr lang="en-US" dirty="0"/>
              <a:t>, could be achieved through meditation and asceticism. The name "Upanishads" means "to sit down close," as pupils did when a teacher recited them.</a:t>
            </a:r>
          </a:p>
        </p:txBody>
      </p:sp>
    </p:spTree>
    <p:extLst>
      <p:ext uri="{BB962C8B-B14F-4D97-AF65-F5344CB8AC3E}">
        <p14:creationId xmlns:p14="http://schemas.microsoft.com/office/powerpoint/2010/main" val="202684643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Vedas</a:t>
            </a:r>
            <a:r>
              <a:rPr lang="en-US" dirty="0"/>
              <a:t> </a:t>
            </a:r>
          </a:p>
        </p:txBody>
      </p:sp>
      <p:sp>
        <p:nvSpPr>
          <p:cNvPr id="3" name="Content Placeholder 2"/>
          <p:cNvSpPr>
            <a:spLocks noGrp="1"/>
          </p:cNvSpPr>
          <p:nvPr>
            <p:ph idx="1"/>
          </p:nvPr>
        </p:nvSpPr>
        <p:spPr/>
        <p:txBody>
          <a:bodyPr/>
          <a:lstStyle/>
          <a:p>
            <a:pPr marL="0" indent="0">
              <a:buNone/>
            </a:pPr>
            <a:r>
              <a:rPr lang="en-US" dirty="0" smtClean="0"/>
              <a:t>Consist </a:t>
            </a:r>
            <a:r>
              <a:rPr lang="en-US" dirty="0"/>
              <a:t>strictly of four hymnbooks: the </a:t>
            </a:r>
            <a:r>
              <a:rPr lang="en-US" i="1" dirty="0"/>
              <a:t>Rig</a:t>
            </a:r>
            <a:r>
              <a:rPr lang="en-US" dirty="0"/>
              <a:t> (prayers in verse), </a:t>
            </a:r>
            <a:r>
              <a:rPr lang="en-US" i="1" dirty="0" err="1"/>
              <a:t>Sama</a:t>
            </a:r>
            <a:r>
              <a:rPr lang="en-US" dirty="0"/>
              <a:t> (musical melodies), </a:t>
            </a:r>
            <a:r>
              <a:rPr lang="en-US" i="1" dirty="0" err="1"/>
              <a:t>Yajur</a:t>
            </a:r>
            <a:r>
              <a:rPr lang="en-US" dirty="0"/>
              <a:t> (prose prayers), and </a:t>
            </a:r>
            <a:r>
              <a:rPr lang="en-US" i="1" dirty="0" err="1"/>
              <a:t>Atharva</a:t>
            </a:r>
            <a:r>
              <a:rPr lang="en-US" dirty="0"/>
              <a:t> (spells and incantations). Each Veda, though, also contains a </a:t>
            </a:r>
            <a:r>
              <a:rPr lang="en-US" i="1" dirty="0"/>
              <a:t>Brahmana</a:t>
            </a:r>
            <a:r>
              <a:rPr lang="en-US" dirty="0"/>
              <a:t> (interpretation), and the Vedas also incorporate treatises on meditation (</a:t>
            </a:r>
            <a:r>
              <a:rPr lang="en-US" i="1" dirty="0" err="1"/>
              <a:t>Aranyakas</a:t>
            </a:r>
            <a:r>
              <a:rPr lang="en-US" dirty="0"/>
              <a:t>) as well as the Upanishads. Written in an archaic form of Sanskrit by early Aryan invaders, possibly between 1500 and 1200 BC, the Vedas concentrate on sacrifices to deities, such as Indra (god of thunder), </a:t>
            </a:r>
            <a:r>
              <a:rPr lang="en-US" dirty="0" err="1"/>
              <a:t>Varuna</a:t>
            </a:r>
            <a:r>
              <a:rPr lang="en-US" dirty="0"/>
              <a:t> (cosmic order), and Agni (fire). The major gods Vishnu and Shiva appear as minor deities in the Vedas; their elevation, as well as the concept of karma, does not develop until the Upanishads.</a:t>
            </a:r>
          </a:p>
        </p:txBody>
      </p:sp>
    </p:spTree>
    <p:extLst>
      <p:ext uri="{BB962C8B-B14F-4D97-AF65-F5344CB8AC3E}">
        <p14:creationId xmlns:p14="http://schemas.microsoft.com/office/powerpoint/2010/main" val="108096025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Yijing (or I Ching or Book of Changes)</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basis for ancient Chinese philosophy and religion, the Yijing was created between 1500 and 1000 BC, though legend has it that the dragon-emperor </a:t>
            </a:r>
            <a:r>
              <a:rPr lang="en-US" dirty="0" err="1"/>
              <a:t>Fuxi</a:t>
            </a:r>
            <a:r>
              <a:rPr lang="en-US" dirty="0"/>
              <a:t> derived its eight trigrams from a turtle shell. The trigrams consist of three either broken (yin) or unbroken (yang) lines, and by reading pairs of these trigrams randomly, one could learn about humans, the universe, and the meaning of life. Qin emperor Shi </a:t>
            </a:r>
            <a:r>
              <a:rPr lang="en-US" dirty="0" err="1"/>
              <a:t>Huangdi</a:t>
            </a:r>
            <a:r>
              <a:rPr lang="en-US" dirty="0"/>
              <a:t> burned most scholarly books, but the Yijing escaped because it was not seen as threatening.</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9337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Cerberus</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was </a:t>
            </a:r>
            <a:r>
              <a:rPr lang="en-US" dirty="0"/>
              <a:t>the three-headed (or, according to Hesiod’s </a:t>
            </a:r>
            <a:r>
              <a:rPr lang="en-US" i="1" dirty="0"/>
              <a:t>Theogony</a:t>
            </a:r>
            <a:r>
              <a:rPr lang="en-US" dirty="0"/>
              <a:t>, 50-headed) dog who guarded the gates to the Underworld. A child of Typhon and Echidna, Cerberus is described as a hellhound with a mane of snakes, the claws of a lion, and the tail of a deadly snake. As Heracles’ twelfth and final labor, he had to bring Cerberus back from the Underworld, which he did following an intense wrestling match. Prior to the task, Heracles was instructed in the Eleusinian Mysteries, and freed Theseus from being stuck on a chair in Hades. In Virgil’s </a:t>
            </a:r>
            <a:r>
              <a:rPr lang="en-US" i="1" dirty="0"/>
              <a:t>Aeneid</a:t>
            </a:r>
            <a:r>
              <a:rPr lang="en-US" dirty="0"/>
              <a:t>, the </a:t>
            </a:r>
            <a:r>
              <a:rPr lang="en-US" dirty="0" err="1"/>
              <a:t>Cumaean</a:t>
            </a:r>
            <a:r>
              <a:rPr lang="en-US" dirty="0"/>
              <a:t> Sibyl gives Cerberus three drugged </a:t>
            </a:r>
            <a:r>
              <a:rPr lang="en-US" dirty="0" err="1"/>
              <a:t>honeycakes</a:t>
            </a:r>
            <a:r>
              <a:rPr lang="en-US" dirty="0"/>
              <a:t> so that she and Aeneas can enter the Underworld.</a:t>
            </a:r>
          </a:p>
          <a:p>
            <a:pPr marL="0" indent="0">
              <a:buNone/>
            </a:pPr>
            <a:endParaRPr lang="en-US" dirty="0"/>
          </a:p>
        </p:txBody>
      </p:sp>
    </p:spTree>
    <p:extLst>
      <p:ext uri="{BB962C8B-B14F-4D97-AF65-F5344CB8AC3E}">
        <p14:creationId xmlns:p14="http://schemas.microsoft.com/office/powerpoint/2010/main" val="1656786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6330</Words>
  <Application>Microsoft Office PowerPoint</Application>
  <PresentationFormat>Widescreen</PresentationFormat>
  <Paragraphs>176</Paragraphs>
  <Slides>89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89</vt:i4>
      </vt:variant>
    </vt:vector>
  </HeadingPairs>
  <TitlesOfParts>
    <vt:vector size="93" baseType="lpstr">
      <vt:lpstr>Arial</vt:lpstr>
      <vt:lpstr>Calibri</vt:lpstr>
      <vt:lpstr>Calibri Light</vt:lpstr>
      <vt:lpstr>Office Theme</vt:lpstr>
      <vt:lpstr>Religion &amp; Mythology</vt:lpstr>
      <vt:lpstr>Table of Contents</vt:lpstr>
      <vt:lpstr>Greek Mythological Monsters</vt:lpstr>
      <vt:lpstr>Typhon (also Typhoeus or Typhaon) and Echidna </vt:lpstr>
      <vt:lpstr>Polyphemus,</vt:lpstr>
      <vt:lpstr>Medusa</vt:lpstr>
      <vt:lpstr>Minotaur (also Asterion) </vt:lpstr>
      <vt:lpstr>Lernaean Hydra</vt:lpstr>
      <vt:lpstr>Cerberus </vt:lpstr>
      <vt:lpstr>Chimera </vt:lpstr>
      <vt:lpstr>Sphinx</vt:lpstr>
      <vt:lpstr>The Sirens </vt:lpstr>
      <vt:lpstr>The Calydonian Boar </vt:lpstr>
      <vt:lpstr>Egyptian Deities</vt:lpstr>
      <vt:lpstr>PowerPoint Presentation</vt:lpstr>
      <vt:lpstr>The Stories</vt:lpstr>
      <vt:lpstr>The Stories</vt:lpstr>
      <vt:lpstr>The Stories</vt:lpstr>
      <vt:lpstr>The Pantheon - Osiris </vt:lpstr>
      <vt:lpstr>The Pantheon - Set</vt:lpstr>
      <vt:lpstr>The Pantheon - Isis</vt:lpstr>
      <vt:lpstr>The Pantheon - Horus </vt:lpstr>
      <vt:lpstr>The Pantheon - Ra </vt:lpstr>
      <vt:lpstr>The Pantheon - Amon </vt:lpstr>
      <vt:lpstr>The Pantheon - Thoth </vt:lpstr>
      <vt:lpstr>The Pantheon - Ptah </vt:lpstr>
      <vt:lpstr>The Pantheon - Anubis </vt:lpstr>
      <vt:lpstr>Ma'at </vt:lpstr>
      <vt:lpstr>The Pantheon - Hathor </vt:lpstr>
      <vt:lpstr>The Pantheon - Nephthys </vt:lpstr>
      <vt:lpstr>Norse Gods &amp; Goddesses</vt:lpstr>
      <vt:lpstr>Ymir </vt:lpstr>
      <vt:lpstr>Odin (or Wodin or Wotan)</vt:lpstr>
      <vt:lpstr>Frigg (or Frigga)</vt:lpstr>
      <vt:lpstr>Frey (or Freyr)</vt:lpstr>
      <vt:lpstr>Freya </vt:lpstr>
      <vt:lpstr>Thor </vt:lpstr>
      <vt:lpstr>Loki </vt:lpstr>
      <vt:lpstr>Heimdall</vt:lpstr>
      <vt:lpstr>Balder (or Baldur)</vt:lpstr>
      <vt:lpstr>Norns </vt:lpstr>
      <vt:lpstr>Old Testament Characters</vt:lpstr>
      <vt:lpstr>Abraham </vt:lpstr>
      <vt:lpstr>Isaac </vt:lpstr>
      <vt:lpstr>Jacob </vt:lpstr>
      <vt:lpstr>Joshua </vt:lpstr>
      <vt:lpstr>Deborah </vt:lpstr>
      <vt:lpstr>Lot </vt:lpstr>
      <vt:lpstr>Noah</vt:lpstr>
      <vt:lpstr>Cain, Abel, and Seth </vt:lpstr>
      <vt:lpstr>Ruth </vt:lpstr>
      <vt:lpstr>Ezra</vt:lpstr>
      <vt:lpstr>Saul, David, and Solomon </vt:lpstr>
      <vt:lpstr>Daniel </vt:lpstr>
      <vt:lpstr>Hindu Deities and Heroes</vt:lpstr>
      <vt:lpstr>Vishnu </vt:lpstr>
      <vt:lpstr>Shiva </vt:lpstr>
      <vt:lpstr>Brahma </vt:lpstr>
      <vt:lpstr>Krishna </vt:lpstr>
      <vt:lpstr>Ganesha </vt:lpstr>
      <vt:lpstr>Rama </vt:lpstr>
      <vt:lpstr>Indra </vt:lpstr>
      <vt:lpstr>Lakshmi (or Sri) </vt:lpstr>
      <vt:lpstr>"Shiva's consort" </vt:lpstr>
      <vt:lpstr>Arjuna </vt:lpstr>
      <vt:lpstr>Hanuman </vt:lpstr>
      <vt:lpstr>Agni </vt:lpstr>
      <vt:lpstr>Jewish Holidays</vt:lpstr>
      <vt:lpstr>Rosh Hashanah</vt:lpstr>
      <vt:lpstr>Yom Kippur </vt:lpstr>
      <vt:lpstr>Sukkot </vt:lpstr>
      <vt:lpstr>Hanukkah </vt:lpstr>
      <vt:lpstr>Purim </vt:lpstr>
      <vt:lpstr>Passover (Pesach)</vt:lpstr>
      <vt:lpstr>Shavu'ot </vt:lpstr>
      <vt:lpstr>The Ninth of Av </vt:lpstr>
      <vt:lpstr>Religious Texts</vt:lpstr>
      <vt:lpstr>Analects </vt:lpstr>
      <vt:lpstr>Apocrypha </vt:lpstr>
      <vt:lpstr>Avesta (or Zend-Avesta) </vt:lpstr>
      <vt:lpstr>Bhagavad-Gita </vt:lpstr>
      <vt:lpstr>Dao de Jing (or Tao Te Ching or The Way and Its Power) </vt:lpstr>
      <vt:lpstr>Hadith</vt:lpstr>
      <vt:lpstr>Book of Mormon</vt:lpstr>
      <vt:lpstr>Qur'an (or Koran)</vt:lpstr>
      <vt:lpstr>Talmud </vt:lpstr>
      <vt:lpstr>Upanishads </vt:lpstr>
      <vt:lpstr>Vedas </vt:lpstr>
      <vt:lpstr>Yijing (or I Ching or Book of Changes)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Religion</dc:title>
  <dc:creator>Rena Sweeney</dc:creator>
  <cp:lastModifiedBy>Rena Sweeney</cp:lastModifiedBy>
  <cp:revision>3</cp:revision>
  <dcterms:created xsi:type="dcterms:W3CDTF">2016-05-11T12:52:06Z</dcterms:created>
  <dcterms:modified xsi:type="dcterms:W3CDTF">2016-05-11T17:19:36Z</dcterms:modified>
</cp:coreProperties>
</file>