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57" r:id="rId92"/>
    <p:sldId id="358" r:id="rId93"/>
    <p:sldId id="359" r:id="rId94"/>
    <p:sldId id="360" r:id="rId95"/>
    <p:sldId id="361" r:id="rId96"/>
    <p:sldId id="362" r:id="rId97"/>
    <p:sldId id="363" r:id="rId98"/>
    <p:sldId id="364" r:id="rId99"/>
    <p:sldId id="365" r:id="rId100"/>
    <p:sldId id="366" r:id="rId101"/>
    <p:sldId id="367" r:id="rId102"/>
    <p:sldId id="368" r:id="rId103"/>
    <p:sldId id="369" r:id="rId104"/>
    <p:sldId id="370" r:id="rId105"/>
    <p:sldId id="371" r:id="rId106"/>
    <p:sldId id="372" r:id="rId107"/>
    <p:sldId id="373" r:id="rId108"/>
    <p:sldId id="374" r:id="rId109"/>
    <p:sldId id="375" r:id="rId110"/>
    <p:sldId id="376" r:id="rId111"/>
    <p:sldId id="377" r:id="rId112"/>
    <p:sldId id="378" r:id="rId113"/>
    <p:sldId id="379" r:id="rId114"/>
    <p:sldId id="380" r:id="rId115"/>
    <p:sldId id="381" r:id="rId116"/>
    <p:sldId id="382" r:id="rId117"/>
    <p:sldId id="383" r:id="rId1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116" d="100"/>
          <a:sy n="116"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8FCD25-54BA-4715-94C1-F88351C9E75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408420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FCD25-54BA-4715-94C1-F88351C9E75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59900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FCD25-54BA-4715-94C1-F88351C9E75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316873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FCD25-54BA-4715-94C1-F88351C9E75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234769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FCD25-54BA-4715-94C1-F88351C9E75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94215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8FCD25-54BA-4715-94C1-F88351C9E755}"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31145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FCD25-54BA-4715-94C1-F88351C9E755}"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272962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FCD25-54BA-4715-94C1-F88351C9E755}"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4066976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FCD25-54BA-4715-94C1-F88351C9E755}"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403355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FCD25-54BA-4715-94C1-F88351C9E755}"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90128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FCD25-54BA-4715-94C1-F88351C9E755}"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A8771-1953-4242-A8A0-4ABAE7D45B5E}" type="slidenum">
              <a:rPr lang="en-US" smtClean="0"/>
              <a:t>‹#›</a:t>
            </a:fld>
            <a:endParaRPr lang="en-US"/>
          </a:p>
        </p:txBody>
      </p:sp>
    </p:spTree>
    <p:extLst>
      <p:ext uri="{BB962C8B-B14F-4D97-AF65-F5344CB8AC3E}">
        <p14:creationId xmlns:p14="http://schemas.microsoft.com/office/powerpoint/2010/main" val="384180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FCD25-54BA-4715-94C1-F88351C9E755}"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A8771-1953-4242-A8A0-4ABAE7D45B5E}" type="slidenum">
              <a:rPr lang="en-US" smtClean="0"/>
              <a:t>‹#›</a:t>
            </a:fld>
            <a:endParaRPr lang="en-US"/>
          </a:p>
        </p:txBody>
      </p:sp>
    </p:spTree>
    <p:extLst>
      <p:ext uri="{BB962C8B-B14F-4D97-AF65-F5344CB8AC3E}">
        <p14:creationId xmlns:p14="http://schemas.microsoft.com/office/powerpoint/2010/main" val="3202934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http://composertools.com/Tools/matrix/MatrixCalc.html" TargetMode="External"/><Relationship Id="rId2" Type="http://schemas.openxmlformats.org/officeDocument/2006/relationships/hyperlink" Target="http://1.bp.blogspot.com/_Zhz8NEf3_04/TCd22VxuiOI/AAAAAAAAAHc/Yqo-JiBCCoo/s1600/Matrix.jpeg"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www.aldeburgh.co.uk/"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1tCK7mnM3o" TargetMode="External"/><Relationship Id="rId2" Type="http://schemas.openxmlformats.org/officeDocument/2006/relationships/hyperlink" Target="http://www.youtube.com/watch?v=aJdMqZKG7ic" TargetMode="External"/><Relationship Id="rId1" Type="http://schemas.openxmlformats.org/officeDocument/2006/relationships/slideLayout" Target="../slideLayouts/slideLayout2.xml"/><Relationship Id="rId6" Type="http://schemas.openxmlformats.org/officeDocument/2006/relationships/hyperlink" Target="http://www.youtube.com/watch?v=pq28qCklEHc" TargetMode="External"/><Relationship Id="rId5" Type="http://schemas.openxmlformats.org/officeDocument/2006/relationships/hyperlink" Target="http://www.youtube.com/watch?v=L7BQRGXFLJs" TargetMode="External"/><Relationship Id="rId4" Type="http://schemas.openxmlformats.org/officeDocument/2006/relationships/hyperlink" Target="http://www.youtube.com/watch?v=-BQMgCy-n6U"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N9NJpz-2mC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DPcf67Vyri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0d01Npclv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2.xml"/><Relationship Id="rId3" Type="http://schemas.openxmlformats.org/officeDocument/2006/relationships/slide" Target="slide25.xml"/><Relationship Id="rId7" Type="http://schemas.openxmlformats.org/officeDocument/2006/relationships/slide" Target="slide71.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60.xml"/><Relationship Id="rId5" Type="http://schemas.openxmlformats.org/officeDocument/2006/relationships/slide" Target="slide49.xml"/><Relationship Id="rId10" Type="http://schemas.openxmlformats.org/officeDocument/2006/relationships/slide" Target="slide104.xml"/><Relationship Id="rId4" Type="http://schemas.openxmlformats.org/officeDocument/2006/relationships/slide" Target="slide36.xml"/><Relationship Id="rId9" Type="http://schemas.openxmlformats.org/officeDocument/2006/relationships/slide" Target="slide93.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MhJeeQ38v7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_dpGmAc3kMk" TargetMode="External"/><Relationship Id="rId2" Type="http://schemas.openxmlformats.org/officeDocument/2006/relationships/hyperlink" Target="http://www.youtube.com/watch?v=33o32C0ogVM" TargetMode="External"/><Relationship Id="rId1" Type="http://schemas.openxmlformats.org/officeDocument/2006/relationships/slideLayout" Target="../slideLayouts/slideLayout2.xml"/><Relationship Id="rId5" Type="http://schemas.openxmlformats.org/officeDocument/2006/relationships/hyperlink" Target="http://www.youtube.com/watch?v=X1GQpoRhmno" TargetMode="External"/><Relationship Id="rId4" Type="http://schemas.openxmlformats.org/officeDocument/2006/relationships/hyperlink" Target="http://www.youtube.com/watch?v=TtEzZEe_5k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ZBtMVogatQw" TargetMode="External"/><Relationship Id="rId2" Type="http://schemas.openxmlformats.org/officeDocument/2006/relationships/hyperlink" Target="http://www.youtube.com/watch?v=mJLZkxqtPVk" TargetMode="External"/><Relationship Id="rId1" Type="http://schemas.openxmlformats.org/officeDocument/2006/relationships/slideLayout" Target="../slideLayouts/slideLayout2.xml"/><Relationship Id="rId5" Type="http://schemas.openxmlformats.org/officeDocument/2006/relationships/hyperlink" Target="http://www.youtube.com/watch?v=X_B4iljTugo" TargetMode="External"/><Relationship Id="rId4" Type="http://schemas.openxmlformats.org/officeDocument/2006/relationships/hyperlink" Target="http://www.youtube.com/watch?v=nLLEBAQLZ3Q"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kuFs_PysQhQ" TargetMode="External"/><Relationship Id="rId2" Type="http://schemas.openxmlformats.org/officeDocument/2006/relationships/hyperlink" Target="http://www.youtube.com/watch?v=UwaWiC965E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youtube.com/watch?v=_D7AebhY4q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cswnet.com/~menamc/langston.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imslp.org/wiki/Symphony_No.5,_Op.67_(Beethoven,_Ludwig_van)"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imslp.org/wiki/Symphony_No.9,_Op.125_(Beethoven,_Ludwig_van)"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imslp.org/wiki/Symphony_No.6,_Op.68_(Beethoven,_Ludwig_van)"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imslp.org/wiki/Symphony_No.3,_Op.55_(Beethoven,_Ludwig_van)"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imslp.org/wiki/Fidelio,_Op.72_(Beethoven,_Ludwig_van)"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imslp.org/wiki/Missa_solemnis,_Op.123_(Beethoven,_Ludwig_van)"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imslp.org/wiki/Piano_Concerto_No.5,_Op.73_(Beethoven,_Ludwig_van)"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imslp.org/wiki/Piano_Sonata_No.14,_Op.27_No.2_(Beethoven,_Ludwig_van)"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imslp.org/wiki/Piano_Sonata_No.23,_Op.57_(Beethoven,_Ludwig_van)"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mslp.org/wiki/Wellingtons_Sieg,_Op.91_(Beethoven,_Ludwig_va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en.wikipedia.org/wiki/Max_Reger"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en.wikipedia.org/wiki/Leopold_II,_Holy_Roman_Emperor" TargetMode="External"/><Relationship Id="rId2" Type="http://schemas.openxmlformats.org/officeDocument/2006/relationships/hyperlink" Target="http://www.imdb.com/title/tt0061620/?ref_=fn_al_tt_1"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en.wikipedia.org/wiki/Frederick_William_II_of_Prussia" TargetMode="External"/><Relationship Id="rId2" Type="http://schemas.openxmlformats.org/officeDocument/2006/relationships/hyperlink" Target="http://en.wikipedia.org/wiki/Joseph_Haydn"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youtube.com/watch?v=tSL5-wxgvFY"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en.wikipedia.org/wiki/Mannheim_rocket"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en.wikipedia.org/wiki/Joseph_II,_Holy_Roman_Emperor"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askafreemason.org/"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imdb.com/title/tt0086879/?ref_=fn_al_tt_1"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Plays, Musicals &amp; Music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4788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H.M.S. Pinafore</a:t>
            </a:r>
            <a:r>
              <a:rPr lang="en-US" dirty="0" smtClean="0"/>
              <a:t> (W.S. Gilbert and Arthur Sullivan, 1878).</a:t>
            </a:r>
            <a:endParaRPr lang="en-US" dirty="0"/>
          </a:p>
        </p:txBody>
      </p:sp>
      <p:sp>
        <p:nvSpPr>
          <p:cNvPr id="3" name="Content Placeholder 2"/>
          <p:cNvSpPr>
            <a:spLocks noGrp="1"/>
          </p:cNvSpPr>
          <p:nvPr>
            <p:ph idx="1"/>
          </p:nvPr>
        </p:nvSpPr>
        <p:spPr/>
        <p:txBody>
          <a:bodyPr/>
          <a:lstStyle/>
          <a:p>
            <a:pPr marL="0" indent="0">
              <a:buNone/>
            </a:pPr>
            <a:r>
              <a:rPr lang="en-US" dirty="0" smtClean="0"/>
              <a:t>Aboard </a:t>
            </a:r>
            <a:r>
              <a:rPr lang="en-US" dirty="0"/>
              <a:t>the title ship, Josephine promises her father, the captain, that she will marry Sir Joseph Porter, but Josephine secretly loves the common sailor Ralph Rackstraw, and the two plan to elope. A peddler named Buttercup reveals that she accidentally switched the captain and Ralph at birth: Ralph is of noble birth and should be captain, while the captain is nothing more than a common sailor. Ralph, now captain, marries Josephine, and the former captain marries Buttercup. Like </a:t>
            </a:r>
            <a:r>
              <a:rPr lang="en-US" i="1" dirty="0"/>
              <a:t>The Pirates of </a:t>
            </a:r>
            <a:r>
              <a:rPr lang="en-US" i="1" dirty="0" err="1"/>
              <a:t>Penzance</a:t>
            </a:r>
            <a:r>
              <a:rPr lang="en-US" dirty="0"/>
              <a:t>, songs are named after their first lines; they include “We sail the ocean blue,” “I’m called Little Buttercup,” and “Pretty daughter of mine.”</a:t>
            </a:r>
          </a:p>
        </p:txBody>
      </p:sp>
    </p:spTree>
    <p:extLst>
      <p:ext uri="{BB962C8B-B14F-4D97-AF65-F5344CB8AC3E}">
        <p14:creationId xmlns:p14="http://schemas.microsoft.com/office/powerpoint/2010/main" val="10305367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Dynamics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Dynamic </a:t>
            </a:r>
            <a:r>
              <a:rPr lang="en-US" dirty="0"/>
              <a:t>markings indicate the volume at which music is to be played. The two most basic dynamic markings are </a:t>
            </a:r>
            <a:r>
              <a:rPr lang="en-US" b="1" dirty="0"/>
              <a:t>forte</a:t>
            </a:r>
            <a:r>
              <a:rPr lang="en-US" dirty="0"/>
              <a:t>, meaning “loud,” and abbreviated </a:t>
            </a:r>
            <a:r>
              <a:rPr lang="en-US" i="1" dirty="0"/>
              <a:t>f</a:t>
            </a:r>
            <a:r>
              <a:rPr lang="en-US" dirty="0"/>
              <a:t>; and </a:t>
            </a:r>
            <a:r>
              <a:rPr lang="en-US" b="1" dirty="0"/>
              <a:t>piano</a:t>
            </a:r>
            <a:r>
              <a:rPr lang="en-US" dirty="0"/>
              <a:t>, meaning “soft,” and abbreviated </a:t>
            </a:r>
            <a:r>
              <a:rPr lang="en-US" i="1" dirty="0"/>
              <a:t>p</a:t>
            </a:r>
            <a:r>
              <a:rPr lang="en-US" dirty="0"/>
              <a:t>. These indications are often modified by the word </a:t>
            </a:r>
            <a:r>
              <a:rPr lang="en-US" b="1" dirty="0"/>
              <a:t>mezzo</a:t>
            </a:r>
            <a:r>
              <a:rPr lang="en-US" dirty="0"/>
              <a:t> (abbreviated </a:t>
            </a:r>
            <a:r>
              <a:rPr lang="en-US" i="1" dirty="0"/>
              <a:t>m</a:t>
            </a:r>
            <a:r>
              <a:rPr lang="en-US" dirty="0"/>
              <a:t>); thus, </a:t>
            </a:r>
            <a:r>
              <a:rPr lang="en-US" i="1" dirty="0" err="1"/>
              <a:t>mf</a:t>
            </a:r>
            <a:r>
              <a:rPr lang="en-US" dirty="0" err="1"/>
              <a:t>indicates</a:t>
            </a:r>
            <a:r>
              <a:rPr lang="en-US" dirty="0"/>
              <a:t> “mezzo forte,” meaning “medium loud.” They may also be modified by the suffix </a:t>
            </a:r>
            <a:r>
              <a:rPr lang="en-US" b="1" dirty="0"/>
              <a:t>-</a:t>
            </a:r>
            <a:r>
              <a:rPr lang="en-US" b="1" dirty="0" err="1"/>
              <a:t>issimo</a:t>
            </a:r>
            <a:r>
              <a:rPr lang="en-US" dirty="0"/>
              <a:t>, meaning “very,” and symbolized by two of the same letter; thus, </a:t>
            </a:r>
            <a:r>
              <a:rPr lang="en-US" i="1" dirty="0"/>
              <a:t>pp</a:t>
            </a:r>
            <a:r>
              <a:rPr lang="en-US" dirty="0"/>
              <a:t> would indicate </a:t>
            </a:r>
            <a:r>
              <a:rPr lang="en-US" b="1" dirty="0"/>
              <a:t>pianissimo</a:t>
            </a:r>
            <a:r>
              <a:rPr lang="en-US" dirty="0"/>
              <a:t>, meaning “very soft.” Gradual changes in volume are indicated by a </a:t>
            </a:r>
            <a:r>
              <a:rPr lang="en-US" i="1" dirty="0"/>
              <a:t>crescendo</a:t>
            </a:r>
            <a:r>
              <a:rPr lang="en-US" dirty="0"/>
              <a:t>, meaning gradually getting louder, or a </a:t>
            </a:r>
            <a:r>
              <a:rPr lang="en-US" b="1" dirty="0"/>
              <a:t>diminuendo</a:t>
            </a:r>
            <a:r>
              <a:rPr lang="en-US" dirty="0"/>
              <a:t> (also called </a:t>
            </a:r>
            <a:r>
              <a:rPr lang="en-US" b="1" dirty="0"/>
              <a:t>decrescendo</a:t>
            </a:r>
            <a:r>
              <a:rPr lang="en-US" dirty="0"/>
              <a:t>), meaning gradually getting softer.</a:t>
            </a:r>
          </a:p>
        </p:txBody>
      </p:sp>
    </p:spTree>
    <p:extLst>
      <p:ext uri="{BB962C8B-B14F-4D97-AF65-F5344CB8AC3E}">
        <p14:creationId xmlns:p14="http://schemas.microsoft.com/office/powerpoint/2010/main" val="234211276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Articulation</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Articulation </a:t>
            </a:r>
            <a:r>
              <a:rPr lang="en-US" dirty="0"/>
              <a:t>refers to the various techniques which may be used to modify the attack or performance of a single note or a series of notes. Some of the most common articulations include </a:t>
            </a:r>
            <a:r>
              <a:rPr lang="en-US" b="1" dirty="0"/>
              <a:t>staccato</a:t>
            </a:r>
            <a:r>
              <a:rPr lang="en-US" dirty="0"/>
              <a:t>, meaning light or short; </a:t>
            </a:r>
            <a:r>
              <a:rPr lang="en-US" b="1" dirty="0"/>
              <a:t>tenuto</a:t>
            </a:r>
            <a:r>
              <a:rPr lang="en-US" dirty="0"/>
              <a:t>, meaning a note is to be held its entire value; and </a:t>
            </a:r>
            <a:r>
              <a:rPr lang="en-US" b="1" dirty="0"/>
              <a:t>legato</a:t>
            </a:r>
            <a:r>
              <a:rPr lang="en-US" dirty="0"/>
              <a:t>, meaning a series of notes is to be connected to one another very smoothly. Single notes may be given extra force by an </a:t>
            </a:r>
            <a:r>
              <a:rPr lang="en-US" b="1" dirty="0"/>
              <a:t>accent mark</a:t>
            </a:r>
            <a:r>
              <a:rPr lang="en-US" dirty="0"/>
              <a:t>.</a:t>
            </a:r>
          </a:p>
        </p:txBody>
      </p:sp>
    </p:spTree>
    <p:extLst>
      <p:ext uri="{BB962C8B-B14F-4D97-AF65-F5344CB8AC3E}">
        <p14:creationId xmlns:p14="http://schemas.microsoft.com/office/powerpoint/2010/main" val="467604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work’s form, or overall structure, is often depicted via a series of capital letters, with each different letter representing a large section of contrasting material. Basic forms include </a:t>
            </a:r>
            <a:r>
              <a:rPr lang="en-US" b="1" dirty="0"/>
              <a:t>binary form</a:t>
            </a:r>
            <a:r>
              <a:rPr lang="en-US" dirty="0"/>
              <a:t> (“AB” or “AABB”), </a:t>
            </a:r>
            <a:r>
              <a:rPr lang="en-US" b="1" dirty="0"/>
              <a:t>ternary form</a:t>
            </a:r>
            <a:r>
              <a:rPr lang="en-US" dirty="0"/>
              <a:t> (“ABA”), and </a:t>
            </a:r>
            <a:r>
              <a:rPr lang="en-US" b="1" dirty="0"/>
              <a:t>strophic form</a:t>
            </a:r>
            <a:r>
              <a:rPr lang="en-US" dirty="0"/>
              <a:t> (“A” endlessly repeated, commonly found in folk songs or religious hymns with multiple verses). Other forms include </a:t>
            </a:r>
            <a:r>
              <a:rPr lang="en-US" b="1" dirty="0"/>
              <a:t>rondo form</a:t>
            </a:r>
            <a:r>
              <a:rPr lang="en-US" dirty="0"/>
              <a:t>, in which several statements of a single theme are each separated by contrasting material (e.g. “ABACA”). Forms not usually represented by capital letters include the various types of theme and variations, as well as </a:t>
            </a:r>
            <a:r>
              <a:rPr lang="en-US" b="1" dirty="0"/>
              <a:t>sonata-allegro form</a:t>
            </a:r>
            <a:r>
              <a:rPr lang="en-US" dirty="0"/>
              <a:t> (which at its most basic level includes an </a:t>
            </a:r>
            <a:r>
              <a:rPr lang="en-US" b="1" dirty="0"/>
              <a:t>exposition</a:t>
            </a:r>
            <a:r>
              <a:rPr lang="en-US" dirty="0"/>
              <a:t>, a </a:t>
            </a:r>
            <a:r>
              <a:rPr lang="en-US" b="1" dirty="0"/>
              <a:t>development</a:t>
            </a:r>
            <a:r>
              <a:rPr lang="en-US" dirty="0"/>
              <a:t>, and a </a:t>
            </a:r>
            <a:r>
              <a:rPr lang="en-US" b="1" dirty="0"/>
              <a:t>recapitulation</a:t>
            </a:r>
            <a:r>
              <a:rPr lang="en-US" dirty="0"/>
              <a:t>).</a:t>
            </a:r>
          </a:p>
        </p:txBody>
      </p:sp>
    </p:spTree>
    <p:extLst>
      <p:ext uri="{BB962C8B-B14F-4D97-AF65-F5344CB8AC3E}">
        <p14:creationId xmlns:p14="http://schemas.microsoft.com/office/powerpoint/2010/main" val="258910761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Twelve-tone technique</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Twelve-tone </a:t>
            </a:r>
            <a:r>
              <a:rPr lang="en-US" dirty="0"/>
              <a:t>technique was developed by Arnold Schoenberg in the early 1920s, and is one method of writing </a:t>
            </a:r>
            <a:r>
              <a:rPr lang="en-US" b="1" dirty="0"/>
              <a:t>atonal music</a:t>
            </a:r>
            <a:r>
              <a:rPr lang="en-US" dirty="0"/>
              <a:t>—music that has no key or tonic pitch. Twelve-tone works are based on a </a:t>
            </a:r>
            <a:r>
              <a:rPr lang="en-US" b="1" dirty="0"/>
              <a:t>tone row</a:t>
            </a:r>
            <a:r>
              <a:rPr lang="en-US" dirty="0"/>
              <a:t> constructed from each of the twelve pitches of the chromatic scale, each used only once. This row may be inverted and/or presented in retrograde (backwards), a combination of possibilities often represented in a twelve-tone matrix (for an example, see </a:t>
            </a:r>
            <a:r>
              <a:rPr lang="en-US" u="sng" dirty="0">
                <a:hlinkClick r:id="rId2"/>
              </a:rPr>
              <a:t>here</a:t>
            </a:r>
            <a:r>
              <a:rPr lang="en-US" dirty="0"/>
              <a:t>; curious readers may experiment with creating their own row/matrix </a:t>
            </a:r>
            <a:r>
              <a:rPr lang="en-US" u="sng" dirty="0">
                <a:hlinkClick r:id="rId3"/>
              </a:rPr>
              <a:t>here</a:t>
            </a:r>
            <a:r>
              <a:rPr lang="en-US" dirty="0"/>
              <a:t>). Twelve-tone technique is one form </a:t>
            </a:r>
            <a:r>
              <a:rPr lang="en-US" dirty="0" smtClean="0"/>
              <a:t>of </a:t>
            </a:r>
            <a:r>
              <a:rPr lang="en-US" b="1" dirty="0" smtClean="0"/>
              <a:t>serialism</a:t>
            </a:r>
            <a:r>
              <a:rPr lang="en-US" dirty="0"/>
              <a:t>, the rigid structuring of various musical elements within a work. A work of total serialism applies the same process to dynamics, articulations, and other basic elements of music as well as pitch.</a:t>
            </a:r>
          </a:p>
        </p:txBody>
      </p:sp>
      <p:sp>
        <p:nvSpPr>
          <p:cNvPr id="4" name="Action Button: Home 3">
            <a:hlinkClick r:id="rId4"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0134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20</a:t>
            </a:r>
            <a:r>
              <a:rPr lang="en-US" baseline="30000" dirty="0" smtClean="0"/>
              <a:t>th</a:t>
            </a:r>
            <a:r>
              <a:rPr lang="en-US" dirty="0" smtClean="0"/>
              <a:t>-Century Composers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535596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Igor Stravinsky</a:t>
            </a:r>
            <a:r>
              <a:rPr lang="en-US" dirty="0"/>
              <a:t> (1882-1971).</a:t>
            </a:r>
          </a:p>
        </p:txBody>
      </p:sp>
      <p:sp>
        <p:nvSpPr>
          <p:cNvPr id="3" name="Content Placeholder 2"/>
          <p:cNvSpPr>
            <a:spLocks noGrp="1"/>
          </p:cNvSpPr>
          <p:nvPr>
            <p:ph idx="1"/>
          </p:nvPr>
        </p:nvSpPr>
        <p:spPr/>
        <p:txBody>
          <a:bodyPr/>
          <a:lstStyle/>
          <a:p>
            <a:pPr marL="0" indent="0">
              <a:buNone/>
            </a:pPr>
            <a:r>
              <a:rPr lang="en-US" dirty="0" smtClean="0"/>
              <a:t>He </a:t>
            </a:r>
            <a:r>
              <a:rPr lang="en-US" dirty="0"/>
              <a:t>studied under Rimsky-Korsakov and completed two grand ballets for Diaghilev, </a:t>
            </a:r>
            <a:r>
              <a:rPr lang="en-US" i="1" dirty="0"/>
              <a:t>The Firebird</a:t>
            </a:r>
            <a:r>
              <a:rPr lang="en-US" dirty="0"/>
              <a:t> and </a:t>
            </a:r>
            <a:r>
              <a:rPr lang="en-US" i="1" dirty="0" err="1"/>
              <a:t>Petrushka</a:t>
            </a:r>
            <a:r>
              <a:rPr lang="en-US" dirty="0"/>
              <a:t>. His Paris premiere of </a:t>
            </a:r>
            <a:r>
              <a:rPr lang="en-US" i="1" dirty="0"/>
              <a:t>The Rite of Spring</a:t>
            </a:r>
            <a:r>
              <a:rPr lang="en-US" dirty="0"/>
              <a:t> (1913), however, is what inaugurated music's Modern era. A pagan story featuring polytonal music, </a:t>
            </a:r>
            <a:r>
              <a:rPr lang="en-US" i="1" dirty="0"/>
              <a:t>The Rite of Spring</a:t>
            </a:r>
            <a:r>
              <a:rPr lang="en-US" dirty="0"/>
              <a:t> shocked the audience so much that riots ensued, leading a stunned Stravinsky to pursue rational, "neoclassical" music, such as his Symphony of Psalms. In 1940 he moved to Hollywood, where he composed his one full-length opera, </a:t>
            </a:r>
            <a:r>
              <a:rPr lang="en-US" i="1" dirty="0"/>
              <a:t>The Rake's Progress</a:t>
            </a:r>
            <a:r>
              <a:rPr lang="en-US" dirty="0"/>
              <a:t>, with libretto by W.H. Auden. Late in life, he adopted the </a:t>
            </a:r>
            <a:r>
              <a:rPr lang="en-US" dirty="0" err="1"/>
              <a:t>serialist</a:t>
            </a:r>
            <a:r>
              <a:rPr lang="en-US" dirty="0"/>
              <a:t>, twelve-tone style of Webern, producing the abstract ballet </a:t>
            </a:r>
            <a:r>
              <a:rPr lang="en-US" i="1" dirty="0" err="1"/>
              <a:t>Agon</a:t>
            </a:r>
            <a:r>
              <a:rPr lang="en-US" dirty="0"/>
              <a:t> (1957).</a:t>
            </a:r>
          </a:p>
        </p:txBody>
      </p:sp>
    </p:spTree>
    <p:extLst>
      <p:ext uri="{BB962C8B-B14F-4D97-AF65-F5344CB8AC3E}">
        <p14:creationId xmlns:p14="http://schemas.microsoft.com/office/powerpoint/2010/main" val="8496000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Arnold Schoenberg</a:t>
            </a:r>
            <a:r>
              <a:rPr lang="en-US" dirty="0"/>
              <a:t> (1874-1951).</a:t>
            </a:r>
          </a:p>
        </p:txBody>
      </p:sp>
      <p:sp>
        <p:nvSpPr>
          <p:cNvPr id="3" name="Content Placeholder 2"/>
          <p:cNvSpPr>
            <a:spLocks noGrp="1"/>
          </p:cNvSpPr>
          <p:nvPr>
            <p:ph idx="1"/>
          </p:nvPr>
        </p:nvSpPr>
        <p:spPr/>
        <p:txBody>
          <a:bodyPr>
            <a:normAutofit/>
          </a:bodyPr>
          <a:lstStyle/>
          <a:p>
            <a:pPr marL="0" indent="0">
              <a:buNone/>
            </a:pPr>
            <a:r>
              <a:rPr lang="en-US" dirty="0" smtClean="0"/>
              <a:t>This </a:t>
            </a:r>
            <a:r>
              <a:rPr lang="en-US" dirty="0"/>
              <a:t>Austrian pioneered dodecaphony, or the twelve-tone system, which treated all parts of the chromatic scale equally. Schoenberg's early influences were Wagner and R. Strauss, as evident in his </a:t>
            </a:r>
            <a:r>
              <a:rPr lang="en-US" i="1" dirty="0"/>
              <a:t>Transfigured Night</a:t>
            </a:r>
            <a:r>
              <a:rPr lang="en-US" dirty="0"/>
              <a:t> (1900) for strings. Yet by 1912, with the "Sprechstimme" (halfway between singing and speaking) piece </a:t>
            </a:r>
            <a:r>
              <a:rPr lang="en-US" i="1" dirty="0" err="1"/>
              <a:t>Pierrot</a:t>
            </a:r>
            <a:r>
              <a:rPr lang="en-US" i="1" dirty="0"/>
              <a:t> </a:t>
            </a:r>
            <a:r>
              <a:rPr lang="en-US" i="1" dirty="0" err="1"/>
              <a:t>lunaire</a:t>
            </a:r>
            <a:r>
              <a:rPr lang="en-US" dirty="0"/>
              <a:t>, he broke from Romanticism and developed expressionist pieces free from key or tone. His students, especially Alban Berg and Anton Webern, further elaborated on his theories. Fleeing Nazi persecution in 1933, he moved from Berlin to Los Angeles, where he completed </a:t>
            </a:r>
            <a:r>
              <a:rPr lang="en-US" i="1" dirty="0"/>
              <a:t>A Survivor from Warsaw</a:t>
            </a:r>
            <a:r>
              <a:rPr lang="en-US" dirty="0"/>
              <a:t>. The first two acts of his unfinished opera, </a:t>
            </a:r>
            <a:r>
              <a:rPr lang="en-US" i="1" dirty="0"/>
              <a:t>Moses und Aron</a:t>
            </a:r>
            <a:r>
              <a:rPr lang="en-US" dirty="0"/>
              <a:t>, are still frequently performed.</a:t>
            </a:r>
          </a:p>
        </p:txBody>
      </p:sp>
    </p:spTree>
    <p:extLst>
      <p:ext uri="{BB962C8B-B14F-4D97-AF65-F5344CB8AC3E}">
        <p14:creationId xmlns:p14="http://schemas.microsoft.com/office/powerpoint/2010/main" val="333486260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Benjamin Britten</a:t>
            </a:r>
            <a:r>
              <a:rPr lang="en-US" dirty="0"/>
              <a:t> (1913-1976).</a:t>
            </a:r>
          </a:p>
        </p:txBody>
      </p:sp>
      <p:sp>
        <p:nvSpPr>
          <p:cNvPr id="3" name="Content Placeholder 2"/>
          <p:cNvSpPr>
            <a:spLocks noGrp="1"/>
          </p:cNvSpPr>
          <p:nvPr>
            <p:ph idx="1"/>
          </p:nvPr>
        </p:nvSpPr>
        <p:spPr/>
        <p:txBody>
          <a:bodyPr/>
          <a:lstStyle/>
          <a:p>
            <a:pPr marL="0" indent="0">
              <a:buNone/>
            </a:pPr>
            <a:r>
              <a:rPr lang="en-US" dirty="0" smtClean="0"/>
              <a:t>Reviver </a:t>
            </a:r>
            <a:r>
              <a:rPr lang="en-US" dirty="0"/>
              <a:t>of the opera in the U.K., most notably with </a:t>
            </a:r>
            <a:r>
              <a:rPr lang="en-US" i="1" dirty="0"/>
              <a:t>Peter Grimes</a:t>
            </a:r>
            <a:r>
              <a:rPr lang="en-US" dirty="0"/>
              <a:t> (1945), the story of a fisherman who kills two of his apprentices. Britten broke through with </a:t>
            </a:r>
            <a:r>
              <a:rPr lang="en-US" i="1" dirty="0"/>
              <a:t>Variations on a Theme of Frank Bridge</a:t>
            </a:r>
            <a:r>
              <a:rPr lang="en-US" dirty="0"/>
              <a:t> (1937), a tribute to his composition teacher, and wrote incidental music for works by his friend W.H. Auden. With his companion, the tenor Peter Pears, Britten founded the </a:t>
            </a:r>
            <a:r>
              <a:rPr lang="en-US" u="sng" dirty="0" err="1">
                <a:hlinkClick r:id="rId2"/>
              </a:rPr>
              <a:t>Aldeburgh</a:t>
            </a:r>
            <a:r>
              <a:rPr lang="en-US" u="sng" dirty="0">
                <a:hlinkClick r:id="rId2"/>
              </a:rPr>
              <a:t> Festival of Music</a:t>
            </a:r>
            <a:r>
              <a:rPr lang="en-US" dirty="0"/>
              <a:t> and wrote operas such </a:t>
            </a:r>
            <a:r>
              <a:rPr lang="en-US" dirty="0" err="1"/>
              <a:t>as</a:t>
            </a:r>
            <a:r>
              <a:rPr lang="en-US" i="1" dirty="0" err="1"/>
              <a:t>Billy</a:t>
            </a:r>
            <a:r>
              <a:rPr lang="en-US" i="1" dirty="0"/>
              <a:t> Budd</a:t>
            </a:r>
            <a:r>
              <a:rPr lang="en-US" dirty="0"/>
              <a:t>, </a:t>
            </a:r>
            <a:r>
              <a:rPr lang="en-US" i="1" dirty="0"/>
              <a:t>The Turn of the Screw</a:t>
            </a:r>
            <a:r>
              <a:rPr lang="en-US" dirty="0"/>
              <a:t>, and </a:t>
            </a:r>
            <a:r>
              <a:rPr lang="en-US" i="1" dirty="0"/>
              <a:t>Death in Venice</a:t>
            </a:r>
            <a:r>
              <a:rPr lang="en-US" dirty="0"/>
              <a:t>. Britten's non-operatic works include </a:t>
            </a:r>
            <a:r>
              <a:rPr lang="en-US" i="1" dirty="0"/>
              <a:t>The Young Person's Guide to the Orchestra</a:t>
            </a:r>
            <a:r>
              <a:rPr lang="en-US" dirty="0"/>
              <a:t> (1946) </a:t>
            </a:r>
            <a:r>
              <a:rPr lang="en-US" dirty="0" err="1"/>
              <a:t>and</a:t>
            </a:r>
            <a:r>
              <a:rPr lang="en-US" i="1" dirty="0" err="1"/>
              <a:t>War</a:t>
            </a:r>
            <a:r>
              <a:rPr lang="en-US" i="1" dirty="0"/>
              <a:t> Requiem</a:t>
            </a:r>
            <a:r>
              <a:rPr lang="en-US" dirty="0"/>
              <a:t> (1961), based on the antiwar poems of Wilfred Owen, who was killed during World War I.</a:t>
            </a:r>
          </a:p>
        </p:txBody>
      </p:sp>
    </p:spTree>
    <p:extLst>
      <p:ext uri="{BB962C8B-B14F-4D97-AF65-F5344CB8AC3E}">
        <p14:creationId xmlns:p14="http://schemas.microsoft.com/office/powerpoint/2010/main" val="17348906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Aaron Copland</a:t>
            </a:r>
            <a:r>
              <a:rPr lang="en-US" dirty="0"/>
              <a:t> (COPE-land) (1900-1990).</a:t>
            </a:r>
          </a:p>
        </p:txBody>
      </p:sp>
      <p:sp>
        <p:nvSpPr>
          <p:cNvPr id="3" name="Content Placeholder 2"/>
          <p:cNvSpPr>
            <a:spLocks noGrp="1"/>
          </p:cNvSpPr>
          <p:nvPr>
            <p:ph idx="1"/>
          </p:nvPr>
        </p:nvSpPr>
        <p:spPr/>
        <p:txBody>
          <a:bodyPr/>
          <a:lstStyle/>
          <a:p>
            <a:pPr marL="0" indent="0">
              <a:buNone/>
            </a:pPr>
            <a:r>
              <a:rPr lang="en-US" dirty="0" smtClean="0"/>
              <a:t>At </a:t>
            </a:r>
            <a:r>
              <a:rPr lang="en-US" dirty="0"/>
              <a:t>first a modernist, he was the first American student of Nadia Boulanger in Paris in the 1920s; there he finished his </a:t>
            </a:r>
            <a:r>
              <a:rPr lang="en-US" i="1" dirty="0"/>
              <a:t>Organ Symphony</a:t>
            </a:r>
            <a:r>
              <a:rPr lang="en-US" dirty="0"/>
              <a:t> and </a:t>
            </a:r>
            <a:r>
              <a:rPr lang="en-US" i="1" dirty="0"/>
              <a:t>Music for the Theater</a:t>
            </a:r>
            <a:r>
              <a:rPr lang="en-US" dirty="0"/>
              <a:t>. By the 1930s, Copland turned to simple themes, especially the American West: </a:t>
            </a:r>
            <a:r>
              <a:rPr lang="en-US" i="1" dirty="0"/>
              <a:t>El </a:t>
            </a:r>
            <a:r>
              <a:rPr lang="en-US" i="1" dirty="0" err="1"/>
              <a:t>Salón</a:t>
            </a:r>
            <a:r>
              <a:rPr lang="en-US" i="1" dirty="0"/>
              <a:t> </a:t>
            </a:r>
            <a:r>
              <a:rPr lang="en-US" i="1" dirty="0" err="1"/>
              <a:t>Mexico</a:t>
            </a:r>
            <a:r>
              <a:rPr lang="en-US" dirty="0" err="1"/>
              <a:t>was</a:t>
            </a:r>
            <a:r>
              <a:rPr lang="en-US" dirty="0"/>
              <a:t> followed by the ballets </a:t>
            </a:r>
            <a:r>
              <a:rPr lang="en-US" i="1" dirty="0"/>
              <a:t>Billy the Kid</a:t>
            </a:r>
            <a:r>
              <a:rPr lang="en-US" dirty="0"/>
              <a:t>, </a:t>
            </a:r>
            <a:r>
              <a:rPr lang="en-US" i="1" dirty="0"/>
              <a:t>Rodeo</a:t>
            </a:r>
            <a:r>
              <a:rPr lang="en-US" dirty="0"/>
              <a:t>, and </a:t>
            </a:r>
            <a:r>
              <a:rPr lang="en-US" i="1" dirty="0"/>
              <a:t>Appalachian Spring</a:t>
            </a:r>
            <a:r>
              <a:rPr lang="en-US" dirty="0"/>
              <a:t> (1944), the last containing the Shaker hymn "Simple Gifts." Copland's </a:t>
            </a:r>
            <a:r>
              <a:rPr lang="en-US" i="1" dirty="0"/>
              <a:t>Third Symphony</a:t>
            </a:r>
            <a:r>
              <a:rPr lang="en-US" dirty="0"/>
              <a:t> contained his </a:t>
            </a:r>
            <a:r>
              <a:rPr lang="en-US" i="1" dirty="0"/>
              <a:t>Fanfare for the Common Man</a:t>
            </a:r>
            <a:r>
              <a:rPr lang="en-US" dirty="0"/>
              <a:t>, while </a:t>
            </a:r>
            <a:r>
              <a:rPr lang="en-US" i="1" dirty="0"/>
              <a:t>Lincoln Portrait</a:t>
            </a:r>
            <a:r>
              <a:rPr lang="en-US" dirty="0"/>
              <a:t> featured spoken portions of the President's writings. Copland wrote several educational books, beginning with 1939's </a:t>
            </a:r>
            <a:r>
              <a:rPr lang="en-US" i="1" dirty="0"/>
              <a:t>What to Listen For in Music</a:t>
            </a:r>
            <a:r>
              <a:rPr lang="en-US" dirty="0"/>
              <a:t>.</a:t>
            </a:r>
          </a:p>
        </p:txBody>
      </p:sp>
    </p:spTree>
    <p:extLst>
      <p:ext uri="{BB962C8B-B14F-4D97-AF65-F5344CB8AC3E}">
        <p14:creationId xmlns:p14="http://schemas.microsoft.com/office/powerpoint/2010/main" val="34724405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Sergei Prokofiev</a:t>
            </a:r>
            <a:r>
              <a:rPr lang="en-US" dirty="0"/>
              <a:t> (1891-1953).</a:t>
            </a:r>
          </a:p>
        </p:txBody>
      </p:sp>
      <p:sp>
        <p:nvSpPr>
          <p:cNvPr id="3" name="Content Placeholder 2"/>
          <p:cNvSpPr>
            <a:spLocks noGrp="1"/>
          </p:cNvSpPr>
          <p:nvPr>
            <p:ph idx="1"/>
          </p:nvPr>
        </p:nvSpPr>
        <p:spPr/>
        <p:txBody>
          <a:bodyPr/>
          <a:lstStyle/>
          <a:p>
            <a:pPr marL="0" indent="0">
              <a:buNone/>
            </a:pPr>
            <a:r>
              <a:rPr lang="en-US" dirty="0" smtClean="0"/>
              <a:t>He </a:t>
            </a:r>
            <a:r>
              <a:rPr lang="en-US" dirty="0"/>
              <a:t>wrote seven symphonies, of which the </a:t>
            </a:r>
            <a:r>
              <a:rPr lang="en-US" i="1" dirty="0"/>
              <a:t>First</a:t>
            </a:r>
            <a:r>
              <a:rPr lang="en-US" dirty="0"/>
              <a:t> (Classical, 1917) is the most notable. While in Chicago, he premiered the opera </a:t>
            </a:r>
            <a:r>
              <a:rPr lang="en-US" i="1" dirty="0"/>
              <a:t>The Love for Three Oranges</a:t>
            </a:r>
            <a:r>
              <a:rPr lang="en-US" dirty="0"/>
              <a:t>, based on Italian commedia </a:t>
            </a:r>
            <a:r>
              <a:rPr lang="en-US" dirty="0" err="1"/>
              <a:t>dell'arte</a:t>
            </a:r>
            <a:r>
              <a:rPr lang="en-US" dirty="0"/>
              <a:t>. Prokofiev moved to Paris in 1922, where he composed works for Diaghilev and the Ballets </a:t>
            </a:r>
            <a:r>
              <a:rPr lang="en-US" dirty="0" err="1"/>
              <a:t>Russes</a:t>
            </a:r>
            <a:r>
              <a:rPr lang="en-US" dirty="0"/>
              <a:t>, including </a:t>
            </a:r>
            <a:r>
              <a:rPr lang="en-US" i="1" dirty="0"/>
              <a:t>The Prodigal Son</a:t>
            </a:r>
            <a:r>
              <a:rPr lang="en-US" dirty="0"/>
              <a:t>. In 1936 he returned to the USSR, where he completed the popular children's work Peter and the Wolf and the score for the film </a:t>
            </a:r>
            <a:r>
              <a:rPr lang="en-US" i="1" dirty="0"/>
              <a:t>Alexander </a:t>
            </a:r>
            <a:r>
              <a:rPr lang="en-US" i="1" dirty="0" err="1"/>
              <a:t>Nevsky</a:t>
            </a:r>
            <a:r>
              <a:rPr lang="en-US" dirty="0"/>
              <a:t>. When Stalin denounced Prokofiev as "decadent," the composer was forced to write obsequious tributes to the premier. Prokofiev survived Stalin, but only by a few hours (both died on March 5).</a:t>
            </a:r>
          </a:p>
        </p:txBody>
      </p:sp>
    </p:spTree>
    <p:extLst>
      <p:ext uri="{BB962C8B-B14F-4D97-AF65-F5344CB8AC3E}">
        <p14:creationId xmlns:p14="http://schemas.microsoft.com/office/powerpoint/2010/main" val="3058916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 and I</a:t>
            </a:r>
            <a:r>
              <a:rPr lang="en-US" dirty="0" smtClean="0"/>
              <a:t> (Richard Rodgers and Oscar Hammerstein II, 1951).</a:t>
            </a:r>
            <a:endParaRPr lang="en-US" dirty="0"/>
          </a:p>
        </p:txBody>
      </p:sp>
      <p:sp>
        <p:nvSpPr>
          <p:cNvPr id="3" name="Content Placeholder 2"/>
          <p:cNvSpPr>
            <a:spLocks noGrp="1"/>
          </p:cNvSpPr>
          <p:nvPr>
            <p:ph idx="1"/>
          </p:nvPr>
        </p:nvSpPr>
        <p:spPr/>
        <p:txBody>
          <a:bodyPr/>
          <a:lstStyle/>
          <a:p>
            <a:pPr marL="0" indent="0">
              <a:buNone/>
            </a:pPr>
            <a:r>
              <a:rPr lang="en-US" dirty="0" smtClean="0"/>
              <a:t>Anna </a:t>
            </a:r>
            <a:r>
              <a:rPr lang="en-US" dirty="0" err="1"/>
              <a:t>Leonowens</a:t>
            </a:r>
            <a:r>
              <a:rPr lang="en-US" dirty="0"/>
              <a:t>, a British schoolteacher, travels to Siam (now Thailand) to teach English to the King’s many children and wives. Anna’s western ways, the looming threat of British rule, and romance between </a:t>
            </a:r>
            <a:r>
              <a:rPr lang="en-US" dirty="0" err="1"/>
              <a:t>Lun</a:t>
            </a:r>
            <a:r>
              <a:rPr lang="en-US" dirty="0"/>
              <a:t> </a:t>
            </a:r>
            <a:r>
              <a:rPr lang="en-US" dirty="0" err="1"/>
              <a:t>Tha</a:t>
            </a:r>
            <a:r>
              <a:rPr lang="en-US" dirty="0"/>
              <a:t> and the concubine </a:t>
            </a:r>
            <a:r>
              <a:rPr lang="en-US" dirty="0" err="1"/>
              <a:t>Tuptim</a:t>
            </a:r>
            <a:r>
              <a:rPr lang="en-US" dirty="0"/>
              <a:t> all weigh heavily on the traditional, chauvinistic King. As the King dies, Anna kneels at his side, and the prince abolishes the practice of kowtowing. Adapted from </a:t>
            </a:r>
            <a:r>
              <a:rPr lang="en-US" i="1" dirty="0"/>
              <a:t>Anna and the King of Siam</a:t>
            </a:r>
            <a:r>
              <a:rPr lang="en-US" dirty="0"/>
              <a:t> by Margaret Landon and inspired by Anna </a:t>
            </a:r>
            <a:r>
              <a:rPr lang="en-US" dirty="0" err="1"/>
              <a:t>Leonowens</a:t>
            </a:r>
            <a:r>
              <a:rPr lang="en-US" dirty="0"/>
              <a:t>’ memoirs, it was made into an Academy Award-winning 1956 film starring Yul Brynner. Its songs include “I Whistle a Happy Tune,” “Getting to Know You,” and “Shall We Dance?”.</a:t>
            </a:r>
          </a:p>
        </p:txBody>
      </p:sp>
    </p:spTree>
    <p:extLst>
      <p:ext uri="{BB962C8B-B14F-4D97-AF65-F5344CB8AC3E}">
        <p14:creationId xmlns:p14="http://schemas.microsoft.com/office/powerpoint/2010/main" val="418543139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Dmitri Shostakovich</a:t>
            </a:r>
            <a:r>
              <a:rPr lang="en-US" dirty="0"/>
              <a:t> (1906-1975).</a:t>
            </a:r>
          </a:p>
        </p:txBody>
      </p:sp>
      <p:sp>
        <p:nvSpPr>
          <p:cNvPr id="3" name="Content Placeholder 2"/>
          <p:cNvSpPr>
            <a:spLocks noGrp="1"/>
          </p:cNvSpPr>
          <p:nvPr>
            <p:ph idx="1"/>
          </p:nvPr>
        </p:nvSpPr>
        <p:spPr/>
        <p:txBody>
          <a:bodyPr/>
          <a:lstStyle/>
          <a:p>
            <a:pPr marL="0" indent="0">
              <a:buNone/>
            </a:pPr>
            <a:r>
              <a:rPr lang="en-US" dirty="0" smtClean="0"/>
              <a:t>His </a:t>
            </a:r>
            <a:r>
              <a:rPr lang="en-US" dirty="0"/>
              <a:t>work was emblematic of both the Soviet regime and his attempts to survive under its oppression. Shostakovich's operas, such as </a:t>
            </a:r>
            <a:r>
              <a:rPr lang="en-US" i="1" dirty="0"/>
              <a:t>The Nose</a:t>
            </a:r>
            <a:r>
              <a:rPr lang="en-US" dirty="0"/>
              <a:t> (1928) and </a:t>
            </a:r>
            <a:r>
              <a:rPr lang="en-US" i="1" dirty="0"/>
              <a:t>Lady Macbeth of the </a:t>
            </a:r>
            <a:r>
              <a:rPr lang="en-US" i="1" dirty="0" err="1"/>
              <a:t>Mtsensk</a:t>
            </a:r>
            <a:r>
              <a:rPr lang="en-US" i="1" dirty="0"/>
              <a:t> District</a:t>
            </a:r>
            <a:r>
              <a:rPr lang="en-US" dirty="0"/>
              <a:t>, were well received at first--until Stalin severely criticized his work in </a:t>
            </a:r>
            <a:r>
              <a:rPr lang="en-US" i="1" dirty="0"/>
              <a:t>Pravda</a:t>
            </a:r>
            <a:r>
              <a:rPr lang="en-US" dirty="0"/>
              <a:t> in 1936. Fearful for his security, Shostakovich wrote several conciliatory pieces (</a:t>
            </a:r>
            <a:r>
              <a:rPr lang="en-US" i="1" dirty="0"/>
              <a:t>Fifth</a:t>
            </a:r>
            <a:r>
              <a:rPr lang="en-US" dirty="0"/>
              <a:t>, </a:t>
            </a:r>
            <a:r>
              <a:rPr lang="en-US" i="1" dirty="0"/>
              <a:t>Seventh/Leningrad</a:t>
            </a:r>
            <a:r>
              <a:rPr lang="en-US" dirty="0"/>
              <a:t>, and </a:t>
            </a:r>
            <a:r>
              <a:rPr lang="en-US" i="1" dirty="0"/>
              <a:t>Twelfth</a:t>
            </a:r>
            <a:r>
              <a:rPr lang="en-US" dirty="0"/>
              <a:t> Symphonies) in order to get out of trouble. He made enemies, however, with his </a:t>
            </a:r>
            <a:r>
              <a:rPr lang="en-US" i="1" dirty="0"/>
              <a:t>Thirteenth Symphony (Babi </a:t>
            </a:r>
            <a:r>
              <a:rPr lang="en-US" i="1" dirty="0" err="1"/>
              <a:t>Yar</a:t>
            </a:r>
            <a:r>
              <a:rPr lang="en-US" i="1" dirty="0"/>
              <a:t>)</a:t>
            </a:r>
            <a:r>
              <a:rPr lang="en-US" dirty="0"/>
              <a:t>. Based on the Yevtushenko poem, </a:t>
            </a:r>
            <a:r>
              <a:rPr lang="en-US" i="1" dirty="0"/>
              <a:t>Babi </a:t>
            </a:r>
            <a:r>
              <a:rPr lang="en-US" i="1" dirty="0" err="1"/>
              <a:t>Yar</a:t>
            </a:r>
            <a:r>
              <a:rPr lang="en-US" dirty="0"/>
              <a:t> condemned anti-Semitism in both Nazi Germany and the USSR.</a:t>
            </a:r>
          </a:p>
        </p:txBody>
      </p:sp>
    </p:spTree>
    <p:extLst>
      <p:ext uri="{BB962C8B-B14F-4D97-AF65-F5344CB8AC3E}">
        <p14:creationId xmlns:p14="http://schemas.microsoft.com/office/powerpoint/2010/main" val="2066040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Béla </a:t>
            </a:r>
            <a:r>
              <a:rPr lang="en-US" b="1" dirty="0" err="1"/>
              <a:t>Bartók</a:t>
            </a:r>
            <a:r>
              <a:rPr lang="en-US" dirty="0"/>
              <a:t> (1881-1945).</a:t>
            </a:r>
          </a:p>
        </p:txBody>
      </p:sp>
      <p:sp>
        <p:nvSpPr>
          <p:cNvPr id="3" name="Content Placeholder 2"/>
          <p:cNvSpPr>
            <a:spLocks noGrp="1"/>
          </p:cNvSpPr>
          <p:nvPr>
            <p:ph idx="1"/>
          </p:nvPr>
        </p:nvSpPr>
        <p:spPr/>
        <p:txBody>
          <a:bodyPr/>
          <a:lstStyle/>
          <a:p>
            <a:pPr marL="0" indent="0">
              <a:buNone/>
            </a:pPr>
            <a:r>
              <a:rPr lang="en-US" dirty="0" smtClean="0"/>
              <a:t>A </a:t>
            </a:r>
            <a:r>
              <a:rPr lang="en-US" dirty="0"/>
              <a:t>young girl singing a folk tune to her son in 1904 inspired </a:t>
            </a:r>
            <a:r>
              <a:rPr lang="en-US" dirty="0" err="1"/>
              <a:t>Bartók</a:t>
            </a:r>
            <a:r>
              <a:rPr lang="en-US" dirty="0"/>
              <a:t> to roam the Hungarian countryside with Zoltan </a:t>
            </a:r>
            <a:r>
              <a:rPr lang="en-US" dirty="0" err="1"/>
              <a:t>Kodály</a:t>
            </a:r>
            <a:r>
              <a:rPr lang="en-US" dirty="0"/>
              <a:t>, collecting peasant tunes. This influence permeated his music, including the opera </a:t>
            </a:r>
            <a:r>
              <a:rPr lang="en-US" i="1" dirty="0"/>
              <a:t>Duke Bluebeard's Castle</a:t>
            </a:r>
            <a:r>
              <a:rPr lang="en-US" dirty="0"/>
              <a:t> (1911) and the ballets </a:t>
            </a:r>
            <a:r>
              <a:rPr lang="en-US" i="1" dirty="0"/>
              <a:t>The Wooden Prince</a:t>
            </a:r>
            <a:r>
              <a:rPr lang="en-US" dirty="0"/>
              <a:t>(1916) and </a:t>
            </a:r>
            <a:r>
              <a:rPr lang="en-US" i="1" dirty="0"/>
              <a:t>The Miraculous Mandarin</a:t>
            </a:r>
            <a:r>
              <a:rPr lang="en-US" dirty="0"/>
              <a:t> (1919). A virtuoso pianist and an innovative composer, </a:t>
            </a:r>
            <a:r>
              <a:rPr lang="en-US" dirty="0" err="1"/>
              <a:t>Bartók</a:t>
            </a:r>
            <a:r>
              <a:rPr lang="en-US" dirty="0"/>
              <a:t> refused to teach composition, contributing to financial problems, especially after he fled Nazi-held Hungary for the U.S. in 1940. </a:t>
            </a:r>
            <a:r>
              <a:rPr lang="en-US" dirty="0" err="1"/>
              <a:t>Bartók</a:t>
            </a:r>
            <a:r>
              <a:rPr lang="en-US" dirty="0"/>
              <a:t> wrote many prominent instrumental pieces; best known are six string quartets, the educational piano piece </a:t>
            </a:r>
            <a:r>
              <a:rPr lang="en-US" i="1" dirty="0" err="1"/>
              <a:t>Mikrokosmos</a:t>
            </a:r>
            <a:r>
              <a:rPr lang="en-US" dirty="0"/>
              <a:t>, and </a:t>
            </a:r>
            <a:r>
              <a:rPr lang="en-US" i="1" dirty="0"/>
              <a:t>Music for Strings, Percussion, and Celesta</a:t>
            </a:r>
            <a:r>
              <a:rPr lang="en-US" dirty="0"/>
              <a:t> (1936).</a:t>
            </a:r>
          </a:p>
        </p:txBody>
      </p:sp>
    </p:spTree>
    <p:extLst>
      <p:ext uri="{BB962C8B-B14F-4D97-AF65-F5344CB8AC3E}">
        <p14:creationId xmlns:p14="http://schemas.microsoft.com/office/powerpoint/2010/main" val="386868480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Charles Ives</a:t>
            </a:r>
            <a:r>
              <a:rPr lang="en-US" dirty="0"/>
              <a:t> (1874-1954).</a:t>
            </a:r>
          </a:p>
        </p:txBody>
      </p:sp>
      <p:sp>
        <p:nvSpPr>
          <p:cNvPr id="3" name="Content Placeholder 2"/>
          <p:cNvSpPr>
            <a:spLocks noGrp="1"/>
          </p:cNvSpPr>
          <p:nvPr>
            <p:ph idx="1"/>
          </p:nvPr>
        </p:nvSpPr>
        <p:spPr/>
        <p:txBody>
          <a:bodyPr/>
          <a:lstStyle/>
          <a:p>
            <a:pPr marL="0" indent="0">
              <a:buNone/>
            </a:pPr>
            <a:r>
              <a:rPr lang="en-US" dirty="0" smtClean="0"/>
              <a:t>He </a:t>
            </a:r>
            <a:r>
              <a:rPr lang="en-US" dirty="0"/>
              <a:t>learned experimentation from his father George, a local Connecticut businessman and bandleader. Ives studied music at Yale but found insurance sales more lucrative; his firm of Ives and Myrick was the largest in New York during the 1910s. Privately, Ives composed great modern works, including the </a:t>
            </a:r>
            <a:r>
              <a:rPr lang="en-US" i="1" dirty="0"/>
              <a:t>Second Piano (Concord) Sonata</a:t>
            </a:r>
            <a:r>
              <a:rPr lang="en-US" dirty="0"/>
              <a:t> (with movements named after Emerson, Hawthorne, Alcott, and Thoreau); and </a:t>
            </a:r>
            <a:r>
              <a:rPr lang="en-US" i="1" dirty="0"/>
              <a:t>Three Places in New England </a:t>
            </a:r>
            <a:r>
              <a:rPr lang="en-US" dirty="0"/>
              <a:t>(1914). His </a:t>
            </a:r>
            <a:r>
              <a:rPr lang="en-US" i="1" dirty="0"/>
              <a:t>Third Symphony</a:t>
            </a:r>
            <a:r>
              <a:rPr lang="en-US" dirty="0"/>
              <a:t> won Ives a Pulitzer Prize in 1947, while his song "General William Booth Enters Into Heaven" was based on a </a:t>
            </a:r>
            <a:r>
              <a:rPr lang="en-US" dirty="0" err="1"/>
              <a:t>Vachel</a:t>
            </a:r>
            <a:r>
              <a:rPr lang="en-US" dirty="0"/>
              <a:t> Lindsay poem. Poor health ended both his insurance and music careers by 1930.</a:t>
            </a:r>
          </a:p>
        </p:txBody>
      </p:sp>
    </p:spTree>
    <p:extLst>
      <p:ext uri="{BB962C8B-B14F-4D97-AF65-F5344CB8AC3E}">
        <p14:creationId xmlns:p14="http://schemas.microsoft.com/office/powerpoint/2010/main" val="382942463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Maurice Ravel</a:t>
            </a:r>
            <a:r>
              <a:rPr lang="en-US" dirty="0"/>
              <a:t> (1875-1937).</a:t>
            </a:r>
          </a:p>
        </p:txBody>
      </p:sp>
      <p:sp>
        <p:nvSpPr>
          <p:cNvPr id="3" name="Content Placeholder 2"/>
          <p:cNvSpPr>
            <a:spLocks noGrp="1"/>
          </p:cNvSpPr>
          <p:nvPr>
            <p:ph idx="1"/>
          </p:nvPr>
        </p:nvSpPr>
        <p:spPr/>
        <p:txBody>
          <a:bodyPr/>
          <a:lstStyle/>
          <a:p>
            <a:pPr marL="0" indent="0">
              <a:buNone/>
            </a:pPr>
            <a:r>
              <a:rPr lang="en-US" dirty="0" smtClean="0"/>
              <a:t>His </a:t>
            </a:r>
            <a:r>
              <a:rPr lang="en-US" dirty="0"/>
              <a:t>Basque mother gave him an affinity for Spanish themes, as evident in </a:t>
            </a:r>
            <a:r>
              <a:rPr lang="en-US" dirty="0" err="1"/>
              <a:t>Rapsodie</a:t>
            </a:r>
            <a:r>
              <a:rPr lang="en-US" dirty="0"/>
              <a:t> </a:t>
            </a:r>
            <a:r>
              <a:rPr lang="en-US" dirty="0" err="1"/>
              <a:t>espagnole</a:t>
            </a:r>
            <a:r>
              <a:rPr lang="en-US" dirty="0"/>
              <a:t> and his most popular piece</a:t>
            </a:r>
            <a:r>
              <a:rPr lang="en-US" dirty="0" smtClean="0"/>
              <a:t>, </a:t>
            </a:r>
            <a:r>
              <a:rPr lang="en-US" i="1" dirty="0" smtClean="0"/>
              <a:t>Bolero</a:t>
            </a:r>
            <a:r>
              <a:rPr lang="en-US" dirty="0"/>
              <a:t> (1928). Ravel produced </a:t>
            </a:r>
            <a:r>
              <a:rPr lang="en-US" dirty="0" err="1"/>
              <a:t>Pavane</a:t>
            </a:r>
            <a:r>
              <a:rPr lang="en-US" dirty="0"/>
              <a:t> for a Dead Princess while a student of Gabriel </a:t>
            </a:r>
            <a:r>
              <a:rPr lang="en-US" dirty="0" err="1"/>
              <a:t>Fauré</a:t>
            </a:r>
            <a:r>
              <a:rPr lang="en-US" dirty="0"/>
              <a:t>, but was frustrated when the French Conservatory overlooked him for the Prix de Rome four times. He completed the ballet </a:t>
            </a:r>
            <a:r>
              <a:rPr lang="en-US" i="1" dirty="0"/>
              <a:t>Daphnis et Chloe</a:t>
            </a:r>
            <a:r>
              <a:rPr lang="en-US" dirty="0"/>
              <a:t> (1912) for Diaghilev, which was followed by </a:t>
            </a:r>
            <a:r>
              <a:rPr lang="en-US" i="1" dirty="0"/>
              <a:t>Mother Goose and La </a:t>
            </a:r>
            <a:r>
              <a:rPr lang="en-US" i="1" dirty="0" err="1"/>
              <a:t>Valse</a:t>
            </a:r>
            <a:r>
              <a:rPr lang="en-US" dirty="0"/>
              <a:t>, and also re-orchestrated Mussorgsky's </a:t>
            </a:r>
            <a:r>
              <a:rPr lang="en-US" i="1" dirty="0"/>
              <a:t>Pictures at an Exhibition</a:t>
            </a:r>
            <a:r>
              <a:rPr lang="en-US" dirty="0"/>
              <a:t>. His health declined after a 1932 taxi accident; unsuccessful brain surgery ended his life.</a:t>
            </a:r>
          </a:p>
        </p:txBody>
      </p:sp>
    </p:spTree>
    <p:extLst>
      <p:ext uri="{BB962C8B-B14F-4D97-AF65-F5344CB8AC3E}">
        <p14:creationId xmlns:p14="http://schemas.microsoft.com/office/powerpoint/2010/main" val="90883421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George Gershwin</a:t>
            </a:r>
            <a:r>
              <a:rPr lang="en-US" dirty="0"/>
              <a:t> (1898-1937).</a:t>
            </a:r>
          </a:p>
        </p:txBody>
      </p:sp>
      <p:sp>
        <p:nvSpPr>
          <p:cNvPr id="3" name="Content Placeholder 2"/>
          <p:cNvSpPr>
            <a:spLocks noGrp="1"/>
          </p:cNvSpPr>
          <p:nvPr>
            <p:ph idx="1"/>
          </p:nvPr>
        </p:nvSpPr>
        <p:spPr/>
        <p:txBody>
          <a:bodyPr/>
          <a:lstStyle/>
          <a:p>
            <a:pPr marL="0" indent="0">
              <a:buNone/>
            </a:pPr>
            <a:r>
              <a:rPr lang="en-US" dirty="0" smtClean="0"/>
              <a:t>Known </a:t>
            </a:r>
            <a:r>
              <a:rPr lang="en-US" dirty="0"/>
              <a:t>at first for producing popular songs and musicals with his older brother Ira, Gershwin successfully melded jazz and popular music with classical forms, most famously the </a:t>
            </a:r>
            <a:r>
              <a:rPr lang="en-US" i="1" dirty="0"/>
              <a:t>Rhapsody in Blue</a:t>
            </a:r>
            <a:r>
              <a:rPr lang="en-US" dirty="0"/>
              <a:t> (1924), the </a:t>
            </a:r>
            <a:r>
              <a:rPr lang="en-US" i="1" dirty="0"/>
              <a:t>Concerto in F for Piano and Orchestra</a:t>
            </a:r>
            <a:r>
              <a:rPr lang="en-US" dirty="0"/>
              <a:t> (1925), and the folk opera </a:t>
            </a:r>
            <a:r>
              <a:rPr lang="en-US" i="1" dirty="0"/>
              <a:t>Porgy and Bess</a:t>
            </a:r>
            <a:r>
              <a:rPr lang="en-US" dirty="0"/>
              <a:t> (1935), based on a story by </a:t>
            </a:r>
            <a:r>
              <a:rPr lang="en-US" dirty="0" err="1"/>
              <a:t>DuBose</a:t>
            </a:r>
            <a:r>
              <a:rPr lang="en-US" dirty="0"/>
              <a:t> Heyward. Gershwin's first major hit was 1919's "</a:t>
            </a:r>
            <a:r>
              <a:rPr lang="en-US" dirty="0" err="1"/>
              <a:t>Swanee</a:t>
            </a:r>
            <a:r>
              <a:rPr lang="en-US" dirty="0"/>
              <a:t>," sung by Al Jolson, and his 1931 musical </a:t>
            </a:r>
            <a:r>
              <a:rPr lang="en-US" i="1" dirty="0"/>
              <a:t>Of Thee I Sing</a:t>
            </a:r>
            <a:r>
              <a:rPr lang="en-US" dirty="0"/>
              <a:t> was the first to win the Pulitzer Prize for Drama. Gershwin died of a brain tumor at age 38.</a:t>
            </a:r>
          </a:p>
        </p:txBody>
      </p:sp>
    </p:spTree>
    <p:extLst>
      <p:ext uri="{BB962C8B-B14F-4D97-AF65-F5344CB8AC3E}">
        <p14:creationId xmlns:p14="http://schemas.microsoft.com/office/powerpoint/2010/main" val="2079226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Cage</a:t>
            </a:r>
            <a:r>
              <a:rPr lang="en-US" dirty="0"/>
              <a:t> (1912-1992).</a:t>
            </a:r>
          </a:p>
        </p:txBody>
      </p:sp>
      <p:sp>
        <p:nvSpPr>
          <p:cNvPr id="3" name="Content Placeholder 2"/>
          <p:cNvSpPr>
            <a:spLocks noGrp="1"/>
          </p:cNvSpPr>
          <p:nvPr>
            <p:ph idx="1"/>
          </p:nvPr>
        </p:nvSpPr>
        <p:spPr/>
        <p:txBody>
          <a:bodyPr/>
          <a:lstStyle/>
          <a:p>
            <a:pPr marL="0" indent="0">
              <a:buNone/>
            </a:pPr>
            <a:r>
              <a:rPr lang="en-US" dirty="0" smtClean="0"/>
              <a:t>An </a:t>
            </a:r>
            <a:r>
              <a:rPr lang="en-US" dirty="0"/>
              <a:t>American student of Arnold Schoenberg, Cage took avant-garde to a new level, and may be considered a Dada composer because he believed in aleatory, or "chance" music. His </a:t>
            </a:r>
            <a:r>
              <a:rPr lang="en-US" i="1" dirty="0"/>
              <a:t>Imaginary Landscape No. 4</a:t>
            </a:r>
            <a:r>
              <a:rPr lang="en-US" dirty="0"/>
              <a:t> (1951) used twelve radios tuned to different stations; the composition depended on what was on the radio at that time. The following year's </a:t>
            </a:r>
            <a:r>
              <a:rPr lang="en-US" i="1" dirty="0"/>
              <a:t>4'33"</a:t>
            </a:r>
            <a:r>
              <a:rPr lang="en-US" dirty="0"/>
              <a:t> required a pianist to sit at the piano for that length of time and then close it; audience noise and silence created the "music." Cage also invented the "prepared piano," where he attached screws, wood, rubber bands, and other items to piano strings in order to create a percussion sound.</a:t>
            </a:r>
          </a:p>
        </p:txBody>
      </p:sp>
    </p:spTree>
    <p:extLst>
      <p:ext uri="{BB962C8B-B14F-4D97-AF65-F5344CB8AC3E}">
        <p14:creationId xmlns:p14="http://schemas.microsoft.com/office/powerpoint/2010/main" val="22458983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Ralph Vaughan Williams</a:t>
            </a:r>
            <a:r>
              <a:rPr lang="en-US" dirty="0"/>
              <a:t> (RAIF) (1872-1958).</a:t>
            </a:r>
          </a:p>
        </p:txBody>
      </p:sp>
      <p:sp>
        <p:nvSpPr>
          <p:cNvPr id="3" name="Content Placeholder 2"/>
          <p:cNvSpPr>
            <a:spLocks noGrp="1"/>
          </p:cNvSpPr>
          <p:nvPr>
            <p:ph idx="1"/>
          </p:nvPr>
        </p:nvSpPr>
        <p:spPr/>
        <p:txBody>
          <a:bodyPr/>
          <a:lstStyle/>
          <a:p>
            <a:pPr marL="0" indent="0">
              <a:buNone/>
            </a:pPr>
            <a:r>
              <a:rPr lang="en-US" dirty="0" smtClean="0"/>
              <a:t>Best </a:t>
            </a:r>
            <a:r>
              <a:rPr lang="en-US" dirty="0"/>
              <a:t>known for reviving the Tudor style and folk traditions in English music, as exemplified in </a:t>
            </a:r>
            <a:r>
              <a:rPr lang="en-US" dirty="0" smtClean="0"/>
              <a:t>his </a:t>
            </a:r>
            <a:r>
              <a:rPr lang="en-US" i="1" dirty="0" smtClean="0"/>
              <a:t>Fantasia </a:t>
            </a:r>
            <a:r>
              <a:rPr lang="en-US" i="1" dirty="0"/>
              <a:t>on a Theme by Thomas </a:t>
            </a:r>
            <a:r>
              <a:rPr lang="en-US" i="1" dirty="0" err="1"/>
              <a:t>Tallis</a:t>
            </a:r>
            <a:r>
              <a:rPr lang="en-US" dirty="0"/>
              <a:t> (1909). Vaughan Williams completed nine symphonies, the foremost his </a:t>
            </a:r>
            <a:r>
              <a:rPr lang="en-US" i="1" dirty="0"/>
              <a:t>Second (London)</a:t>
            </a:r>
            <a:r>
              <a:rPr lang="en-US" dirty="0"/>
              <a:t> in 1914; other principal symphonies included the </a:t>
            </a:r>
            <a:r>
              <a:rPr lang="en-US" i="1" dirty="0"/>
              <a:t>First (Sea)</a:t>
            </a:r>
            <a:r>
              <a:rPr lang="en-US" dirty="0"/>
              <a:t>, </a:t>
            </a:r>
            <a:r>
              <a:rPr lang="en-US" i="1" dirty="0"/>
              <a:t>Third (Pastoral)</a:t>
            </a:r>
            <a:r>
              <a:rPr lang="en-US" dirty="0"/>
              <a:t> and </a:t>
            </a:r>
            <a:r>
              <a:rPr lang="en-US" i="1" dirty="0"/>
              <a:t>Seventh (sinfonia </a:t>
            </a:r>
            <a:r>
              <a:rPr lang="en-US" i="1" dirty="0" err="1"/>
              <a:t>antarctica</a:t>
            </a:r>
            <a:r>
              <a:rPr lang="en-US" i="1" dirty="0"/>
              <a:t>)</a:t>
            </a:r>
            <a:r>
              <a:rPr lang="en-US" dirty="0"/>
              <a:t>. His orchestral work </a:t>
            </a:r>
            <a:r>
              <a:rPr lang="en-US" i="1" dirty="0"/>
              <a:t>The Lark Ascending</a:t>
            </a:r>
            <a:r>
              <a:rPr lang="en-US" dirty="0"/>
              <a:t> was based on a George Meredith poem, while </a:t>
            </a:r>
            <a:r>
              <a:rPr lang="en-US" i="1" dirty="0"/>
              <a:t>Sir John in Love</a:t>
            </a:r>
            <a:r>
              <a:rPr lang="en-US" dirty="0"/>
              <a:t> (1924) was a Shakespearean opera that featured the "Fantasia on </a:t>
            </a:r>
            <a:r>
              <a:rPr lang="en-US" dirty="0" err="1"/>
              <a:t>Greensleeves</a:t>
            </a:r>
            <a:r>
              <a:rPr lang="en-US" dirty="0"/>
              <a:t>." </a:t>
            </a:r>
            <a:r>
              <a:rPr lang="en-US" i="1" dirty="0"/>
              <a:t>Hugh the Drover</a:t>
            </a:r>
            <a:r>
              <a:rPr lang="en-US" dirty="0"/>
              <a:t> </a:t>
            </a:r>
            <a:r>
              <a:rPr lang="en-US" dirty="0" smtClean="0"/>
              <a:t>and </a:t>
            </a:r>
            <a:r>
              <a:rPr lang="en-US" i="1" dirty="0" smtClean="0"/>
              <a:t>The </a:t>
            </a:r>
            <a:r>
              <a:rPr lang="en-US" i="1" dirty="0"/>
              <a:t>Pilgrim's Progress</a:t>
            </a:r>
            <a:r>
              <a:rPr lang="en-US" dirty="0"/>
              <a:t> are other major Vaughan Williams operas.</a:t>
            </a:r>
          </a:p>
        </p:txBody>
      </p:sp>
    </p:spTree>
    <p:extLst>
      <p:ext uri="{BB962C8B-B14F-4D97-AF65-F5344CB8AC3E}">
        <p14:creationId xmlns:p14="http://schemas.microsoft.com/office/powerpoint/2010/main" val="4909764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Sergei Rachmaninoff</a:t>
            </a:r>
            <a:r>
              <a:rPr lang="en-US" dirty="0"/>
              <a:t> (1873-1943).</a:t>
            </a:r>
          </a:p>
        </p:txBody>
      </p:sp>
      <p:sp>
        <p:nvSpPr>
          <p:cNvPr id="3" name="Content Placeholder 2"/>
          <p:cNvSpPr>
            <a:spLocks noGrp="1"/>
          </p:cNvSpPr>
          <p:nvPr>
            <p:ph idx="1"/>
          </p:nvPr>
        </p:nvSpPr>
        <p:spPr/>
        <p:txBody>
          <a:bodyPr/>
          <a:lstStyle/>
          <a:p>
            <a:pPr marL="0" indent="0">
              <a:buNone/>
            </a:pPr>
            <a:r>
              <a:rPr lang="en-US" dirty="0" smtClean="0"/>
              <a:t>A </a:t>
            </a:r>
            <a:r>
              <a:rPr lang="en-US" dirty="0"/>
              <a:t>highly skilled pianist and conductor, Rachmaninoff twice turned down conductorship of the Boston Symphony Orchestra. He failed to reap the monetary benefits of his early pieces (notably the </a:t>
            </a:r>
            <a:r>
              <a:rPr lang="en-US" i="1" dirty="0"/>
              <a:t>C-Sharp Minor Prelude</a:t>
            </a:r>
            <a:r>
              <a:rPr lang="en-US" dirty="0"/>
              <a:t> of 1892), because he sold them cheaply to a publisher. Treated by hypnosis in 1901, Rachmaninoff began a productive period with his </a:t>
            </a:r>
            <a:r>
              <a:rPr lang="en-US" i="1" dirty="0"/>
              <a:t>Second Piano Concerto</a:t>
            </a:r>
            <a:r>
              <a:rPr lang="en-US" dirty="0"/>
              <a:t> (known affectionately by Julliard students as "Rocky II") and the symphonic poem </a:t>
            </a:r>
            <a:r>
              <a:rPr lang="en-US" i="1" dirty="0"/>
              <a:t>The Isle of the Dead</a:t>
            </a:r>
            <a:r>
              <a:rPr lang="en-US" dirty="0"/>
              <a:t> (1909). He moved to the U.S. in 1917, after the Bolshevik Revolution. There his output decreased, though he did complete the </a:t>
            </a:r>
            <a:r>
              <a:rPr lang="en-US" i="1" dirty="0"/>
              <a:t>Rhapsody on a Theme of Paganini</a:t>
            </a:r>
            <a:r>
              <a:rPr lang="en-US" dirty="0"/>
              <a:t> in 1934.</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467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Christ Superstar</a:t>
            </a:r>
            <a:r>
              <a:rPr lang="en-US" dirty="0" smtClean="0"/>
              <a:t> (Andrew Lloyd Webber and Tim Rice, 1971).</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the week leading up to the crucifixion, Judas grows angry with Christ’s claims of divinity, and Mary Magdalene laments her romantic feelings for Christ. Judas hangs himself, and Christ, though frustrated with God, accepts his fate. Among the songs in this musical are “I Don’t Know How to Love Him,” “Gethsemane,” and “Trial Before Pilate.”</a:t>
            </a:r>
          </a:p>
        </p:txBody>
      </p:sp>
    </p:spTree>
    <p:extLst>
      <p:ext uri="{BB962C8B-B14F-4D97-AF65-F5344CB8AC3E}">
        <p14:creationId xmlns:p14="http://schemas.microsoft.com/office/powerpoint/2010/main" val="1626611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Sweeney Todd: the Demon Barber of Fleet Street</a:t>
            </a:r>
            <a:r>
              <a:rPr lang="en-US" dirty="0" smtClean="0"/>
              <a:t> (Stephen Sondheim and Hugh Wheeler, 1979).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Sweeney </a:t>
            </a:r>
            <a:r>
              <a:rPr lang="en-US" dirty="0"/>
              <a:t>Todd, a barber, returns to London from Australia, where the evil Judge Turpin, who lusted after his wife, unjustly imprisoned him. Sweeney’s daughter, Joanna, escapes Turpin - of whom she had been a ward during her father’s incarceration - and falls in love with the sailor Anthony Hope. A vengeful Sweeney begins murdering his customers, and his neighbor, Mrs. Lovett, bakes them into meat pies. Sweeney kills the Judge but, in his fury, accidentally kills a mad beggar woman who was really his long-lost wife. Mrs. Lovett’s shop boy, Tobias, grows scared and kills Sweeney. Its famously complex score includes “The Ballad of Sweeney Todd,” “The Worst Pies in London,” “Johanna,” and “God, That’s Good,” but the show is nearly sung through and it is sometimes nontrivial to identify distinct songs within it.</a:t>
            </a:r>
          </a:p>
        </p:txBody>
      </p:sp>
    </p:spTree>
    <p:extLst>
      <p:ext uri="{BB962C8B-B14F-4D97-AF65-F5344CB8AC3E}">
        <p14:creationId xmlns:p14="http://schemas.microsoft.com/office/powerpoint/2010/main" val="1631209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South Pacific</a:t>
            </a:r>
            <a:r>
              <a:rPr lang="en-US" dirty="0" smtClean="0"/>
              <a:t> (Richard Rodgers, Oscar Hammerstein II, and Joshua Logan, 1949).</a:t>
            </a:r>
            <a:endParaRPr lang="en-US" dirty="0"/>
          </a:p>
        </p:txBody>
      </p:sp>
      <p:sp>
        <p:nvSpPr>
          <p:cNvPr id="3" name="Content Placeholder 2"/>
          <p:cNvSpPr>
            <a:spLocks noGrp="1"/>
          </p:cNvSpPr>
          <p:nvPr>
            <p:ph idx="1"/>
          </p:nvPr>
        </p:nvSpPr>
        <p:spPr/>
        <p:txBody>
          <a:bodyPr/>
          <a:lstStyle/>
          <a:p>
            <a:pPr marL="0" indent="0">
              <a:buNone/>
            </a:pPr>
            <a:r>
              <a:rPr lang="en-US" dirty="0" smtClean="0"/>
              <a:t>During </a:t>
            </a:r>
            <a:r>
              <a:rPr lang="en-US" dirty="0"/>
              <a:t>the Pacific Theater of World War II, Nellie </a:t>
            </a:r>
            <a:r>
              <a:rPr lang="en-US" dirty="0" err="1"/>
              <a:t>Forbush</a:t>
            </a:r>
            <a:r>
              <a:rPr lang="en-US" dirty="0"/>
              <a:t>, a U.S. Navy nurse, has fallen in love with Emile, a French plantation owner. Emile helps Lt. Cable carry out an espionage mission against the Japanese. The mission is successful, and Emile and Nellie reunite. Featuring the songs “Some Enchanted Evening,” “There is Nothing Like a Dame,” and “I’m </a:t>
            </a:r>
            <a:r>
              <a:rPr lang="en-US" dirty="0" err="1"/>
              <a:t>Gonna</a:t>
            </a:r>
            <a:r>
              <a:rPr lang="en-US" dirty="0"/>
              <a:t> Wash that Man Right </a:t>
            </a:r>
            <a:r>
              <a:rPr lang="en-US" dirty="0" err="1"/>
              <a:t>Outta</a:t>
            </a:r>
            <a:r>
              <a:rPr lang="en-US" dirty="0"/>
              <a:t> My Hair,” it is adapted from James Michener’s </a:t>
            </a:r>
            <a:r>
              <a:rPr lang="en-US" i="1" dirty="0"/>
              <a:t>Tales of the South Pacific</a:t>
            </a:r>
            <a:r>
              <a:rPr lang="en-US" dirty="0"/>
              <a:t>.</a:t>
            </a:r>
          </a:p>
        </p:txBody>
      </p:sp>
    </p:spTree>
    <p:extLst>
      <p:ext uri="{BB962C8B-B14F-4D97-AF65-F5344CB8AC3E}">
        <p14:creationId xmlns:p14="http://schemas.microsoft.com/office/powerpoint/2010/main" val="83332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West Side Story</a:t>
            </a:r>
            <a:r>
              <a:rPr lang="en-US" dirty="0" smtClean="0"/>
              <a:t> (Leonard Bernstein; Stephen Sondheim; Arthur </a:t>
            </a:r>
            <a:r>
              <a:rPr lang="en-US" dirty="0" err="1" smtClean="0"/>
              <a:t>Laurents</a:t>
            </a:r>
            <a:r>
              <a:rPr lang="en-US" dirty="0" smtClean="0"/>
              <a:t>; 1957).</a:t>
            </a:r>
            <a:endParaRPr lang="en-US" dirty="0"/>
          </a:p>
        </p:txBody>
      </p:sp>
      <p:sp>
        <p:nvSpPr>
          <p:cNvPr id="3" name="Content Placeholder 2"/>
          <p:cNvSpPr>
            <a:spLocks noGrp="1"/>
          </p:cNvSpPr>
          <p:nvPr>
            <p:ph idx="1"/>
          </p:nvPr>
        </p:nvSpPr>
        <p:spPr/>
        <p:txBody>
          <a:bodyPr/>
          <a:lstStyle/>
          <a:p>
            <a:pPr marL="0" indent="0">
              <a:buNone/>
            </a:pPr>
            <a:r>
              <a:rPr lang="en-US" dirty="0" smtClean="0"/>
              <a:t>Riff </a:t>
            </a:r>
            <a:r>
              <a:rPr lang="en-US" dirty="0"/>
              <a:t>and Bernardo lead two rival gangs: the blue-collar Jets and the Sharks from Puerto Rico. Tony, a former Jet, falls in love with the Bernardo's sister Maria and vows to stop the fighting, but he kills Bernardo after Bernardo kills Riff in a "rumble." Maria's suitor Chino shoots Tony, and the two gangs come together. Notable songs include </a:t>
            </a:r>
            <a:r>
              <a:rPr lang="en-US" u="sng" dirty="0">
                <a:hlinkClick r:id="rId2"/>
              </a:rPr>
              <a:t>"America,"</a:t>
            </a:r>
            <a:r>
              <a:rPr lang="en-US" dirty="0"/>
              <a:t> </a:t>
            </a:r>
            <a:r>
              <a:rPr lang="en-US" u="sng" dirty="0">
                <a:hlinkClick r:id="rId3"/>
              </a:rPr>
              <a:t>"</a:t>
            </a:r>
            <a:r>
              <a:rPr lang="en-US" u="sng" dirty="0" err="1">
                <a:hlinkClick r:id="rId3"/>
              </a:rPr>
              <a:t>Tonight,"</a:t>
            </a:r>
            <a:r>
              <a:rPr lang="en-US" u="sng" dirty="0" err="1">
                <a:hlinkClick r:id="rId4"/>
              </a:rPr>
              <a:t>"Somewhere</a:t>
            </a:r>
            <a:r>
              <a:rPr lang="en-US" u="sng" dirty="0">
                <a:hlinkClick r:id="rId4"/>
              </a:rPr>
              <a:t>,"</a:t>
            </a:r>
            <a:r>
              <a:rPr lang="en-US" dirty="0"/>
              <a:t> </a:t>
            </a:r>
            <a:r>
              <a:rPr lang="en-US" u="sng" dirty="0">
                <a:hlinkClick r:id="rId5"/>
              </a:rPr>
              <a:t>"I Feel Pretty,"</a:t>
            </a:r>
            <a:r>
              <a:rPr lang="en-US" dirty="0"/>
              <a:t> and </a:t>
            </a:r>
            <a:r>
              <a:rPr lang="en-US" u="sng" dirty="0">
                <a:hlinkClick r:id="rId6"/>
              </a:rPr>
              <a:t>"Gee, Officer </a:t>
            </a:r>
            <a:r>
              <a:rPr lang="en-US" u="sng" dirty="0" err="1">
                <a:hlinkClick r:id="rId6"/>
              </a:rPr>
              <a:t>Krupke</a:t>
            </a:r>
            <a:r>
              <a:rPr lang="en-US" u="sng" dirty="0">
                <a:hlinkClick r:id="rId6"/>
              </a:rPr>
              <a:t>."</a:t>
            </a:r>
            <a:r>
              <a:rPr lang="en-US" dirty="0"/>
              <a:t> Adapted from </a:t>
            </a:r>
            <a:r>
              <a:rPr lang="en-US" i="1" dirty="0"/>
              <a:t>Romeo and Juliet</a:t>
            </a:r>
            <a:r>
              <a:rPr lang="en-US" dirty="0"/>
              <a:t>, it was made into an Academy Award-winning 1961 film starring Natalie Wood.</a:t>
            </a:r>
          </a:p>
        </p:txBody>
      </p:sp>
    </p:spTree>
    <p:extLst>
      <p:ext uri="{BB962C8B-B14F-4D97-AF65-F5344CB8AC3E}">
        <p14:creationId xmlns:p14="http://schemas.microsoft.com/office/powerpoint/2010/main" val="335303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Phantom of the Opera</a:t>
            </a:r>
            <a:r>
              <a:rPr lang="en-US" dirty="0" smtClean="0"/>
              <a:t> (Andrew Lloyd Webber; Charles Hart &amp; Richard </a:t>
            </a:r>
            <a:r>
              <a:rPr lang="en-US" dirty="0" err="1" smtClean="0"/>
              <a:t>Stilgoe</a:t>
            </a:r>
            <a:r>
              <a:rPr lang="en-US" dirty="0" smtClean="0"/>
              <a:t>; Richard </a:t>
            </a:r>
            <a:r>
              <a:rPr lang="en-US" dirty="0" err="1" smtClean="0"/>
              <a:t>Stilgoe</a:t>
            </a:r>
            <a:r>
              <a:rPr lang="en-US" dirty="0" smtClean="0"/>
              <a:t> &amp; Andrew Lloyd Webber; 1986).</a:t>
            </a:r>
            <a:endParaRPr lang="en-US" dirty="0"/>
          </a:p>
        </p:txBody>
      </p:sp>
      <p:sp>
        <p:nvSpPr>
          <p:cNvPr id="3" name="Content Placeholder 2"/>
          <p:cNvSpPr>
            <a:spLocks noGrp="1"/>
          </p:cNvSpPr>
          <p:nvPr>
            <p:ph idx="1"/>
          </p:nvPr>
        </p:nvSpPr>
        <p:spPr/>
        <p:txBody>
          <a:bodyPr/>
          <a:lstStyle/>
          <a:p>
            <a:pPr marL="0" indent="0">
              <a:buNone/>
            </a:pPr>
            <a:r>
              <a:rPr lang="en-US" dirty="0" smtClean="0"/>
              <a:t>At </a:t>
            </a:r>
            <a:r>
              <a:rPr lang="en-US" dirty="0"/>
              <a:t>the Paris Opera in 1881, the mysterious Phantom lures the soprano Christine </a:t>
            </a:r>
            <a:r>
              <a:rPr lang="en-US" dirty="0" err="1"/>
              <a:t>Daae</a:t>
            </a:r>
            <a:r>
              <a:rPr lang="en-US" dirty="0"/>
              <a:t> to his lair </a:t>
            </a:r>
            <a:r>
              <a:rPr lang="en-US" u="sng" dirty="0">
                <a:hlinkClick r:id="rId2"/>
              </a:rPr>
              <a:t>("The Music of the Night")</a:t>
            </a:r>
            <a:r>
              <a:rPr lang="en-US" dirty="0"/>
              <a:t>. Christine falls in love with the opera's new patron, Raoul, so the Phantom drops a chandelier and kidnaps Christine. They kiss, but he disappears, leaving behind only his white mask. Adapted from the eponymous 1909 novel by Gaston Leroux, it is the longest-running show in Broadway history.</a:t>
            </a:r>
            <a:endParaRPr lang="en-US" b="1" dirty="0"/>
          </a:p>
        </p:txBody>
      </p:sp>
    </p:spTree>
    <p:extLst>
      <p:ext uri="{BB962C8B-B14F-4D97-AF65-F5344CB8AC3E}">
        <p14:creationId xmlns:p14="http://schemas.microsoft.com/office/powerpoint/2010/main" val="3520590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Fair Lady</a:t>
            </a:r>
            <a:r>
              <a:rPr lang="en-US" dirty="0" smtClean="0"/>
              <a:t> (Frederick Loewe; Alan Jay Lerner; Alan Jay Lerner; 1956).</a:t>
            </a:r>
            <a:endParaRPr lang="en-US" dirty="0"/>
          </a:p>
        </p:txBody>
      </p:sp>
      <p:sp>
        <p:nvSpPr>
          <p:cNvPr id="3" name="Content Placeholder 2"/>
          <p:cNvSpPr>
            <a:spLocks noGrp="1"/>
          </p:cNvSpPr>
          <p:nvPr>
            <p:ph idx="1"/>
          </p:nvPr>
        </p:nvSpPr>
        <p:spPr/>
        <p:txBody>
          <a:bodyPr/>
          <a:lstStyle/>
          <a:p>
            <a:pPr marL="0" indent="0">
              <a:buNone/>
            </a:pPr>
            <a:r>
              <a:rPr lang="en-US" dirty="0" smtClean="0"/>
              <a:t>As </a:t>
            </a:r>
            <a:r>
              <a:rPr lang="en-US" dirty="0"/>
              <a:t>part of a bet with his friend Colonel Pickering, phonetics professor Henry Higgins transforms cockney flower girl Eliza Doolittle into a proper lady. After Eliza falls for Freddy </a:t>
            </a:r>
            <a:r>
              <a:rPr lang="en-US" dirty="0" err="1"/>
              <a:t>Eynsforth</a:t>
            </a:r>
            <a:r>
              <a:rPr lang="en-US" dirty="0"/>
              <a:t>-Hill, Higgins realizes he is in love with Eliza. Eliza returns to Higgins' home in the final scene. It is adapted from George Bernard Shaw's play </a:t>
            </a:r>
            <a:r>
              <a:rPr lang="en-US" i="1" dirty="0"/>
              <a:t>Pygmalion</a:t>
            </a:r>
            <a:r>
              <a:rPr lang="en-US" dirty="0"/>
              <a:t>.</a:t>
            </a:r>
          </a:p>
        </p:txBody>
      </p:sp>
    </p:spTree>
    <p:extLst>
      <p:ext uri="{BB962C8B-B14F-4D97-AF65-F5344CB8AC3E}">
        <p14:creationId xmlns:p14="http://schemas.microsoft.com/office/powerpoint/2010/main" val="4157763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Cats</a:t>
            </a:r>
            <a:r>
              <a:rPr lang="en-US" dirty="0" smtClean="0"/>
              <a:t> (Andrew Lloyd Webber; T.S. Eliot; T.S. Eliot).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a:t>Jellicle</a:t>
            </a:r>
            <a:r>
              <a:rPr lang="en-US" dirty="0"/>
              <a:t> tribe of cats roams the streets of London. They introduce the audience to various members: Rum Tum </a:t>
            </a:r>
            <a:r>
              <a:rPr lang="en-US" dirty="0" err="1"/>
              <a:t>Tugger</a:t>
            </a:r>
            <a:r>
              <a:rPr lang="en-US" dirty="0"/>
              <a:t>, </a:t>
            </a:r>
            <a:r>
              <a:rPr lang="en-US" dirty="0" err="1"/>
              <a:t>Mungojerrie</a:t>
            </a:r>
            <a:r>
              <a:rPr lang="en-US" dirty="0"/>
              <a:t>, </a:t>
            </a:r>
            <a:r>
              <a:rPr lang="en-US" dirty="0" err="1"/>
              <a:t>Rumpleteazer</a:t>
            </a:r>
            <a:r>
              <a:rPr lang="en-US" dirty="0"/>
              <a:t>, Mr. </a:t>
            </a:r>
            <a:r>
              <a:rPr lang="en-US" dirty="0" err="1"/>
              <a:t>Mistoffelees</a:t>
            </a:r>
            <a:r>
              <a:rPr lang="en-US" dirty="0"/>
              <a:t>, and Old Deuteronomy. Old Deuteronomy must choose a cat to be reborn, and he chooses the lowly Grizabella after she sings </a:t>
            </a:r>
            <a:r>
              <a:rPr lang="en-US" u="sng" dirty="0">
                <a:hlinkClick r:id="rId2"/>
              </a:rPr>
              <a:t>"Memory."</a:t>
            </a:r>
            <a:r>
              <a:rPr lang="en-US" dirty="0"/>
              <a:t> It is adapted from </a:t>
            </a:r>
            <a:r>
              <a:rPr lang="en-US" i="1" dirty="0"/>
              <a:t>Old Possum's Book of Practical Cats</a:t>
            </a:r>
            <a:r>
              <a:rPr lang="en-US" dirty="0"/>
              <a:t> by T. S. Eliot.</a:t>
            </a:r>
          </a:p>
        </p:txBody>
      </p:sp>
    </p:spTree>
    <p:extLst>
      <p:ext uri="{BB962C8B-B14F-4D97-AF65-F5344CB8AC3E}">
        <p14:creationId xmlns:p14="http://schemas.microsoft.com/office/powerpoint/2010/main" val="3725201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Evita</a:t>
            </a:r>
            <a:r>
              <a:rPr lang="en-US" dirty="0" smtClean="0"/>
              <a:t> (Andrew Lloyd Webber; Tim Rice; Tim Rice; 1978).</a:t>
            </a:r>
            <a:endParaRPr lang="en-US" dirty="0"/>
          </a:p>
        </p:txBody>
      </p:sp>
      <p:sp>
        <p:nvSpPr>
          <p:cNvPr id="3" name="Content Placeholder 2"/>
          <p:cNvSpPr>
            <a:spLocks noGrp="1"/>
          </p:cNvSpPr>
          <p:nvPr>
            <p:ph idx="1"/>
          </p:nvPr>
        </p:nvSpPr>
        <p:spPr/>
        <p:txBody>
          <a:bodyPr/>
          <a:lstStyle/>
          <a:p>
            <a:pPr marL="0" indent="0">
              <a:buNone/>
            </a:pPr>
            <a:r>
              <a:rPr lang="en-US" dirty="0" err="1" smtClean="0"/>
              <a:t>Che</a:t>
            </a:r>
            <a:r>
              <a:rPr lang="en-US" dirty="0" smtClean="0"/>
              <a:t> </a:t>
            </a:r>
            <a:r>
              <a:rPr lang="en-US" dirty="0"/>
              <a:t>Guevara narrates the life story of Eva Peron, a singer and film actress who marries Juan Peron. Juan is elected President of Argentina, and Eva's charity work makes her immensely popular among her people </a:t>
            </a:r>
            <a:r>
              <a:rPr lang="en-US" u="sng" dirty="0">
                <a:hlinkClick r:id="rId2"/>
              </a:rPr>
              <a:t>("Don't Cry for Me Argentina")</a:t>
            </a:r>
            <a:r>
              <a:rPr lang="en-US" dirty="0"/>
              <a:t>before her death from cancer. It was made into a 1996 film starring Madonna and Antonio Banderas.</a:t>
            </a:r>
          </a:p>
        </p:txBody>
      </p:sp>
    </p:spTree>
    <p:extLst>
      <p:ext uri="{BB962C8B-B14F-4D97-AF65-F5344CB8AC3E}">
        <p14:creationId xmlns:p14="http://schemas.microsoft.com/office/powerpoint/2010/main" val="227238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half" idx="1"/>
          </p:nvPr>
        </p:nvSpPr>
        <p:spPr/>
        <p:txBody>
          <a:bodyPr/>
          <a:lstStyle/>
          <a:p>
            <a:r>
              <a:rPr lang="en-US" dirty="0" smtClean="0">
                <a:hlinkClick r:id="rId2" action="ppaction://hlinksldjump"/>
              </a:rPr>
              <a:t>Musicals</a:t>
            </a:r>
            <a:endParaRPr lang="en-US" dirty="0" smtClean="0"/>
          </a:p>
          <a:p>
            <a:r>
              <a:rPr lang="en-US" dirty="0" smtClean="0">
                <a:hlinkClick r:id="rId3" action="ppaction://hlinksldjump"/>
              </a:rPr>
              <a:t>Ancient Greek Plays</a:t>
            </a:r>
            <a:endParaRPr lang="en-US" dirty="0" smtClean="0"/>
          </a:p>
          <a:p>
            <a:r>
              <a:rPr lang="en-US" dirty="0" smtClean="0">
                <a:hlinkClick r:id="rId4" action="ppaction://hlinksldjump"/>
              </a:rPr>
              <a:t>American Plays</a:t>
            </a:r>
            <a:endParaRPr lang="en-US" dirty="0" smtClean="0"/>
          </a:p>
          <a:p>
            <a:r>
              <a:rPr lang="en-US" dirty="0" smtClean="0">
                <a:hlinkClick r:id="rId5" action="ppaction://hlinksldjump"/>
              </a:rPr>
              <a:t>Works by Ludwig van Beethoven</a:t>
            </a:r>
            <a:endParaRPr lang="en-US" dirty="0" smtClean="0"/>
          </a:p>
          <a:p>
            <a:r>
              <a:rPr lang="en-US" dirty="0" smtClean="0">
                <a:hlinkClick r:id="rId6" action="ppaction://hlinksldjump"/>
              </a:rPr>
              <a:t>Operas </a:t>
            </a:r>
            <a:endParaRPr lang="en-US" dirty="0" smtClean="0"/>
          </a:p>
          <a:p>
            <a:endParaRPr lang="en-US" dirty="0"/>
          </a:p>
        </p:txBody>
      </p:sp>
      <p:sp>
        <p:nvSpPr>
          <p:cNvPr id="4" name="Content Placeholder 3"/>
          <p:cNvSpPr>
            <a:spLocks noGrp="1"/>
          </p:cNvSpPr>
          <p:nvPr>
            <p:ph sz="half" idx="2"/>
          </p:nvPr>
        </p:nvSpPr>
        <p:spPr/>
        <p:txBody>
          <a:bodyPr/>
          <a:lstStyle/>
          <a:p>
            <a:r>
              <a:rPr lang="en-US" dirty="0">
                <a:hlinkClick r:id="rId7" action="ppaction://hlinksldjump"/>
              </a:rPr>
              <a:t>Works by Mozart</a:t>
            </a:r>
            <a:endParaRPr lang="en-US" dirty="0"/>
          </a:p>
          <a:p>
            <a:r>
              <a:rPr lang="en-US" dirty="0">
                <a:hlinkClick r:id="rId8" action="ppaction://hlinksldjump"/>
              </a:rPr>
              <a:t>American Composers</a:t>
            </a:r>
            <a:endParaRPr lang="en-US" dirty="0"/>
          </a:p>
          <a:p>
            <a:r>
              <a:rPr lang="en-US" dirty="0" smtClean="0">
                <a:hlinkClick r:id="rId9" action="ppaction://hlinksldjump"/>
              </a:rPr>
              <a:t>Music Theory Terms</a:t>
            </a:r>
            <a:endParaRPr lang="en-US" dirty="0" smtClean="0"/>
          </a:p>
          <a:p>
            <a:r>
              <a:rPr lang="en-US" dirty="0" smtClean="0">
                <a:hlinkClick r:id="rId10" action="ppaction://hlinksldjump"/>
              </a:rPr>
              <a:t>20th-Century Composers</a:t>
            </a:r>
            <a:endParaRPr lang="en-US" dirty="0"/>
          </a:p>
        </p:txBody>
      </p:sp>
    </p:spTree>
    <p:extLst>
      <p:ext uri="{BB962C8B-B14F-4D97-AF65-F5344CB8AC3E}">
        <p14:creationId xmlns:p14="http://schemas.microsoft.com/office/powerpoint/2010/main" val="167776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Mikado</a:t>
            </a:r>
            <a:r>
              <a:rPr lang="en-US" dirty="0" smtClean="0"/>
              <a:t> (Arthur Sullivan; W.S. Gilbert; 1885).</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Mikado [Emperor of Japan] has made flirting a capital crime in </a:t>
            </a:r>
            <a:r>
              <a:rPr lang="en-US" dirty="0" err="1"/>
              <a:t>Titipu</a:t>
            </a:r>
            <a:r>
              <a:rPr lang="en-US" dirty="0"/>
              <a:t>, so the people have appointed an ineffectual executioner named </a:t>
            </a:r>
            <a:r>
              <a:rPr lang="en-US" dirty="0" err="1"/>
              <a:t>Ko-Ko</a:t>
            </a:r>
            <a:r>
              <a:rPr lang="en-US" dirty="0"/>
              <a:t>. </a:t>
            </a:r>
            <a:r>
              <a:rPr lang="en-US" dirty="0" err="1"/>
              <a:t>Ko-Ko's</a:t>
            </a:r>
            <a:r>
              <a:rPr lang="en-US" dirty="0"/>
              <a:t> ward, Yum-Yum, marries the wandering musician </a:t>
            </a:r>
            <a:r>
              <a:rPr lang="en-US" dirty="0" err="1"/>
              <a:t>Nanki</a:t>
            </a:r>
            <a:r>
              <a:rPr lang="en-US" dirty="0"/>
              <a:t>-Poo, and the two lovers fake their execution. The Mikado visits the town and forgives the lovers of their transgression. It includes the song </a:t>
            </a:r>
            <a:r>
              <a:rPr lang="en-US" u="sng" dirty="0">
                <a:hlinkClick r:id="rId2"/>
              </a:rPr>
              <a:t>"Three Little Maids From School Are We."</a:t>
            </a:r>
            <a:endParaRPr lang="en-US" dirty="0"/>
          </a:p>
        </p:txBody>
      </p:sp>
    </p:spTree>
    <p:extLst>
      <p:ext uri="{BB962C8B-B14F-4D97-AF65-F5344CB8AC3E}">
        <p14:creationId xmlns:p14="http://schemas.microsoft.com/office/powerpoint/2010/main" val="1082748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Sound of Music</a:t>
            </a:r>
            <a:r>
              <a:rPr lang="en-US" dirty="0" smtClean="0"/>
              <a:t> (Richard Rodgers; Oscar Hammerstein II; Howard Lindsey &amp; Russel Crouse; 1959).</a:t>
            </a:r>
            <a:endParaRPr lang="en-US" dirty="0"/>
          </a:p>
        </p:txBody>
      </p:sp>
      <p:sp>
        <p:nvSpPr>
          <p:cNvPr id="3" name="Content Placeholder 2"/>
          <p:cNvSpPr>
            <a:spLocks noGrp="1"/>
          </p:cNvSpPr>
          <p:nvPr>
            <p:ph idx="1"/>
          </p:nvPr>
        </p:nvSpPr>
        <p:spPr/>
        <p:txBody>
          <a:bodyPr/>
          <a:lstStyle/>
          <a:p>
            <a:pPr marL="0" indent="0">
              <a:buNone/>
            </a:pPr>
            <a:r>
              <a:rPr lang="en-US" dirty="0" smtClean="0"/>
              <a:t>Maria</a:t>
            </a:r>
            <a:r>
              <a:rPr lang="en-US" dirty="0"/>
              <a:t>, a young woman studying to be a nun in Nazi-occupied Austria, becomes governess to the seven children of Captain von Trapp. She teaches the children to sing (</a:t>
            </a:r>
            <a:r>
              <a:rPr lang="en-US" u="sng" dirty="0">
                <a:hlinkClick r:id="rId2"/>
              </a:rPr>
              <a:t>"My Favorite Things,"</a:t>
            </a:r>
            <a:r>
              <a:rPr lang="en-US" dirty="0"/>
              <a:t> </a:t>
            </a:r>
            <a:r>
              <a:rPr lang="en-US" u="sng" dirty="0">
                <a:hlinkClick r:id="rId3"/>
              </a:rPr>
              <a:t>"Do-Re-</a:t>
            </a:r>
            <a:r>
              <a:rPr lang="en-US" u="sng" dirty="0" err="1">
                <a:hlinkClick r:id="rId3"/>
              </a:rPr>
              <a:t>Mi</a:t>
            </a:r>
            <a:r>
              <a:rPr lang="en-US" u="sng" dirty="0">
                <a:hlinkClick r:id="rId3"/>
              </a:rPr>
              <a:t>"</a:t>
            </a:r>
            <a:r>
              <a:rPr lang="en-US" dirty="0"/>
              <a:t>), and she and the Captain fall in love and get married. After Maria and the von </a:t>
            </a:r>
            <a:r>
              <a:rPr lang="en-US" dirty="0" err="1"/>
              <a:t>Trapps</a:t>
            </a:r>
            <a:r>
              <a:rPr lang="en-US" dirty="0"/>
              <a:t> give a concert for the Nazis (</a:t>
            </a:r>
            <a:r>
              <a:rPr lang="en-US" u="sng" dirty="0">
                <a:hlinkClick r:id="rId4"/>
              </a:rPr>
              <a:t>"Edelweiss"</a:t>
            </a:r>
            <a:r>
              <a:rPr lang="en-US" dirty="0"/>
              <a:t>), they escape Austria (</a:t>
            </a:r>
            <a:r>
              <a:rPr lang="en-US" u="sng" dirty="0">
                <a:hlinkClick r:id="rId5"/>
              </a:rPr>
              <a:t>"Climb </a:t>
            </a:r>
            <a:r>
              <a:rPr lang="en-US" u="sng" dirty="0" err="1">
                <a:hlinkClick r:id="rId5"/>
              </a:rPr>
              <a:t>Ev'ry</a:t>
            </a:r>
            <a:r>
              <a:rPr lang="en-US" u="sng" dirty="0">
                <a:hlinkClick r:id="rId5"/>
              </a:rPr>
              <a:t> Mountain"</a:t>
            </a:r>
            <a:r>
              <a:rPr lang="en-US" dirty="0"/>
              <a:t>). It was adapted into an Academy Award-winning 1965 film starring Julie Andrews.</a:t>
            </a:r>
          </a:p>
        </p:txBody>
      </p:sp>
    </p:spTree>
    <p:extLst>
      <p:ext uri="{BB962C8B-B14F-4D97-AF65-F5344CB8AC3E}">
        <p14:creationId xmlns:p14="http://schemas.microsoft.com/office/powerpoint/2010/main" val="2084437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Fiddler on the Roof</a:t>
            </a:r>
            <a:r>
              <a:rPr lang="en-US" dirty="0" smtClean="0"/>
              <a:t> (Jerry Bock; Sheldon </a:t>
            </a:r>
            <a:r>
              <a:rPr lang="en-US" dirty="0" err="1" smtClean="0"/>
              <a:t>Harnick</a:t>
            </a:r>
            <a:r>
              <a:rPr lang="en-US" dirty="0" smtClean="0"/>
              <a:t>; Joseph Stein; 1964).</a:t>
            </a:r>
            <a:endParaRPr lang="en-US" dirty="0"/>
          </a:p>
        </p:txBody>
      </p:sp>
      <p:sp>
        <p:nvSpPr>
          <p:cNvPr id="3" name="Content Placeholder 2"/>
          <p:cNvSpPr>
            <a:spLocks noGrp="1"/>
          </p:cNvSpPr>
          <p:nvPr>
            <p:ph idx="1"/>
          </p:nvPr>
        </p:nvSpPr>
        <p:spPr/>
        <p:txBody>
          <a:bodyPr/>
          <a:lstStyle/>
          <a:p>
            <a:pPr marL="0" indent="0">
              <a:buNone/>
            </a:pPr>
            <a:r>
              <a:rPr lang="en-US" dirty="0" err="1" smtClean="0"/>
              <a:t>Tevye</a:t>
            </a:r>
            <a:r>
              <a:rPr lang="en-US" dirty="0" smtClean="0"/>
              <a:t> </a:t>
            </a:r>
            <a:r>
              <a:rPr lang="en-US" dirty="0"/>
              <a:t>is a lowly Jewish milkman in Tsarist Russia (</a:t>
            </a:r>
            <a:r>
              <a:rPr lang="en-US" u="sng" dirty="0">
                <a:hlinkClick r:id="rId2"/>
              </a:rPr>
              <a:t>"If I Were a Rich Man"</a:t>
            </a:r>
            <a:r>
              <a:rPr lang="en-US" dirty="0"/>
              <a:t>), and his daughters are anxious to get married (</a:t>
            </a:r>
            <a:r>
              <a:rPr lang="en-US" u="sng" dirty="0">
                <a:hlinkClick r:id="rId3"/>
              </a:rPr>
              <a:t>"Matchmaker"</a:t>
            </a:r>
            <a:r>
              <a:rPr lang="en-US" dirty="0"/>
              <a:t>). </a:t>
            </a:r>
            <a:r>
              <a:rPr lang="en-US" dirty="0" err="1"/>
              <a:t>Tzeitel</a:t>
            </a:r>
            <a:r>
              <a:rPr lang="en-US" dirty="0"/>
              <a:t> marries the tailor Motel (</a:t>
            </a:r>
            <a:r>
              <a:rPr lang="en-US" u="sng" dirty="0">
                <a:hlinkClick r:id="rId4"/>
              </a:rPr>
              <a:t>"Sunrise, Sunset,"</a:t>
            </a:r>
            <a:r>
              <a:rPr lang="en-US" dirty="0"/>
              <a:t> </a:t>
            </a:r>
            <a:r>
              <a:rPr lang="en-US" u="sng" dirty="0">
                <a:hlinkClick r:id="rId5"/>
              </a:rPr>
              <a:t>"The Bottle Dance"</a:t>
            </a:r>
            <a:r>
              <a:rPr lang="en-US" dirty="0"/>
              <a:t>), Hodel gets engaged to the radical student </a:t>
            </a:r>
            <a:r>
              <a:rPr lang="en-US" dirty="0" err="1"/>
              <a:t>Perchik</a:t>
            </a:r>
            <a:r>
              <a:rPr lang="en-US" dirty="0"/>
              <a:t>, and </a:t>
            </a:r>
            <a:r>
              <a:rPr lang="en-US" dirty="0" err="1"/>
              <a:t>Chava</a:t>
            </a:r>
            <a:r>
              <a:rPr lang="en-US" dirty="0"/>
              <a:t> falls in love with a Russian named </a:t>
            </a:r>
            <a:r>
              <a:rPr lang="en-US" dirty="0" err="1"/>
              <a:t>Fyedka</a:t>
            </a:r>
            <a:r>
              <a:rPr lang="en-US" dirty="0"/>
              <a:t>. The families leave their village, </a:t>
            </a:r>
            <a:r>
              <a:rPr lang="en-US" dirty="0" err="1"/>
              <a:t>Anatevka</a:t>
            </a:r>
            <a:r>
              <a:rPr lang="en-US" dirty="0"/>
              <a:t>, after a pogrom. It is adapted from </a:t>
            </a:r>
            <a:r>
              <a:rPr lang="en-US" i="1" dirty="0" err="1"/>
              <a:t>Tevye</a:t>
            </a:r>
            <a:r>
              <a:rPr lang="en-US" i="1" dirty="0"/>
              <a:t> and his Daughters</a:t>
            </a:r>
            <a:r>
              <a:rPr lang="en-US" dirty="0"/>
              <a:t> by </a:t>
            </a:r>
            <a:r>
              <a:rPr lang="en-US" dirty="0" err="1"/>
              <a:t>Sholem</a:t>
            </a:r>
            <a:r>
              <a:rPr lang="en-US" dirty="0"/>
              <a:t> Aleichem.</a:t>
            </a:r>
          </a:p>
        </p:txBody>
      </p:sp>
    </p:spTree>
    <p:extLst>
      <p:ext uri="{BB962C8B-B14F-4D97-AF65-F5344CB8AC3E}">
        <p14:creationId xmlns:p14="http://schemas.microsoft.com/office/powerpoint/2010/main" val="1054919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Oklahoma!</a:t>
            </a:r>
            <a:r>
              <a:rPr lang="en-US" dirty="0" smtClean="0"/>
              <a:t> (Richard Rodgers; Oscar Hammerstein II; Oscar Hammerstein II; 1943).</a:t>
            </a:r>
            <a:endParaRPr lang="en-US" dirty="0"/>
          </a:p>
        </p:txBody>
      </p:sp>
      <p:sp>
        <p:nvSpPr>
          <p:cNvPr id="3" name="Content Placeholder 2"/>
          <p:cNvSpPr>
            <a:spLocks noGrp="1"/>
          </p:cNvSpPr>
          <p:nvPr>
            <p:ph idx="1"/>
          </p:nvPr>
        </p:nvSpPr>
        <p:spPr/>
        <p:txBody>
          <a:bodyPr/>
          <a:lstStyle/>
          <a:p>
            <a:pPr marL="0" indent="0">
              <a:buNone/>
            </a:pPr>
            <a:r>
              <a:rPr lang="en-US" dirty="0" smtClean="0"/>
              <a:t>On </a:t>
            </a:r>
            <a:r>
              <a:rPr lang="en-US" dirty="0"/>
              <a:t>the eve of Oklahoma's statehood, cowboy Curly McLain and sinister farmhand Judd compete for the love of Aunt Eller's niece, </a:t>
            </a:r>
            <a:r>
              <a:rPr lang="en-US" dirty="0" err="1"/>
              <a:t>Laurey</a:t>
            </a:r>
            <a:r>
              <a:rPr lang="en-US" dirty="0"/>
              <a:t>. Judd falls on his own knife after attacking Curly, and Curly and </a:t>
            </a:r>
            <a:r>
              <a:rPr lang="en-US" dirty="0" err="1"/>
              <a:t>Laurey</a:t>
            </a:r>
            <a:r>
              <a:rPr lang="en-US" dirty="0"/>
              <a:t> get married. A subplot concerns Ado Annie, who chooses cowboy Will Parker over the Persian peddler Ali Hakim. Featuring the songs </a:t>
            </a:r>
            <a:r>
              <a:rPr lang="en-US" u="sng" dirty="0">
                <a:hlinkClick r:id="rId2"/>
              </a:rPr>
              <a:t>"Oh What a Beautiful </a:t>
            </a:r>
            <a:r>
              <a:rPr lang="en-US" u="sng" dirty="0" err="1">
                <a:hlinkClick r:id="rId2"/>
              </a:rPr>
              <a:t>Mornin</a:t>
            </a:r>
            <a:r>
              <a:rPr lang="en-US" u="sng" dirty="0">
                <a:hlinkClick r:id="rId2"/>
              </a:rPr>
              <a:t>'"</a:t>
            </a:r>
            <a:r>
              <a:rPr lang="en-US" dirty="0"/>
              <a:t> and </a:t>
            </a:r>
            <a:r>
              <a:rPr lang="en-US" u="sng" dirty="0">
                <a:hlinkClick r:id="rId3"/>
              </a:rPr>
              <a:t>"Oklahoma,"</a:t>
            </a:r>
            <a:r>
              <a:rPr lang="en-US" dirty="0"/>
              <a:t> it is often considered the first modern book musical.</a:t>
            </a:r>
          </a:p>
        </p:txBody>
      </p:sp>
    </p:spTree>
    <p:extLst>
      <p:ext uri="{BB962C8B-B14F-4D97-AF65-F5344CB8AC3E}">
        <p14:creationId xmlns:p14="http://schemas.microsoft.com/office/powerpoint/2010/main" val="4291802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Cabaret</a:t>
            </a:r>
            <a:r>
              <a:rPr lang="en-US" dirty="0" smtClean="0"/>
              <a:t> (Fred </a:t>
            </a:r>
            <a:r>
              <a:rPr lang="en-US" dirty="0" err="1" smtClean="0"/>
              <a:t>Kander</a:t>
            </a:r>
            <a:r>
              <a:rPr lang="en-US" dirty="0" smtClean="0"/>
              <a:t>; John Ebb; Jon </a:t>
            </a:r>
            <a:r>
              <a:rPr lang="en-US" dirty="0" err="1" smtClean="0"/>
              <a:t>Masteroff</a:t>
            </a:r>
            <a:r>
              <a:rPr lang="en-US" dirty="0" smtClean="0"/>
              <a:t>; 1966).</a:t>
            </a:r>
            <a:endParaRPr lang="en-US" dirty="0"/>
          </a:p>
        </p:txBody>
      </p:sp>
      <p:sp>
        <p:nvSpPr>
          <p:cNvPr id="3" name="Content Placeholder 2"/>
          <p:cNvSpPr>
            <a:spLocks noGrp="1"/>
          </p:cNvSpPr>
          <p:nvPr>
            <p:ph idx="1"/>
          </p:nvPr>
        </p:nvSpPr>
        <p:spPr/>
        <p:txBody>
          <a:bodyPr/>
          <a:lstStyle/>
          <a:p>
            <a:pPr marL="0" indent="0">
              <a:buNone/>
            </a:pPr>
            <a:r>
              <a:rPr lang="en-US" dirty="0" smtClean="0"/>
              <a:t>Cabaret </a:t>
            </a:r>
            <a:r>
              <a:rPr lang="en-US" dirty="0"/>
              <a:t>is set in the seedy Kit-Kat Club in Weimar Berlin, where the risqué Master of Ceremonies presides over the action (</a:t>
            </a:r>
            <a:r>
              <a:rPr lang="en-US" u="sng" dirty="0">
                <a:hlinkClick r:id="rId2"/>
              </a:rPr>
              <a:t>"</a:t>
            </a:r>
            <a:r>
              <a:rPr lang="en-US" u="sng" dirty="0" err="1">
                <a:hlinkClick r:id="rId2"/>
              </a:rPr>
              <a:t>Wilkommen</a:t>
            </a:r>
            <a:r>
              <a:rPr lang="en-US" u="sng" dirty="0">
                <a:hlinkClick r:id="rId2"/>
              </a:rPr>
              <a:t>"</a:t>
            </a:r>
            <a:r>
              <a:rPr lang="en-US" dirty="0"/>
              <a:t>). The British lounge singer Sally Bowles falls in love with the American writer Cliff Bradshaw, but the two break up as the Nazis come to power. Adapted into an Academy Award-winning 1972 film starring Liza Minelli and Joel Grey, it is based on Christopher Isherwood's </a:t>
            </a:r>
            <a:r>
              <a:rPr lang="en-US" i="1" dirty="0"/>
              <a:t>Goodbye to Berlin</a:t>
            </a:r>
            <a:r>
              <a:rPr lang="en-US" dirty="0"/>
              <a:t>.</a:t>
            </a:r>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587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Greek Plays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0373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Frogs</a:t>
            </a:r>
            <a:r>
              <a:rPr lang="en-US" dirty="0" smtClean="0"/>
              <a:t> (Aristophanes, c. 405 BC)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a:t>
            </a:r>
            <a:r>
              <a:rPr lang="en-US" dirty="0"/>
              <a:t>comedy centers on the god Dionysus, who journeys to the underworld with his much smarter slave </a:t>
            </a:r>
            <a:r>
              <a:rPr lang="en-US" dirty="0" err="1"/>
              <a:t>Xanthias</a:t>
            </a:r>
            <a:r>
              <a:rPr lang="en-US" dirty="0"/>
              <a:t>. Dionysus is unhappy with the low quality of contemporary theater, and plans to bring the playwright Euripides back from the dead. As the ferryman Charon rows Dionysus to the underworld (</a:t>
            </a:r>
            <a:r>
              <a:rPr lang="en-US" dirty="0" err="1"/>
              <a:t>Xanthias</a:t>
            </a:r>
            <a:r>
              <a:rPr lang="en-US" dirty="0"/>
              <a:t> is forced to walk), a chorus of the title creatures appears and repeatedly chants the phrase "</a:t>
            </a:r>
            <a:r>
              <a:rPr lang="en-US" dirty="0" err="1"/>
              <a:t>Brekekekex</a:t>
            </a:r>
            <a:r>
              <a:rPr lang="en-US" dirty="0"/>
              <a:t>, </a:t>
            </a:r>
            <a:r>
              <a:rPr lang="en-US" dirty="0" err="1"/>
              <a:t>ko</a:t>
            </a:r>
            <a:r>
              <a:rPr lang="en-US" dirty="0"/>
              <a:t>-ax, </a:t>
            </a:r>
            <a:r>
              <a:rPr lang="en-US" dirty="0" err="1"/>
              <a:t>ko</a:t>
            </a:r>
            <a:r>
              <a:rPr lang="en-US" dirty="0"/>
              <a:t>-ax." Dionysus and </a:t>
            </a:r>
            <a:r>
              <a:rPr lang="en-US" dirty="0" err="1"/>
              <a:t>Xanthias</a:t>
            </a:r>
            <a:r>
              <a:rPr lang="en-US" dirty="0"/>
              <a:t> then have a series of misadventures, during which they alternately claim to be Heracles. Finally, the two find Euripides arguing with the playwright Aeschylus as to which is the better author. After the dramatists “weigh” their verses on a scale, and offer advice on how to save the city of Athens, Dionysus judges that it is Aeschylus who should be brought back to life.</a:t>
            </a:r>
          </a:p>
          <a:p>
            <a:pPr marL="0" indent="0">
              <a:buNone/>
            </a:pPr>
            <a:endParaRPr lang="en-US" dirty="0"/>
          </a:p>
        </p:txBody>
      </p:sp>
    </p:spTree>
    <p:extLst>
      <p:ext uri="{BB962C8B-B14F-4D97-AF65-F5344CB8AC3E}">
        <p14:creationId xmlns:p14="http://schemas.microsoft.com/office/powerpoint/2010/main" val="2861759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Birds</a:t>
            </a:r>
            <a:r>
              <a:rPr lang="en-US" dirty="0" smtClean="0"/>
              <a:t> (Aristophanes, c. 414 BC)</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a:t>
            </a:r>
            <a:r>
              <a:rPr lang="en-US" dirty="0"/>
              <a:t>the start of this comedy, two Athenians named </a:t>
            </a:r>
            <a:r>
              <a:rPr lang="en-US" dirty="0" err="1"/>
              <a:t>Peisthetaerus</a:t>
            </a:r>
            <a:r>
              <a:rPr lang="en-US" dirty="0"/>
              <a:t> and </a:t>
            </a:r>
            <a:r>
              <a:rPr lang="en-US" dirty="0" err="1"/>
              <a:t>Euelpides</a:t>
            </a:r>
            <a:r>
              <a:rPr lang="en-US" dirty="0"/>
              <a:t> seek out </a:t>
            </a:r>
            <a:r>
              <a:rPr lang="en-US" dirty="0" err="1"/>
              <a:t>Tereus</a:t>
            </a:r>
            <a:r>
              <a:rPr lang="en-US" dirty="0"/>
              <a:t>, a human king who was transformed into a </a:t>
            </a:r>
            <a:r>
              <a:rPr lang="en-US" dirty="0" err="1"/>
              <a:t>a</a:t>
            </a:r>
            <a:r>
              <a:rPr lang="en-US" dirty="0"/>
              <a:t> bird called a hoopoe (some translations refer to </a:t>
            </a:r>
            <a:r>
              <a:rPr lang="en-US" dirty="0" err="1"/>
              <a:t>Tereus</a:t>
            </a:r>
            <a:r>
              <a:rPr lang="en-US" dirty="0"/>
              <a:t> as “</a:t>
            </a:r>
            <a:r>
              <a:rPr lang="en-US" dirty="0" err="1"/>
              <a:t>Epops</a:t>
            </a:r>
            <a:r>
              <a:rPr lang="en-US" dirty="0"/>
              <a:t>,” the Greek word for hoopoe). </a:t>
            </a:r>
            <a:r>
              <a:rPr lang="en-US" dirty="0" err="1"/>
              <a:t>Peisthetaerus</a:t>
            </a:r>
            <a:r>
              <a:rPr lang="en-US" dirty="0"/>
              <a:t> convinces </a:t>
            </a:r>
            <a:r>
              <a:rPr lang="en-US" dirty="0" err="1"/>
              <a:t>Tereus</a:t>
            </a:r>
            <a:r>
              <a:rPr lang="en-US" dirty="0"/>
              <a:t> and his fellow birds to build a city in the sky, which would allow the birds to demand sacrifices from humans, and to blockade the Olympian gods. </a:t>
            </a:r>
            <a:r>
              <a:rPr lang="en-US" dirty="0" err="1"/>
              <a:t>Peisthetaerus</a:t>
            </a:r>
            <a:r>
              <a:rPr lang="en-US" dirty="0"/>
              <a:t> and </a:t>
            </a:r>
            <a:r>
              <a:rPr lang="en-US" dirty="0" err="1"/>
              <a:t>Euelpides</a:t>
            </a:r>
            <a:r>
              <a:rPr lang="en-US" dirty="0"/>
              <a:t> eat a root that gives them wings, and aid the birds in the construction of the city </a:t>
            </a:r>
            <a:r>
              <a:rPr lang="en-US" dirty="0" err="1"/>
              <a:t>Nephelokokkygia</a:t>
            </a:r>
            <a:r>
              <a:rPr lang="en-US" dirty="0"/>
              <a:t>, or “</a:t>
            </a:r>
            <a:r>
              <a:rPr lang="en-US" dirty="0" err="1"/>
              <a:t>Cloudcuckooland</a:t>
            </a:r>
            <a:r>
              <a:rPr lang="en-US" dirty="0"/>
              <a:t>.” </a:t>
            </a:r>
            <a:r>
              <a:rPr lang="en-US" dirty="0" err="1"/>
              <a:t>Peisthetaerus</a:t>
            </a:r>
            <a:r>
              <a:rPr lang="en-US" dirty="0"/>
              <a:t> also drives away objectionable visitors, such as a poet, an oracle-monger, and a dealer in decrees. After the messenger goddess Iris is found in the city, the residents of </a:t>
            </a:r>
            <a:r>
              <a:rPr lang="en-US" dirty="0" err="1"/>
              <a:t>Cloudcuckooland</a:t>
            </a:r>
            <a:r>
              <a:rPr lang="en-US" dirty="0"/>
              <a:t> demand concessions from the Olympians. On the advice of Prometheus, </a:t>
            </a:r>
            <a:r>
              <a:rPr lang="en-US" dirty="0" err="1"/>
              <a:t>Peisthetaerus</a:t>
            </a:r>
            <a:r>
              <a:rPr lang="en-US" dirty="0"/>
              <a:t> demands that Zeus give up his mistress </a:t>
            </a:r>
            <a:r>
              <a:rPr lang="en-US" dirty="0" err="1"/>
              <a:t>Basileia</a:t>
            </a:r>
            <a:r>
              <a:rPr lang="en-US" dirty="0"/>
              <a:t>, or Sovereignty, from whom “all things come.” </a:t>
            </a:r>
            <a:r>
              <a:rPr lang="en-US" dirty="0" err="1"/>
              <a:t>Peisthetaerus</a:t>
            </a:r>
            <a:r>
              <a:rPr lang="en-US" dirty="0"/>
              <a:t> marries </a:t>
            </a:r>
            <a:r>
              <a:rPr lang="en-US" dirty="0" err="1"/>
              <a:t>Basileia</a:t>
            </a:r>
            <a:r>
              <a:rPr lang="en-US" dirty="0"/>
              <a:t>, and is crowned king.</a:t>
            </a:r>
          </a:p>
          <a:p>
            <a:pPr marL="0" indent="0">
              <a:buNone/>
            </a:pPr>
            <a:endParaRPr lang="en-US" dirty="0"/>
          </a:p>
        </p:txBody>
      </p:sp>
    </p:spTree>
    <p:extLst>
      <p:ext uri="{BB962C8B-B14F-4D97-AF65-F5344CB8AC3E}">
        <p14:creationId xmlns:p14="http://schemas.microsoft.com/office/powerpoint/2010/main" val="282286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Clouds</a:t>
            </a:r>
            <a:r>
              <a:rPr lang="en-US" dirty="0" smtClean="0"/>
              <a:t> (Aristophanes, c. 423 BC)</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a:t>
            </a:r>
            <a:r>
              <a:rPr lang="en-US" dirty="0"/>
              <a:t>comedy lampoons Athenian philosophers, especially Socrates and his Sophist followers, whose insubstantial, obfuscating arguments are inspired by the title goddesses. The protagonist </a:t>
            </a:r>
            <a:r>
              <a:rPr lang="en-US" dirty="0" err="1"/>
              <a:t>Strepsiades</a:t>
            </a:r>
            <a:r>
              <a:rPr lang="en-US" dirty="0"/>
              <a:t> fears that his horse-obsessed son, </a:t>
            </a:r>
            <a:r>
              <a:rPr lang="en-US" dirty="0" err="1"/>
              <a:t>Pheidippides</a:t>
            </a:r>
            <a:r>
              <a:rPr lang="en-US" dirty="0"/>
              <a:t>, is spending too much money. Consequently, </a:t>
            </a:r>
            <a:r>
              <a:rPr lang="en-US" dirty="0" err="1"/>
              <a:t>Strepsiades</a:t>
            </a:r>
            <a:r>
              <a:rPr lang="en-US" dirty="0"/>
              <a:t> wants </a:t>
            </a:r>
            <a:r>
              <a:rPr lang="en-US" dirty="0" err="1"/>
              <a:t>Pheidippides</a:t>
            </a:r>
            <a:r>
              <a:rPr lang="en-US" dirty="0"/>
              <a:t> to enroll in the </a:t>
            </a:r>
            <a:r>
              <a:rPr lang="en-US" dirty="0" err="1"/>
              <a:t>Phrontisterion</a:t>
            </a:r>
            <a:r>
              <a:rPr lang="en-US" dirty="0"/>
              <a:t>, or “</a:t>
            </a:r>
            <a:r>
              <a:rPr lang="en-US" dirty="0" err="1"/>
              <a:t>Thinkery</a:t>
            </a:r>
            <a:r>
              <a:rPr lang="en-US" dirty="0"/>
              <a:t>” of Socrates to learn specious arguments that can be used to avoid paying debts. </a:t>
            </a:r>
            <a:r>
              <a:rPr lang="en-US" dirty="0" err="1"/>
              <a:t>Pheidippides</a:t>
            </a:r>
            <a:r>
              <a:rPr lang="en-US" dirty="0"/>
              <a:t> refuses, so </a:t>
            </a:r>
            <a:r>
              <a:rPr lang="en-US" dirty="0" err="1"/>
              <a:t>Strepsiades</a:t>
            </a:r>
            <a:r>
              <a:rPr lang="en-US" dirty="0"/>
              <a:t> enrolls in the </a:t>
            </a:r>
            <a:r>
              <a:rPr lang="en-US" dirty="0" err="1"/>
              <a:t>Thinkery</a:t>
            </a:r>
            <a:r>
              <a:rPr lang="en-US" dirty="0"/>
              <a:t> himself. There, </a:t>
            </a:r>
            <a:r>
              <a:rPr lang="en-US" dirty="0" err="1"/>
              <a:t>Strepsiades</a:t>
            </a:r>
            <a:r>
              <a:rPr lang="en-US" dirty="0"/>
              <a:t> learns about new discoveries, such as a technique to measure how far a flea can jump. Eventually </a:t>
            </a:r>
            <a:r>
              <a:rPr lang="en-US" dirty="0" err="1"/>
              <a:t>Pheidippides</a:t>
            </a:r>
            <a:r>
              <a:rPr lang="en-US" dirty="0"/>
              <a:t> is also pressured into studying at the </a:t>
            </a:r>
            <a:r>
              <a:rPr lang="en-US" dirty="0" err="1"/>
              <a:t>Thinkery</a:t>
            </a:r>
            <a:r>
              <a:rPr lang="en-US" dirty="0"/>
              <a:t>, where he and </a:t>
            </a:r>
            <a:r>
              <a:rPr lang="en-US" dirty="0" err="1"/>
              <a:t>Strepsiades</a:t>
            </a:r>
            <a:r>
              <a:rPr lang="en-US" dirty="0"/>
              <a:t> are instructed by the beings Just and Unjust Discourse. </a:t>
            </a:r>
            <a:r>
              <a:rPr lang="en-US" dirty="0" err="1"/>
              <a:t>Strepsiades</a:t>
            </a:r>
            <a:r>
              <a:rPr lang="en-US" dirty="0"/>
              <a:t> believes that the education will enable </a:t>
            </a:r>
            <a:r>
              <a:rPr lang="en-US" dirty="0" err="1"/>
              <a:t>Pheidippides</a:t>
            </a:r>
            <a:r>
              <a:rPr lang="en-US" dirty="0"/>
              <a:t> to foil all creditors, but </a:t>
            </a:r>
            <a:r>
              <a:rPr lang="en-US" dirty="0" err="1"/>
              <a:t>Pheidippides</a:t>
            </a:r>
            <a:r>
              <a:rPr lang="en-US" dirty="0"/>
              <a:t> instead uses his new-found debating skills to justify beating up his father. In response, </a:t>
            </a:r>
            <a:r>
              <a:rPr lang="en-US" dirty="0" err="1"/>
              <a:t>Strepsiades</a:t>
            </a:r>
            <a:r>
              <a:rPr lang="en-US" dirty="0"/>
              <a:t> leads a mob to destroy the </a:t>
            </a:r>
            <a:r>
              <a:rPr lang="en-US" dirty="0" err="1"/>
              <a:t>Thinkery</a:t>
            </a:r>
            <a:r>
              <a:rPr lang="en-US" dirty="0"/>
              <a:t>.</a:t>
            </a:r>
          </a:p>
          <a:p>
            <a:pPr marL="0" indent="0">
              <a:buNone/>
            </a:pPr>
            <a:endParaRPr lang="en-US" dirty="0"/>
          </a:p>
        </p:txBody>
      </p:sp>
    </p:spTree>
    <p:extLst>
      <p:ext uri="{BB962C8B-B14F-4D97-AF65-F5344CB8AC3E}">
        <p14:creationId xmlns:p14="http://schemas.microsoft.com/office/powerpoint/2010/main" val="261883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Lysistrata</a:t>
            </a:r>
            <a:r>
              <a:rPr lang="en-US" dirty="0" smtClean="0"/>
              <a:t> (Aristophanes, c. 411 BC)</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dirty="0"/>
              <a:t>title character of this comedy is an Athenian woman who decides to end the Peloponnesian War, which was still ongoing when the play premiered in 411 BC At the beginning of the play, Lysistrata assembles a secret “Council of Women,” whose members represent many different regions of Greece. Once the women have gathered, Lysistrata reveals her proposal: all Greek women should abstain from having sex until the men agree to stop fighting. Although </a:t>
            </a:r>
            <a:r>
              <a:rPr lang="en-US" dirty="0" err="1"/>
              <a:t>Lysistrata’s</a:t>
            </a:r>
            <a:r>
              <a:rPr lang="en-US" dirty="0"/>
              <a:t> plan draws protests from her bawdy neighbor </a:t>
            </a:r>
            <a:r>
              <a:rPr lang="en-US" dirty="0" err="1"/>
              <a:t>Calonice</a:t>
            </a:r>
            <a:r>
              <a:rPr lang="en-US" dirty="0"/>
              <a:t>, and from the amorous wife </a:t>
            </a:r>
            <a:r>
              <a:rPr lang="en-US" dirty="0" err="1"/>
              <a:t>Myrrhine</a:t>
            </a:r>
            <a:r>
              <a:rPr lang="en-US" dirty="0"/>
              <a:t>, the Spartan </a:t>
            </a:r>
            <a:r>
              <a:rPr lang="en-US" dirty="0" err="1"/>
              <a:t>Lampito</a:t>
            </a:r>
            <a:r>
              <a:rPr lang="en-US" dirty="0"/>
              <a:t> reluctantly supports the idea, and helps to convince the other women. As Athenian women capture the Acropolis, the female representatives from other regions return home to enlist their compatriots in the plan. The ensuing events include conflicts between a chorus of old women and a chorus of old men, and a personal plea to </a:t>
            </a:r>
            <a:r>
              <a:rPr lang="en-US" dirty="0" err="1"/>
              <a:t>Myrrhine</a:t>
            </a:r>
            <a:r>
              <a:rPr lang="en-US" dirty="0"/>
              <a:t> from her husband, </a:t>
            </a:r>
            <a:r>
              <a:rPr lang="en-US" dirty="0" err="1"/>
              <a:t>Cinesias</a:t>
            </a:r>
            <a:r>
              <a:rPr lang="en-US" dirty="0"/>
              <a:t>. Both genders suffer from sexual deprivation, but the women of Greece remain united. With the aid of a beautiful girl called </a:t>
            </a:r>
            <a:r>
              <a:rPr lang="en-US" dirty="0" err="1"/>
              <a:t>Diallage</a:t>
            </a:r>
            <a:r>
              <a:rPr lang="en-US" dirty="0"/>
              <a:t>, or Reconciliation, Lysistrata convinces the frenzied men to agree to an equitable peace.</a:t>
            </a:r>
          </a:p>
          <a:p>
            <a:pPr marL="0" indent="0">
              <a:buNone/>
            </a:pPr>
            <a:endParaRPr lang="en-US" b="1" dirty="0"/>
          </a:p>
        </p:txBody>
      </p:sp>
    </p:spTree>
    <p:extLst>
      <p:ext uri="{BB962C8B-B14F-4D97-AF65-F5344CB8AC3E}">
        <p14:creationId xmlns:p14="http://schemas.microsoft.com/office/powerpoint/2010/main" val="217041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Musicals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6392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Oedipus Rex</a:t>
            </a:r>
            <a:r>
              <a:rPr lang="en-US" dirty="0" smtClean="0"/>
              <a:t> (Sophocles, c. 429 BC, also known by its translated title </a:t>
            </a:r>
            <a:r>
              <a:rPr lang="en-US" b="1" dirty="0" smtClean="0"/>
              <a:t>Oedipus the King</a:t>
            </a:r>
            <a:r>
              <a:rPr lang="en-US" dirty="0" smtClean="0"/>
              <a:t>)</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pPr marL="0" indent="0">
              <a:buNone/>
            </a:pPr>
            <a:r>
              <a:rPr lang="en-US" dirty="0" smtClean="0"/>
              <a:t>This </a:t>
            </a:r>
            <a:r>
              <a:rPr lang="en-US" dirty="0"/>
              <a:t>tragedy tells the story of Oedipus, a man who became king of Thebes by defeating a monster called the sphinx. After a mysterious plague devastates Thebes, Oedipus sends his brother-in-law Creon to ask the Oracle at Delphi about the cause of the affliction. The Oracle attributes the plague to the fact that the murderer of Laius, the previous king of Thebes, has never been caught and punished. Oedipus then seeks information from the prophet </a:t>
            </a:r>
            <a:r>
              <a:rPr lang="en-US" dirty="0" err="1"/>
              <a:t>Teiresias</a:t>
            </a:r>
            <a:r>
              <a:rPr lang="en-US" dirty="0"/>
              <a:t>, who is provoked into revealing that Oedipus himself was the killer. Oedipus initially rejects this claim, but begins to have doubts after talking with his wife Jocasta, who was once married to Laius. Jocasta recalls a prophecy that Laius would be killed by his own son, but she claims that this prophecy did not come true, because Laius was murdered by highwaymen. This leads Oedipus to recall killing a man who resembled Laius, and a prophecy which had claimed that Oedipus would kill his own father, and marry his own mother. A shepherd from Mount Cithaeron reveals the awful truth: in response to the prophecy about their son, Laius and Jocasta had tried to expose the infant Oedipus in the wilderness. However, the shepherd had taken pity on the child, and sent him away to be raised in another area. Not knowing his true heritage, Oedipus eventually left home to avoid harming the people whom he believed to be his parents, but unknowingly fulfilled the prophecy by killing Laius and marrying Jocasta. Upon learning this, Jocasta commits suicide, and Oedipus blinds himself with Jocasta’s brooches. Creon assumes control of Thebes as Oedipus begs to be exiled along with his daughters, </a:t>
            </a:r>
            <a:r>
              <a:rPr lang="en-US" dirty="0" err="1"/>
              <a:t>Ismene</a:t>
            </a:r>
            <a:r>
              <a:rPr lang="en-US" dirty="0"/>
              <a:t> and Antigone.</a:t>
            </a:r>
          </a:p>
          <a:p>
            <a:pPr marL="0" indent="0">
              <a:buNone/>
            </a:pPr>
            <a:endParaRPr lang="en-US" dirty="0"/>
          </a:p>
        </p:txBody>
      </p:sp>
    </p:spTree>
    <p:extLst>
      <p:ext uri="{BB962C8B-B14F-4D97-AF65-F5344CB8AC3E}">
        <p14:creationId xmlns:p14="http://schemas.microsoft.com/office/powerpoint/2010/main" val="2381288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Antigone</a:t>
            </a:r>
            <a:r>
              <a:rPr lang="en-US" dirty="0" smtClean="0"/>
              <a:t> (Sophocles, c. 441 BC)</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Along </a:t>
            </a:r>
            <a:r>
              <a:rPr lang="en-US" dirty="0"/>
              <a:t>with </a:t>
            </a:r>
            <a:r>
              <a:rPr lang="en-US" i="1" dirty="0"/>
              <a:t>Oedipus Rex</a:t>
            </a:r>
            <a:r>
              <a:rPr lang="en-US" dirty="0"/>
              <a:t> and </a:t>
            </a:r>
            <a:r>
              <a:rPr lang="en-US" i="1" dirty="0"/>
              <a:t>Oedipus at </a:t>
            </a:r>
            <a:r>
              <a:rPr lang="en-US" i="1" dirty="0" err="1"/>
              <a:t>Colonus</a:t>
            </a:r>
            <a:r>
              <a:rPr lang="en-US" dirty="0"/>
              <a:t>, Antigone is one of the three surviving “Theban plays” by Sophocles that center on the family of Oedipus. The tragedy takes place in the immediate aftermath of a battle in which Oedipus’s two sons, </a:t>
            </a:r>
            <a:r>
              <a:rPr lang="en-US" dirty="0" err="1"/>
              <a:t>Polyneices</a:t>
            </a:r>
            <a:r>
              <a:rPr lang="en-US" dirty="0"/>
              <a:t> and Eteocles, killed each other while struggling to control Thebes. The current ruler of the city, Creon, has declared that Eteocles will be given an honorable funeral, but </a:t>
            </a:r>
            <a:r>
              <a:rPr lang="en-US" dirty="0" err="1"/>
              <a:t>Polyneices</a:t>
            </a:r>
            <a:r>
              <a:rPr lang="en-US" dirty="0"/>
              <a:t> will be treated as a rebel and left unburied. Oedipus’s daughter Antigone disobeys Creon’s order, and buries her brother </a:t>
            </a:r>
            <a:r>
              <a:rPr lang="en-US" dirty="0" err="1"/>
              <a:t>Polyneices</a:t>
            </a:r>
            <a:r>
              <a:rPr lang="en-US" dirty="0"/>
              <a:t> against the advice of her frightened sister, </a:t>
            </a:r>
            <a:r>
              <a:rPr lang="en-US" dirty="0" err="1"/>
              <a:t>Ismene</a:t>
            </a:r>
            <a:r>
              <a:rPr lang="en-US" dirty="0"/>
              <a:t>. Despite the intervention of Creon’s son </a:t>
            </a:r>
            <a:r>
              <a:rPr lang="en-US" dirty="0" err="1"/>
              <a:t>Haemon</a:t>
            </a:r>
            <a:r>
              <a:rPr lang="en-US" dirty="0"/>
              <a:t>, who is betrothed to Antigone, Creon sentences Antigone to be entombed alive. Soon after she is imprisoned, Antigone hangs herself. </a:t>
            </a:r>
            <a:r>
              <a:rPr lang="en-US" dirty="0" err="1"/>
              <a:t>Haemon</a:t>
            </a:r>
            <a:r>
              <a:rPr lang="en-US" dirty="0"/>
              <a:t> then commits suicide out of grief, and Creon’s wife Eurydice kills herself when she learns that </a:t>
            </a:r>
            <a:r>
              <a:rPr lang="en-US" dirty="0" err="1"/>
              <a:t>Haemon</a:t>
            </a:r>
            <a:r>
              <a:rPr lang="en-US" dirty="0"/>
              <a:t> is dead. The once-proud Creon blames himself for the loss of his wife and son, and prays for death.</a:t>
            </a:r>
          </a:p>
          <a:p>
            <a:pPr marL="0" indent="0">
              <a:buNone/>
            </a:pPr>
            <a:endParaRPr lang="en-US" dirty="0"/>
          </a:p>
        </p:txBody>
      </p:sp>
    </p:spTree>
    <p:extLst>
      <p:ext uri="{BB962C8B-B14F-4D97-AF65-F5344CB8AC3E}">
        <p14:creationId xmlns:p14="http://schemas.microsoft.com/office/powerpoint/2010/main" val="276830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Seven Against Thebes</a:t>
            </a:r>
            <a:r>
              <a:rPr lang="en-US" dirty="0" smtClean="0"/>
              <a:t> (Aeschylus, c. 467 BC)</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This </a:t>
            </a:r>
            <a:r>
              <a:rPr lang="en-US" dirty="0"/>
              <a:t>early Greek tragedy tells the story of Oedipus’s two sons, </a:t>
            </a:r>
            <a:r>
              <a:rPr lang="en-US" dirty="0" err="1"/>
              <a:t>Polyneices</a:t>
            </a:r>
            <a:r>
              <a:rPr lang="en-US" dirty="0"/>
              <a:t> and Eteocles, who initially agreed to rule Thebes together before Eteocles seized the kingship for himself. Most of the play consists of a conversation between Eteocles, the chorus, and a spy who describes the seven captains who have arrived to besiege the seven gates of Thebes. After each man is described, Eteocles selects the warrior who will face that attacker. When the seventh attacker is revealed to be </a:t>
            </a:r>
            <a:r>
              <a:rPr lang="en-US" dirty="0" err="1"/>
              <a:t>Polyneices</a:t>
            </a:r>
            <a:r>
              <a:rPr lang="en-US" dirty="0"/>
              <a:t>, Eteocles sets off to confront his brother. At the conclusion of the play, it is announced that although Eteocles’s forces have turned back the invaders, the brothers have slain each other. Antigone, the sister of Eteocles and </a:t>
            </a:r>
            <a:r>
              <a:rPr lang="en-US" dirty="0" err="1"/>
              <a:t>Polyneices</a:t>
            </a:r>
            <a:r>
              <a:rPr lang="en-US" dirty="0"/>
              <a:t>, vows to defy the laws of Thebes by giving </a:t>
            </a:r>
            <a:r>
              <a:rPr lang="en-US" dirty="0" err="1"/>
              <a:t>Polyneices</a:t>
            </a:r>
            <a:r>
              <a:rPr lang="en-US" dirty="0"/>
              <a:t> a proper burial.</a:t>
            </a:r>
          </a:p>
          <a:p>
            <a:pPr marL="0" indent="0">
              <a:buNone/>
            </a:pPr>
            <a:endParaRPr lang="en-US" dirty="0"/>
          </a:p>
        </p:txBody>
      </p:sp>
    </p:spTree>
    <p:extLst>
      <p:ext uri="{BB962C8B-B14F-4D97-AF65-F5344CB8AC3E}">
        <p14:creationId xmlns:p14="http://schemas.microsoft.com/office/powerpoint/2010/main" val="3677518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Medea</a:t>
            </a:r>
            <a:r>
              <a:rPr lang="en-US" dirty="0" smtClean="0"/>
              <a:t> (Euripides, c. 431 BC)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a:t>
            </a:r>
            <a:r>
              <a:rPr lang="en-US" dirty="0"/>
              <a:t>Euripides play retells the myth of Medea, a sorceress from Colchis who saved Jason and the Argonauts during their quest for the Golden Fleece. Set after the Argonauts’ quest, the play depicts Medea’s vengeance against Jason as he prepares to marry the Corinthian princess </a:t>
            </a:r>
            <a:r>
              <a:rPr lang="en-US" dirty="0" err="1"/>
              <a:t>Glauce</a:t>
            </a:r>
            <a:r>
              <a:rPr lang="en-US" dirty="0"/>
              <a:t>. Medea uses poisoned robes to kill </a:t>
            </a:r>
            <a:r>
              <a:rPr lang="en-US" dirty="0" err="1"/>
              <a:t>Glauce</a:t>
            </a:r>
            <a:r>
              <a:rPr lang="en-US" dirty="0"/>
              <a:t> and </a:t>
            </a:r>
            <a:r>
              <a:rPr lang="en-US" dirty="0" err="1"/>
              <a:t>Glauce’s</a:t>
            </a:r>
            <a:r>
              <a:rPr lang="en-US" dirty="0"/>
              <a:t> father Creon (a different character than the Creon who appears in </a:t>
            </a:r>
            <a:r>
              <a:rPr lang="en-US" dirty="0" err="1"/>
              <a:t>Sophocles’s</a:t>
            </a:r>
            <a:r>
              <a:rPr lang="en-US" dirty="0"/>
              <a:t> Theban plays). Not content with this, Medea seeks to hurt Jason further by killing the sons that she bore him. When Jason tries to confront Medea, she appears above the stage in a chariot pulled by dragons, and exchanges bitter words with her former lover before departing to seek refuge with King Aegeus of Athens. The play’s ending is a classic example of a </a:t>
            </a:r>
            <a:r>
              <a:rPr lang="en-US" dirty="0" err="1"/>
              <a:t>deus</a:t>
            </a:r>
            <a:r>
              <a:rPr lang="en-US" dirty="0"/>
              <a:t> ex </a:t>
            </a:r>
            <a:r>
              <a:rPr lang="en-US" dirty="0" err="1"/>
              <a:t>machina</a:t>
            </a:r>
            <a:r>
              <a:rPr lang="en-US" dirty="0"/>
              <a:t>, a literary device in which plot problems are suddenly resolved by an unexpected contrivance.</a:t>
            </a:r>
          </a:p>
          <a:p>
            <a:pPr marL="0" indent="0">
              <a:buNone/>
            </a:pPr>
            <a:endParaRPr lang="en-US" dirty="0"/>
          </a:p>
        </p:txBody>
      </p:sp>
    </p:spTree>
    <p:extLst>
      <p:ext uri="{BB962C8B-B14F-4D97-AF65-F5344CB8AC3E}">
        <p14:creationId xmlns:p14="http://schemas.microsoft.com/office/powerpoint/2010/main" val="2564970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Bacchae</a:t>
            </a:r>
            <a:r>
              <a:rPr lang="en-US" dirty="0" smtClean="0"/>
              <a:t> (Euripides, c. 405 BC)</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t>
            </a:r>
            <a:r>
              <a:rPr lang="en-US" dirty="0"/>
              <a:t>the start of this tragedy, the god Dionysus arrives in Thebes to seek vengeance against his aunt Agave, who has denied his immortality, and her son </a:t>
            </a:r>
            <a:r>
              <a:rPr lang="en-US" dirty="0" err="1"/>
              <a:t>Pentheus</a:t>
            </a:r>
            <a:r>
              <a:rPr lang="en-US" dirty="0"/>
              <a:t>, who as King of Thebes bans worship of Dionysus. The god first drives the women of the city mad, causing them to act as wild Maenads. He then convinces </a:t>
            </a:r>
            <a:r>
              <a:rPr lang="en-US" dirty="0" err="1"/>
              <a:t>Pentheus</a:t>
            </a:r>
            <a:r>
              <a:rPr lang="en-US" dirty="0"/>
              <a:t> to disguise himself in animal skins, and spy on the maddened women. However, the demented Agave mistakes </a:t>
            </a:r>
            <a:r>
              <a:rPr lang="en-US" dirty="0" err="1"/>
              <a:t>Pentheus</a:t>
            </a:r>
            <a:r>
              <a:rPr lang="en-US" dirty="0"/>
              <a:t> for a mountain lion, and dismembers her own son. The climax of the play occurs when Agave presents the head of </a:t>
            </a:r>
            <a:r>
              <a:rPr lang="en-US" dirty="0" err="1"/>
              <a:t>Pentheus</a:t>
            </a:r>
            <a:r>
              <a:rPr lang="en-US" dirty="0"/>
              <a:t> to her horrified father, Cadmus. As Agave realizes what she has done, Dionysus chastises her for her lack of respect, and foretells how Cadmus will spend his final days.</a:t>
            </a:r>
          </a:p>
          <a:p>
            <a:pPr marL="0" indent="0">
              <a:buNone/>
            </a:pPr>
            <a:endParaRPr lang="en-US" dirty="0"/>
          </a:p>
        </p:txBody>
      </p:sp>
    </p:spTree>
    <p:extLst>
      <p:ext uri="{BB962C8B-B14F-4D97-AF65-F5344CB8AC3E}">
        <p14:creationId xmlns:p14="http://schemas.microsoft.com/office/powerpoint/2010/main" val="3697952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Oresteia</a:t>
            </a:r>
            <a:r>
              <a:rPr lang="en-US" dirty="0" smtClean="0"/>
              <a:t> (Aeschylus, c. 458 BC)</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US" dirty="0" smtClean="0"/>
              <a:t>Originally </a:t>
            </a:r>
            <a:r>
              <a:rPr lang="en-US" dirty="0"/>
              <a:t>a four-play cycle, only three works (</a:t>
            </a:r>
            <a:r>
              <a:rPr lang="en-US" i="1" dirty="0"/>
              <a:t>Agamemnon</a:t>
            </a:r>
            <a:r>
              <a:rPr lang="en-US" dirty="0"/>
              <a:t>, </a:t>
            </a:r>
            <a:r>
              <a:rPr lang="en-US" i="1" dirty="0"/>
              <a:t>The Libation Bearers</a:t>
            </a:r>
            <a:r>
              <a:rPr lang="en-US" dirty="0"/>
              <a:t>, and The </a:t>
            </a:r>
            <a:r>
              <a:rPr lang="en-US" i="1" dirty="0"/>
              <a:t>Eumenides</a:t>
            </a:r>
            <a:r>
              <a:rPr lang="en-US" dirty="0"/>
              <a:t>) survive. (A “satyr play” entitled </a:t>
            </a:r>
            <a:r>
              <a:rPr lang="en-US" i="1" dirty="0"/>
              <a:t>Proteus</a:t>
            </a:r>
            <a:r>
              <a:rPr lang="en-US" dirty="0"/>
              <a:t> has been lost.) </a:t>
            </a:r>
            <a:r>
              <a:rPr lang="en-US" i="1" dirty="0"/>
              <a:t>Agamemnon</a:t>
            </a:r>
            <a:r>
              <a:rPr lang="en-US" dirty="0"/>
              <a:t>, the first play in the trilogy, describes the murder of Agamemnon and his concubine Cassandra by Agamemnon’s adulterous wife, Clytemnestra, and her lover, </a:t>
            </a:r>
            <a:r>
              <a:rPr lang="en-US" dirty="0" err="1"/>
              <a:t>Aegisthus</a:t>
            </a:r>
            <a:r>
              <a:rPr lang="en-US" dirty="0"/>
              <a:t>. </a:t>
            </a:r>
            <a:r>
              <a:rPr lang="en-US" i="1" dirty="0"/>
              <a:t>The Libation Bearers</a:t>
            </a:r>
            <a:r>
              <a:rPr lang="en-US" dirty="0"/>
              <a:t> continues the story, describing how Agamemnon’s children, Orestes and Electra, avenge their father by murdering </a:t>
            </a:r>
            <a:r>
              <a:rPr lang="en-US" dirty="0" err="1"/>
              <a:t>Aegisthus</a:t>
            </a:r>
            <a:r>
              <a:rPr lang="en-US" dirty="0"/>
              <a:t> and Clytemnestra. However, the Furies relentlessly pursue Orestes for his matricide, leading to the events of </a:t>
            </a:r>
            <a:r>
              <a:rPr lang="en-US" i="1" dirty="0"/>
              <a:t>The Eumenides</a:t>
            </a:r>
            <a:r>
              <a:rPr lang="en-US" dirty="0"/>
              <a:t>. In this third play, Orestes appeals to Athena, who organizes a trial for him (with Apollo as a defense counsel). Ultimately, when Apollo argues that the man is more important than the woman in a marriage, Orestes is acquitted, and the Furies are renamed the Eumenides, or “The Kindly Ones.” The cycle has been retold numerous times in modern literature, notably by Eugene O’Neill in </a:t>
            </a:r>
            <a:r>
              <a:rPr lang="en-US" i="1" dirty="0"/>
              <a:t>Mourning Becomes Electra</a:t>
            </a:r>
            <a:r>
              <a:rPr lang="en-US" dirty="0"/>
              <a:t> and by Jean-Paul Sartre in </a:t>
            </a:r>
            <a:r>
              <a:rPr lang="en-US" i="1" dirty="0"/>
              <a:t>The Flies</a:t>
            </a:r>
            <a:r>
              <a:rPr lang="en-US" dirty="0"/>
              <a:t>.</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1882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American Plays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37472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Our Town</a:t>
            </a:r>
            <a:r>
              <a:rPr lang="en-US" dirty="0"/>
              <a:t> (Thornton Wilder, 1938).</a:t>
            </a:r>
          </a:p>
        </p:txBody>
      </p:sp>
      <p:sp>
        <p:nvSpPr>
          <p:cNvPr id="3" name="Content Placeholder 2"/>
          <p:cNvSpPr>
            <a:spLocks noGrp="1"/>
          </p:cNvSpPr>
          <p:nvPr>
            <p:ph idx="1"/>
          </p:nvPr>
        </p:nvSpPr>
        <p:spPr/>
        <p:txBody>
          <a:bodyPr/>
          <a:lstStyle/>
          <a:p>
            <a:pPr marL="0" indent="0">
              <a:buNone/>
            </a:pPr>
            <a:r>
              <a:rPr lang="en-US" dirty="0" smtClean="0"/>
              <a:t>A </a:t>
            </a:r>
            <a:r>
              <a:rPr lang="en-US" dirty="0"/>
              <a:t>sentimental story that takes place in the village of Grover's Corners, New Hampshire just after the turn of the 20th century. </a:t>
            </a:r>
            <a:r>
              <a:rPr lang="en-US" i="1" dirty="0"/>
              <a:t>Our Town</a:t>
            </a:r>
            <a:r>
              <a:rPr lang="en-US" dirty="0"/>
              <a:t> is divided into three acts: "Daily Life" (Professor Willard and Editor Webb gossip on the everyday lives of town residents); "Love and Marriage" (Emily Webb and George Gibbs fall in love and marry); and "Death" (Emily dies while giving birth, and her spirit converses about the meaning of life with other dead people in the cemetery). A Stage Manager talks to the audience and serves as a narrator throughout the drama, which is performed on a bare stage.</a:t>
            </a:r>
          </a:p>
        </p:txBody>
      </p:sp>
    </p:spTree>
    <p:extLst>
      <p:ext uri="{BB962C8B-B14F-4D97-AF65-F5344CB8AC3E}">
        <p14:creationId xmlns:p14="http://schemas.microsoft.com/office/powerpoint/2010/main" val="32124427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Long Day's Journey Into Night</a:t>
            </a:r>
            <a:r>
              <a:rPr lang="en-US" dirty="0"/>
              <a:t> (Eugene O'Neill, 1956).</a:t>
            </a:r>
          </a:p>
        </p:txBody>
      </p:sp>
      <p:sp>
        <p:nvSpPr>
          <p:cNvPr id="3" name="Content Placeholder 2"/>
          <p:cNvSpPr>
            <a:spLocks noGrp="1"/>
          </p:cNvSpPr>
          <p:nvPr>
            <p:ph idx="1"/>
          </p:nvPr>
        </p:nvSpPr>
        <p:spPr/>
        <p:txBody>
          <a:bodyPr/>
          <a:lstStyle/>
          <a:p>
            <a:pPr marL="0" indent="0">
              <a:buNone/>
            </a:pPr>
            <a:r>
              <a:rPr lang="en-US" dirty="0" smtClean="0"/>
              <a:t>O'Neill </a:t>
            </a:r>
            <a:r>
              <a:rPr lang="en-US" dirty="0"/>
              <a:t>wrote it fifteen years earlier and presented the manuscript to his third wife with instructions that it not be produced until 25 years after his death. Actually produced three years after he died, it centers on Edmund and the rest of the Tyrone family but is really an autobiographical account of the dysfunction of O'Neill's own family, set on one day in August 1912. The father is a miserly actor, while the mother is a morphine addict, and the brother is a drunk; they argue and cut each other down throughout the play.</a:t>
            </a:r>
          </a:p>
        </p:txBody>
      </p:sp>
    </p:spTree>
    <p:extLst>
      <p:ext uri="{BB962C8B-B14F-4D97-AF65-F5344CB8AC3E}">
        <p14:creationId xmlns:p14="http://schemas.microsoft.com/office/powerpoint/2010/main" val="24417681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Who's Afraid of Virginia Woolf?</a:t>
            </a:r>
            <a:r>
              <a:rPr lang="en-US" dirty="0"/>
              <a:t> (Edward Albee, 1962).</a:t>
            </a:r>
          </a:p>
        </p:txBody>
      </p:sp>
      <p:sp>
        <p:nvSpPr>
          <p:cNvPr id="3" name="Content Placeholder 2"/>
          <p:cNvSpPr>
            <a:spLocks noGrp="1"/>
          </p:cNvSpPr>
          <p:nvPr>
            <p:ph idx="1"/>
          </p:nvPr>
        </p:nvSpPr>
        <p:spPr/>
        <p:txBody>
          <a:bodyPr/>
          <a:lstStyle/>
          <a:p>
            <a:pPr marL="0" indent="0">
              <a:buNone/>
            </a:pPr>
            <a:r>
              <a:rPr lang="en-US" dirty="0" smtClean="0"/>
              <a:t>The </a:t>
            </a:r>
            <a:r>
              <a:rPr lang="en-US" dirty="0"/>
              <a:t>author Virginia Woolf has little to do with the story, except that Martha sings the title to George when she is mad at him in Act I. In fact, Albee got the title from graffiti he saw on a men's room wall. In the drama, George is a professor who married Martha, the college president's daughter, but the two dislike each other. Martha invites another couple, the instructor Nick and his wife Honey, for drinks after a party for her father. All four of them get drunk, and they end up bickering over their flawed marriages: Besides George and Martha's problems, Honey is barren, and Nick married her for her money.</a:t>
            </a:r>
          </a:p>
        </p:txBody>
      </p:sp>
    </p:spTree>
    <p:extLst>
      <p:ext uri="{BB962C8B-B14F-4D97-AF65-F5344CB8AC3E}">
        <p14:creationId xmlns:p14="http://schemas.microsoft.com/office/powerpoint/2010/main" val="352793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Music Man</a:t>
            </a:r>
            <a:r>
              <a:rPr lang="en-US" dirty="0" smtClean="0"/>
              <a:t> (Meredith Wilson and Franklin Lacey, 1957).</a:t>
            </a:r>
            <a:endParaRPr lang="en-US" dirty="0"/>
          </a:p>
        </p:txBody>
      </p:sp>
      <p:sp>
        <p:nvSpPr>
          <p:cNvPr id="3" name="Content Placeholder 2"/>
          <p:cNvSpPr>
            <a:spLocks noGrp="1"/>
          </p:cNvSpPr>
          <p:nvPr>
            <p:ph idx="1"/>
          </p:nvPr>
        </p:nvSpPr>
        <p:spPr/>
        <p:txBody>
          <a:bodyPr/>
          <a:lstStyle/>
          <a:p>
            <a:pPr marL="0" indent="0">
              <a:buNone/>
            </a:pPr>
            <a:r>
              <a:rPr lang="en-US" dirty="0" smtClean="0"/>
              <a:t>Swindler </a:t>
            </a:r>
            <a:r>
              <a:rPr lang="en-US" dirty="0"/>
              <a:t>Harold Hill attempts to con the families of River City, Iowa by starting a boys’ band. While there, he falls in love with the librarian Marian </a:t>
            </a:r>
            <a:r>
              <a:rPr lang="en-US" dirty="0" err="1"/>
              <a:t>Paroo</a:t>
            </a:r>
            <a:r>
              <a:rPr lang="en-US" dirty="0"/>
              <a:t>. The scheme is exposed, but the town forgives him. Notable songs include “Trouble” (the origin of the phrase “trouble in River City”) “Seventy-Six Trombones,” “</a:t>
            </a:r>
            <a:r>
              <a:rPr lang="en-US" dirty="0" err="1"/>
              <a:t>Shipoopi</a:t>
            </a:r>
            <a:r>
              <a:rPr lang="en-US" dirty="0"/>
              <a:t>,” “Gary, Indiana,” and “Till There was You.</a:t>
            </a:r>
          </a:p>
        </p:txBody>
      </p:sp>
    </p:spTree>
    <p:extLst>
      <p:ext uri="{BB962C8B-B14F-4D97-AF65-F5344CB8AC3E}">
        <p14:creationId xmlns:p14="http://schemas.microsoft.com/office/powerpoint/2010/main" val="25407132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 Streetcar Named Desire</a:t>
            </a:r>
            <a:r>
              <a:rPr lang="en-US" dirty="0"/>
              <a:t> (Tennessee Williams, 1947).</a:t>
            </a:r>
          </a:p>
        </p:txBody>
      </p:sp>
      <p:sp>
        <p:nvSpPr>
          <p:cNvPr id="3" name="Content Placeholder 2"/>
          <p:cNvSpPr>
            <a:spLocks noGrp="1"/>
          </p:cNvSpPr>
          <p:nvPr>
            <p:ph idx="1"/>
          </p:nvPr>
        </p:nvSpPr>
        <p:spPr/>
        <p:txBody>
          <a:bodyPr/>
          <a:lstStyle/>
          <a:p>
            <a:pPr marL="0" indent="0">
              <a:buNone/>
            </a:pPr>
            <a:r>
              <a:rPr lang="en-US" dirty="0" smtClean="0"/>
              <a:t>Blanche </a:t>
            </a:r>
            <a:r>
              <a:rPr lang="en-US" dirty="0"/>
              <a:t>DuBois and Stanley Kowalski represent Williams's two visions of the South: declining "old romantic" vs. the harsh modern era. Blanche is a Southern belle who lost the family estate, and is forced to move into her sister Stella's New Orleans apartment. Stella's husband Stanley is rough around the edges, but sees through Blanche's artifice; he ruins Blanche's chance to marry his friend Mitch by revealing to Mitch that Blanche was a prostitute. Then, after Blanche confronts Stanley, he rapes her, driving her into insanity. The drama was developed into a movie, marking the breakthrough performance of method actor Marlon Brando.</a:t>
            </a:r>
          </a:p>
        </p:txBody>
      </p:sp>
    </p:spTree>
    <p:extLst>
      <p:ext uri="{BB962C8B-B14F-4D97-AF65-F5344CB8AC3E}">
        <p14:creationId xmlns:p14="http://schemas.microsoft.com/office/powerpoint/2010/main" val="3746971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 Raisin in the Sun</a:t>
            </a:r>
            <a:r>
              <a:rPr lang="en-US" dirty="0"/>
              <a:t> (Lorraine Hansberry, 1959).</a:t>
            </a:r>
          </a:p>
        </p:txBody>
      </p:sp>
      <p:sp>
        <p:nvSpPr>
          <p:cNvPr id="3" name="Content Placeholder 2"/>
          <p:cNvSpPr>
            <a:spLocks noGrp="1"/>
          </p:cNvSpPr>
          <p:nvPr>
            <p:ph idx="1"/>
          </p:nvPr>
        </p:nvSpPr>
        <p:spPr/>
        <p:txBody>
          <a:bodyPr/>
          <a:lstStyle/>
          <a:p>
            <a:pPr marL="0" indent="0">
              <a:buNone/>
            </a:pPr>
            <a:r>
              <a:rPr lang="en-US" dirty="0" smtClean="0"/>
              <a:t>Her </a:t>
            </a:r>
            <a:r>
              <a:rPr lang="en-US" dirty="0"/>
              <a:t>father's 1940 court fight against racist housing laws provided the basis for Hansberry's play about the Younger family, who attempt to move into an all-white Chicago suburb but are confronted by discrimination. The first play by an African-American woman to be performed on Broadway, it also tore down the racial stereotyping found in other works of the time. The title comes from the Langston Hughes poem "</a:t>
            </a:r>
            <a:r>
              <a:rPr lang="en-US" u="sng" dirty="0">
                <a:hlinkClick r:id="rId2"/>
              </a:rPr>
              <a:t>Harlem</a:t>
            </a:r>
            <a:r>
              <a:rPr lang="en-US" dirty="0"/>
              <a:t>" (often called "A Dream Deferred").</a:t>
            </a:r>
          </a:p>
        </p:txBody>
      </p:sp>
    </p:spTree>
    <p:extLst>
      <p:ext uri="{BB962C8B-B14F-4D97-AF65-F5344CB8AC3E}">
        <p14:creationId xmlns:p14="http://schemas.microsoft.com/office/powerpoint/2010/main" val="9504362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Crucible</a:t>
            </a:r>
            <a:r>
              <a:rPr lang="en-US" dirty="0"/>
              <a:t> (Arthur Miller, 1953).</a:t>
            </a:r>
          </a:p>
        </p:txBody>
      </p:sp>
      <p:sp>
        <p:nvSpPr>
          <p:cNvPr id="3" name="Content Placeholder 2"/>
          <p:cNvSpPr>
            <a:spLocks noGrp="1"/>
          </p:cNvSpPr>
          <p:nvPr>
            <p:ph idx="1"/>
          </p:nvPr>
        </p:nvSpPr>
        <p:spPr/>
        <p:txBody>
          <a:bodyPr/>
          <a:lstStyle/>
          <a:p>
            <a:pPr marL="0" indent="0">
              <a:buNone/>
            </a:pPr>
            <a:r>
              <a:rPr lang="en-US" dirty="0" smtClean="0"/>
              <a:t>Miller </a:t>
            </a:r>
            <a:r>
              <a:rPr lang="en-US" dirty="0"/>
              <a:t>chose the 1692 Salem witch trials as his setting, but the work is really an allegorical protest against the McCarthy anti-Communist "witch-hunts" of the early 1950s. In the story, Elizabeth Proctor fires servant Abigail Williams after she finds out Abigail had an affair with her husband. In response, Abigail accuses Elizabeth of witchcraft. She stands trial and is acquitted, but then another girl accuses her husband, John, and as he refuses to turn in others, he is killed, along with the old comic figure, Giles Corey. Also notable: Judge </a:t>
            </a:r>
            <a:r>
              <a:rPr lang="en-US" dirty="0" err="1"/>
              <a:t>Hathorne</a:t>
            </a:r>
            <a:r>
              <a:rPr lang="en-US" dirty="0"/>
              <a:t> is a direct ancestor of the author Nathaniel Hawthorne.</a:t>
            </a:r>
          </a:p>
        </p:txBody>
      </p:sp>
    </p:spTree>
    <p:extLst>
      <p:ext uri="{BB962C8B-B14F-4D97-AF65-F5344CB8AC3E}">
        <p14:creationId xmlns:p14="http://schemas.microsoft.com/office/powerpoint/2010/main" val="2473125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Death of a Salesman</a:t>
            </a:r>
            <a:r>
              <a:rPr lang="en-US" dirty="0"/>
              <a:t> (Arthur Miller, 1949).</a:t>
            </a:r>
          </a:p>
        </p:txBody>
      </p:sp>
      <p:sp>
        <p:nvSpPr>
          <p:cNvPr id="3" name="Content Placeholder 2"/>
          <p:cNvSpPr>
            <a:spLocks noGrp="1"/>
          </p:cNvSpPr>
          <p:nvPr>
            <p:ph idx="1"/>
          </p:nvPr>
        </p:nvSpPr>
        <p:spPr/>
        <p:txBody>
          <a:bodyPr/>
          <a:lstStyle/>
          <a:p>
            <a:pPr marL="0" indent="0">
              <a:buNone/>
            </a:pPr>
            <a:r>
              <a:rPr lang="en-US" dirty="0" smtClean="0"/>
              <a:t>This </a:t>
            </a:r>
            <a:r>
              <a:rPr lang="en-US" dirty="0"/>
              <a:t>play questions American values of success. Willy Loman is a failed salesman whose firm fires him after 34 years. Despite his own failures, he desperately wants his sons Biff and Happy to succeed. Told in a series of flashbacks, the story points to Biff's moment of hopelessness, when the former high school star catches his father Willy cheating on his mother, Linda. Eventually, Willy can no longer live with his perceived shortcomings, and commits suicide in an attempt to leave Biff with insurance money.</a:t>
            </a:r>
          </a:p>
        </p:txBody>
      </p:sp>
    </p:spTree>
    <p:extLst>
      <p:ext uri="{BB962C8B-B14F-4D97-AF65-F5344CB8AC3E}">
        <p14:creationId xmlns:p14="http://schemas.microsoft.com/office/powerpoint/2010/main" val="2198794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Mourning Becomes Electra</a:t>
            </a:r>
            <a:r>
              <a:rPr lang="en-US" dirty="0"/>
              <a:t> (Eugene O'Neill, 1931).</a:t>
            </a:r>
          </a:p>
        </p:txBody>
      </p:sp>
      <p:sp>
        <p:nvSpPr>
          <p:cNvPr id="3" name="Content Placeholder 2"/>
          <p:cNvSpPr>
            <a:spLocks noGrp="1"/>
          </p:cNvSpPr>
          <p:nvPr>
            <p:ph idx="1"/>
          </p:nvPr>
        </p:nvSpPr>
        <p:spPr/>
        <p:txBody>
          <a:bodyPr/>
          <a:lstStyle/>
          <a:p>
            <a:pPr marL="0" indent="0">
              <a:buNone/>
            </a:pPr>
            <a:r>
              <a:rPr lang="en-US" dirty="0" smtClean="0"/>
              <a:t>This </a:t>
            </a:r>
            <a:r>
              <a:rPr lang="en-US" dirty="0"/>
              <a:t>play is really a trilogy, consisting of "Homecoming," "The Hunted," and "The Haunted." Though it is set in post-Civil War New England, O'Neill used Aeschylus's tragedy </a:t>
            </a:r>
            <a:r>
              <a:rPr lang="en-US" i="1" dirty="0"/>
              <a:t>The Oresteia</a:t>
            </a:r>
            <a:r>
              <a:rPr lang="en-US" dirty="0"/>
              <a:t> as the basis for the plot. Lavinia </a:t>
            </a:r>
            <a:r>
              <a:rPr lang="en-US" dirty="0" err="1"/>
              <a:t>Mannon</a:t>
            </a:r>
            <a:r>
              <a:rPr lang="en-US" dirty="0"/>
              <a:t> desires revenge against her mother, Christine, who with the help of her lover Adam Brant has poisoned Lavinia's father Ezra; Lavinia persuades her brother Orin to kill Brant. A distressed Christine commits suicide, and, after Orin and Lavinia flee to the South Seas, Orin cannot stand the guilt and kills himself as well, leaving Lavinia in the house alone.</a:t>
            </a:r>
          </a:p>
        </p:txBody>
      </p:sp>
    </p:spTree>
    <p:extLst>
      <p:ext uri="{BB962C8B-B14F-4D97-AF65-F5344CB8AC3E}">
        <p14:creationId xmlns:p14="http://schemas.microsoft.com/office/powerpoint/2010/main" val="38250781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Glass Menagerie</a:t>
            </a:r>
            <a:r>
              <a:rPr lang="en-US" dirty="0"/>
              <a:t> (Tennessee Williams, 1944).</a:t>
            </a:r>
          </a:p>
        </p:txBody>
      </p:sp>
      <p:sp>
        <p:nvSpPr>
          <p:cNvPr id="3" name="Content Placeholder 2"/>
          <p:cNvSpPr>
            <a:spLocks noGrp="1"/>
          </p:cNvSpPr>
          <p:nvPr>
            <p:ph idx="1"/>
          </p:nvPr>
        </p:nvSpPr>
        <p:spPr/>
        <p:txBody>
          <a:bodyPr/>
          <a:lstStyle/>
          <a:p>
            <a:pPr marL="0" indent="0">
              <a:buNone/>
            </a:pPr>
            <a:r>
              <a:rPr lang="en-US" dirty="0" smtClean="0"/>
              <a:t>Partly </a:t>
            </a:r>
            <a:r>
              <a:rPr lang="en-US" dirty="0"/>
              <a:t>based on Williams' own family, the drama is narrated by Tom Wingfield, who supports his mother Amanda and his crippled sister Laura (who takes refuge from reality in her glass animals). At Amanda's insistence, Tom brings his friend Jim O'Connor to the house as a gentleman caller for Laura. While O'Connor is there, the horn on Laura's glass unicorn breaks, bringing her into reality, until O'Connor tells the family that he is already engaged. Laura returns to her fantasy world, while Tom abandons the family after fighting with Amanda.</a:t>
            </a:r>
          </a:p>
        </p:txBody>
      </p:sp>
    </p:spTree>
    <p:extLst>
      <p:ext uri="{BB962C8B-B14F-4D97-AF65-F5344CB8AC3E}">
        <p14:creationId xmlns:p14="http://schemas.microsoft.com/office/powerpoint/2010/main" val="28885241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Iceman Cometh</a:t>
            </a:r>
            <a:r>
              <a:rPr lang="en-US" dirty="0"/>
              <a:t> (Eugene O'Neill, 1939).</a:t>
            </a:r>
          </a:p>
        </p:txBody>
      </p:sp>
      <p:sp>
        <p:nvSpPr>
          <p:cNvPr id="3" name="Content Placeholder 2"/>
          <p:cNvSpPr>
            <a:spLocks noGrp="1"/>
          </p:cNvSpPr>
          <p:nvPr>
            <p:ph idx="1"/>
          </p:nvPr>
        </p:nvSpPr>
        <p:spPr/>
        <p:txBody>
          <a:bodyPr/>
          <a:lstStyle/>
          <a:p>
            <a:pPr marL="0" indent="0">
              <a:buNone/>
            </a:pPr>
            <a:r>
              <a:rPr lang="en-US" dirty="0" smtClean="0"/>
              <a:t>A </a:t>
            </a:r>
            <a:r>
              <a:rPr lang="en-US" dirty="0"/>
              <a:t>portrait of drunkenness and hopeless dreams. Regular patrons of the End of the Line Café anticipate the annual arrival of Theodore "Hickey" Hickman, but in 1912 he returns to them sober. After the patrons reveal their "pipe dreams," Hickey implores them to give up those dreams and lead productive lives. The "Iceman" is supposed to represent the "death" found in reality.</a:t>
            </a:r>
          </a:p>
        </p:txBody>
      </p:sp>
    </p:spTree>
    <p:extLst>
      <p:ext uri="{BB962C8B-B14F-4D97-AF65-F5344CB8AC3E}">
        <p14:creationId xmlns:p14="http://schemas.microsoft.com/office/powerpoint/2010/main" val="40762317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Cat on a Hot Tin Roof</a:t>
            </a:r>
            <a:r>
              <a:rPr lang="en-US" dirty="0"/>
              <a:t> (Tennessee Williams, 1955).</a:t>
            </a:r>
          </a:p>
        </p:txBody>
      </p:sp>
      <p:sp>
        <p:nvSpPr>
          <p:cNvPr id="3" name="Content Placeholder 2"/>
          <p:cNvSpPr>
            <a:spLocks noGrp="1"/>
          </p:cNvSpPr>
          <p:nvPr>
            <p:ph idx="1"/>
          </p:nvPr>
        </p:nvSpPr>
        <p:spPr/>
        <p:txBody>
          <a:bodyPr/>
          <a:lstStyle/>
          <a:p>
            <a:pPr marL="0" indent="0">
              <a:buNone/>
            </a:pPr>
            <a:r>
              <a:rPr lang="en-US" dirty="0" smtClean="0"/>
              <a:t>Centers </a:t>
            </a:r>
            <a:r>
              <a:rPr lang="en-US" dirty="0"/>
              <a:t>on a fight between two sons (</a:t>
            </a:r>
            <a:r>
              <a:rPr lang="en-US" dirty="0" err="1"/>
              <a:t>Gooper</a:t>
            </a:r>
            <a:r>
              <a:rPr lang="en-US" dirty="0"/>
              <a:t> and Brick) over the estate of father "Big Daddy" Pollitt, who is dying of cancer. After his friend Skipper dies, ex-football star Brick turns to alcohol and will not have sex with his wife Maggie ("the cat"). Yet Maggie announces to Big Daddy that she is pregnant in an attempt to force a reconciliation with--and win the inheritance for--Brick.</a:t>
            </a:r>
          </a:p>
        </p:txBody>
      </p:sp>
    </p:spTree>
    <p:extLst>
      <p:ext uri="{BB962C8B-B14F-4D97-AF65-F5344CB8AC3E}">
        <p14:creationId xmlns:p14="http://schemas.microsoft.com/office/powerpoint/2010/main" val="15487897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Little Foxes</a:t>
            </a:r>
            <a:r>
              <a:rPr lang="en-US" dirty="0"/>
              <a:t> (Lillian Hellman, 1939).</a:t>
            </a:r>
          </a:p>
        </p:txBody>
      </p:sp>
      <p:sp>
        <p:nvSpPr>
          <p:cNvPr id="3" name="Content Placeholder 2"/>
          <p:cNvSpPr>
            <a:spLocks noGrp="1"/>
          </p:cNvSpPr>
          <p:nvPr>
            <p:ph idx="1"/>
          </p:nvPr>
        </p:nvSpPr>
        <p:spPr/>
        <p:txBody>
          <a:bodyPr/>
          <a:lstStyle/>
          <a:p>
            <a:pPr marL="0" indent="0">
              <a:buNone/>
            </a:pPr>
            <a:r>
              <a:rPr lang="en-US" dirty="0" smtClean="0"/>
              <a:t>Set </a:t>
            </a:r>
            <a:r>
              <a:rPr lang="en-US" dirty="0"/>
              <a:t>on a plantation in 1900, Hellman attempts to show that by this time any notion of antebellum Southern gentility has been destroyed by modern capitalism and industrialism. Three Hubbard siblings (Regina and her two brothers) scheme to earn vast riches at the expense of other family members, such as Regina's husband Horace and their daughter Alexandra. The title is taken from the Old Testament Song of Solomon: "the little foxes that spoil the vines."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1526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Works by Ludwig van Beethoven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876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Rent</a:t>
            </a:r>
            <a:r>
              <a:rPr lang="en-US" dirty="0" smtClean="0"/>
              <a:t> (Jonathan Larson, 1996).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Rent</a:t>
            </a:r>
            <a:r>
              <a:rPr lang="en-US" dirty="0"/>
              <a:t> tells the story of impoverished artists living in the East Village of New York City during the AIDS crisis circa 1990. It is narrated by filmmaker Mark Cohen, whose ex-girlfriend Maureen just left him for a woman (Joanne), and whose recovering heroin addict roommate Roger meets the dying stripper Mimi. Mark and Roger’s former roommate and itinerant philosopher/hacker Collins comes to town, where he is robbed, then saved by the transvestite Angel, with whom he moves in. Meanwhile, the former fourth roommate of Mark, Roger, and Collins - Benny - has married into a wealthy family and bought the building Mark and Roger now live in, from which he wants to evict them. An adaptation of Puccini’s opera </a:t>
            </a:r>
            <a:r>
              <a:rPr lang="en-US" i="1" dirty="0"/>
              <a:t>La </a:t>
            </a:r>
            <a:r>
              <a:rPr lang="en-US" i="1" dirty="0" err="1"/>
              <a:t>bohéme</a:t>
            </a:r>
            <a:r>
              <a:rPr lang="en-US" dirty="0"/>
              <a:t>, </a:t>
            </a:r>
            <a:r>
              <a:rPr lang="en-US" i="1" dirty="0"/>
              <a:t>Rent</a:t>
            </a:r>
            <a:r>
              <a:rPr lang="en-US" dirty="0"/>
              <a:t> won the 1996 Pulitzer Prize for Drama and includes songs like “La Vie </a:t>
            </a:r>
            <a:r>
              <a:rPr lang="en-US" dirty="0" err="1"/>
              <a:t>Bohéme</a:t>
            </a:r>
            <a:r>
              <a:rPr lang="en-US" dirty="0"/>
              <a:t>” and “Seasons of Love”.</a:t>
            </a:r>
          </a:p>
        </p:txBody>
      </p:sp>
    </p:spTree>
    <p:extLst>
      <p:ext uri="{BB962C8B-B14F-4D97-AF65-F5344CB8AC3E}">
        <p14:creationId xmlns:p14="http://schemas.microsoft.com/office/powerpoint/2010/main" val="13725912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Symphony No. 5 in C minor</a:t>
            </a:r>
            <a:r>
              <a:rPr lang="en-US" dirty="0" smtClean="0"/>
              <a:t>, op. 67 (1804–08):</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iconic opening motif of the Fifth Symphony—a descending major third followed by a descending minor third, in a short-short-short-long rhythmic pattern—has become ubiquitous in popular culture, though the claim that it represents “fate knocking at the door” is an apocryphal invention. The work’s third movement, a scherzo and trio in C minor, ends on a G major chord that proceeds directly into a C major final movement; that finale features one of the first orchestral uses (though not </a:t>
            </a:r>
            <a:r>
              <a:rPr lang="en-US" i="1" dirty="0"/>
              <a:t>the</a:t>
            </a:r>
            <a:r>
              <a:rPr lang="en-US" dirty="0"/>
              <a:t> first orchestral use) of trombones. The Fifth was premiered as part of a concert that also included the premiere of the Sixth Symphony.</a:t>
            </a:r>
          </a:p>
          <a:p>
            <a:pPr marL="0" indent="0">
              <a:buNone/>
            </a:pPr>
            <a:endParaRPr lang="en-US" dirty="0"/>
          </a:p>
        </p:txBody>
      </p:sp>
    </p:spTree>
    <p:extLst>
      <p:ext uri="{BB962C8B-B14F-4D97-AF65-F5344CB8AC3E}">
        <p14:creationId xmlns:p14="http://schemas.microsoft.com/office/powerpoint/2010/main" val="1226118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Symphony No. 9 in D minor, “Choral”</a:t>
            </a:r>
            <a:r>
              <a:rPr lang="en-US" dirty="0" smtClean="0"/>
              <a:t>, op. 125 (1822–24):</a:t>
            </a:r>
            <a:endParaRPr lang="en-US" dirty="0"/>
          </a:p>
        </p:txBody>
      </p:sp>
      <p:sp>
        <p:nvSpPr>
          <p:cNvPr id="3" name="Content Placeholder 2"/>
          <p:cNvSpPr>
            <a:spLocks noGrp="1"/>
          </p:cNvSpPr>
          <p:nvPr>
            <p:ph idx="1"/>
          </p:nvPr>
        </p:nvSpPr>
        <p:spPr/>
        <p:txBody>
          <a:bodyPr/>
          <a:lstStyle/>
          <a:p>
            <a:pPr marL="0" indent="0">
              <a:buNone/>
            </a:pPr>
            <a:r>
              <a:rPr lang="en-US" dirty="0" smtClean="0"/>
              <a:t>Beethoven’s </a:t>
            </a:r>
            <a:r>
              <a:rPr lang="en-US" dirty="0"/>
              <a:t>Ninth Symphony marks the first significant use of voices as part of a symphony, though they are only used in the final movement. The opening motif from the first movement reappears in altered form in a second movement scherzo, which itself is followed by a slow third movement that alternates between quadruple and triple time. The massive final movement, whose internal form closely resembles that of the entire symphony, utilizes both Friedrich Schiller’s “Ode to Joy” and original texts by Beethoven himself. A typical performance takes approximately 75 minutes; the fourth movement alone takes 25.</a:t>
            </a:r>
          </a:p>
          <a:p>
            <a:pPr marL="0" indent="0">
              <a:buNone/>
            </a:pPr>
            <a:endParaRPr lang="en-US" dirty="0"/>
          </a:p>
        </p:txBody>
      </p:sp>
    </p:spTree>
    <p:extLst>
      <p:ext uri="{BB962C8B-B14F-4D97-AF65-F5344CB8AC3E}">
        <p14:creationId xmlns:p14="http://schemas.microsoft.com/office/powerpoint/2010/main" val="25087799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Symphony No. 6 in F major, “Pastoral”</a:t>
            </a:r>
            <a:r>
              <a:rPr lang="en-US" dirty="0" smtClean="0"/>
              <a:t>, op. 68 (1802–08):</a:t>
            </a:r>
            <a:endParaRPr lang="en-US" dirty="0"/>
          </a:p>
        </p:txBody>
      </p:sp>
      <p:sp>
        <p:nvSpPr>
          <p:cNvPr id="3" name="Content Placeholder 2"/>
          <p:cNvSpPr>
            <a:spLocks noGrp="1"/>
          </p:cNvSpPr>
          <p:nvPr>
            <p:ph idx="1"/>
          </p:nvPr>
        </p:nvSpPr>
        <p:spPr/>
        <p:txBody>
          <a:bodyPr/>
          <a:lstStyle/>
          <a:p>
            <a:pPr marL="0" indent="0">
              <a:buNone/>
            </a:pPr>
            <a:r>
              <a:rPr lang="en-US" dirty="0" smtClean="0"/>
              <a:t>As </a:t>
            </a:r>
            <a:r>
              <a:rPr lang="en-US" dirty="0"/>
              <a:t>the title implies, Beethoven’s Sixth Symphony is a programmatic depiction of rural scenes; it is the composer’s only truly programmatic symphony. The symphony’s five movements, rather than the traditional four, each include a short title or description of their content: “Awakening of cheerful feelings upon arrival in the country” (I), “Scene at the brook” (II), “Happy gathering of country folks” (III), “Thunderstorm” (IV), and “Happy and thankful feelings after the storm” (V). In the score for the second movement, Beethoven explicitly identifies several woodwind motifs as being based on bird calls.</a:t>
            </a:r>
          </a:p>
          <a:p>
            <a:pPr marL="0" indent="0">
              <a:buNone/>
            </a:pPr>
            <a:endParaRPr lang="en-US" dirty="0"/>
          </a:p>
        </p:txBody>
      </p:sp>
    </p:spTree>
    <p:extLst>
      <p:ext uri="{BB962C8B-B14F-4D97-AF65-F5344CB8AC3E}">
        <p14:creationId xmlns:p14="http://schemas.microsoft.com/office/powerpoint/2010/main" val="32405899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Symphony No. 3 in E-flat major, “</a:t>
            </a:r>
            <a:r>
              <a:rPr lang="en-US" b="1" u="sng" dirty="0" err="1" smtClean="0">
                <a:hlinkClick r:id="rId2"/>
              </a:rPr>
              <a:t>Eroica</a:t>
            </a:r>
            <a:r>
              <a:rPr lang="en-US" b="1" u="sng" dirty="0" smtClean="0">
                <a:hlinkClick r:id="rId2"/>
              </a:rPr>
              <a:t>”</a:t>
            </a:r>
            <a:r>
              <a:rPr lang="en-US" dirty="0" smtClean="0"/>
              <a:t>, op. 55 (1803–04):</a:t>
            </a:r>
            <a:endParaRPr lang="en-US" dirty="0"/>
          </a:p>
        </p:txBody>
      </p:sp>
      <p:sp>
        <p:nvSpPr>
          <p:cNvPr id="3" name="Content Placeholder 2"/>
          <p:cNvSpPr>
            <a:spLocks noGrp="1"/>
          </p:cNvSpPr>
          <p:nvPr>
            <p:ph idx="1"/>
          </p:nvPr>
        </p:nvSpPr>
        <p:spPr/>
        <p:txBody>
          <a:bodyPr/>
          <a:lstStyle/>
          <a:p>
            <a:pPr marL="0" indent="0">
              <a:buNone/>
            </a:pPr>
            <a:r>
              <a:rPr lang="en-US" dirty="0" smtClean="0"/>
              <a:t>Beethoven’s </a:t>
            </a:r>
            <a:r>
              <a:rPr lang="en-US" dirty="0"/>
              <a:t>Third Symphony was composed during the first part of his middle stylistic period, often referred to as his “heroic decade.” Beethoven may have been influenced in the work’s composition by his personal confrontation with his growing deafness. The second movement is a solemn, C minor funeral march, while the finale is a playful set of variations on a melody Beethoven used in several other works. The composer originally intended to title the symphony “Bonaparte”; in a popular but possibly apocryphal story, Beethoven ripped the title page from the score upon hearing that Napoleon had declared himself emperor.</a:t>
            </a:r>
          </a:p>
          <a:p>
            <a:pPr marL="0" indent="0">
              <a:buNone/>
            </a:pPr>
            <a:endParaRPr lang="en-US" dirty="0"/>
          </a:p>
        </p:txBody>
      </p:sp>
    </p:spTree>
    <p:extLst>
      <p:ext uri="{BB962C8B-B14F-4D97-AF65-F5344CB8AC3E}">
        <p14:creationId xmlns:p14="http://schemas.microsoft.com/office/powerpoint/2010/main" val="30941461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Fidelio, op. 72</a:t>
            </a:r>
            <a:r>
              <a:rPr lang="en-US" dirty="0" smtClean="0"/>
              <a:t> (1805; revised 1806 and 1814):</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work is Beethoven’s only opera. The libretto is by Joseph </a:t>
            </a:r>
            <a:r>
              <a:rPr lang="en-US" dirty="0" err="1"/>
              <a:t>Sonnleithner</a:t>
            </a:r>
            <a:r>
              <a:rPr lang="en-US" dirty="0"/>
              <a:t>, with revisions by Stephan von </a:t>
            </a:r>
            <a:r>
              <a:rPr lang="en-US" dirty="0" err="1"/>
              <a:t>Breuning</a:t>
            </a:r>
            <a:r>
              <a:rPr lang="en-US" dirty="0"/>
              <a:t> and Georg Treitschke. </a:t>
            </a:r>
            <a:r>
              <a:rPr lang="en-US" dirty="0" err="1"/>
              <a:t>Leonore</a:t>
            </a:r>
            <a:r>
              <a:rPr lang="en-US" dirty="0"/>
              <a:t> wishes to </a:t>
            </a:r>
            <a:r>
              <a:rPr lang="en-US" dirty="0" err="1"/>
              <a:t>rescure</a:t>
            </a:r>
            <a:r>
              <a:rPr lang="en-US" dirty="0"/>
              <a:t> her husband </a:t>
            </a:r>
            <a:r>
              <a:rPr lang="en-US" dirty="0" err="1"/>
              <a:t>Florestan</a:t>
            </a:r>
            <a:r>
              <a:rPr lang="en-US" dirty="0"/>
              <a:t> from the prison of the evil Pizarro; to do so, she disguises herself as a boy named Fidelio so that the jailer Rocco will hire her to help him, and thus grant her access to her husband. Beethoven struggled with his opera: he first presented it as a three-act work before cutting it to the present two-act form, and wrote four separate overtures. The opera utilizes some spoken (rather than sung) dialogue, and includes “O what joy,” a chorus sung by prisoners.</a:t>
            </a:r>
          </a:p>
          <a:p>
            <a:pPr marL="0" indent="0">
              <a:buNone/>
            </a:pPr>
            <a:endParaRPr lang="en-US" dirty="0"/>
          </a:p>
        </p:txBody>
      </p:sp>
    </p:spTree>
    <p:extLst>
      <p:ext uri="{BB962C8B-B14F-4D97-AF65-F5344CB8AC3E}">
        <p14:creationId xmlns:p14="http://schemas.microsoft.com/office/powerpoint/2010/main" val="5860931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Missa </a:t>
            </a:r>
            <a:r>
              <a:rPr lang="en-US" b="1" u="sng" dirty="0" err="1" smtClean="0">
                <a:hlinkClick r:id="rId2"/>
              </a:rPr>
              <a:t>solmenis</a:t>
            </a:r>
            <a:r>
              <a:rPr lang="en-US" b="1" u="sng" dirty="0" smtClean="0">
                <a:hlinkClick r:id="rId2"/>
              </a:rPr>
              <a:t> (in D major)</a:t>
            </a:r>
            <a:r>
              <a:rPr lang="en-US" dirty="0" smtClean="0"/>
              <a:t>, op. 123 (1819–23):</a:t>
            </a:r>
            <a:endParaRPr lang="en-US" dirty="0"/>
          </a:p>
        </p:txBody>
      </p:sp>
      <p:sp>
        <p:nvSpPr>
          <p:cNvPr id="3" name="Content Placeholder 2"/>
          <p:cNvSpPr>
            <a:spLocks noGrp="1"/>
          </p:cNvSpPr>
          <p:nvPr>
            <p:ph idx="1"/>
          </p:nvPr>
        </p:nvSpPr>
        <p:spPr/>
        <p:txBody>
          <a:bodyPr/>
          <a:lstStyle/>
          <a:p>
            <a:pPr marL="0" indent="0">
              <a:buNone/>
            </a:pPr>
            <a:r>
              <a:rPr lang="en-US" dirty="0" smtClean="0"/>
              <a:t>Generically</a:t>
            </a:r>
            <a:r>
              <a:rPr lang="en-US" dirty="0"/>
              <a:t>, a “</a:t>
            </a:r>
            <a:r>
              <a:rPr lang="en-US" dirty="0" err="1"/>
              <a:t>missa</a:t>
            </a:r>
            <a:r>
              <a:rPr lang="en-US" dirty="0"/>
              <a:t> </a:t>
            </a:r>
            <a:r>
              <a:rPr lang="en-US" dirty="0" err="1"/>
              <a:t>solemnis</a:t>
            </a:r>
            <a:r>
              <a:rPr lang="en-US" dirty="0"/>
              <a:t>” (“solemn mass”) is a setting of the Catholic liturgy on a more grand scale than a “</a:t>
            </a:r>
            <a:r>
              <a:rPr lang="en-US" dirty="0" err="1"/>
              <a:t>missa</a:t>
            </a:r>
            <a:r>
              <a:rPr lang="en-US" dirty="0"/>
              <a:t> brevis” (“short mass”). Although it uses the traditional text, Beethoven intended the work for concert performance rather than liturgical use. Beethoven became increasingly fascinated by the fugue during his third stylistic period; his Missa </a:t>
            </a:r>
            <a:r>
              <a:rPr lang="en-US" dirty="0" err="1"/>
              <a:t>solemnis</a:t>
            </a:r>
            <a:r>
              <a:rPr lang="en-US" dirty="0"/>
              <a:t> includes two immense examples that conclude the Gloria and Credo movements. The composer dedicated the work to his patron, the Austrian Archduke Rudolf. The Missa </a:t>
            </a:r>
            <a:r>
              <a:rPr lang="en-US" dirty="0" err="1"/>
              <a:t>solemnis</a:t>
            </a:r>
            <a:r>
              <a:rPr lang="en-US" dirty="0"/>
              <a:t> should not be confused with Beethoven’s earlier C major mass, op. 86 (1807).</a:t>
            </a:r>
          </a:p>
          <a:p>
            <a:pPr marL="0" indent="0">
              <a:buNone/>
            </a:pPr>
            <a:endParaRPr lang="en-US" dirty="0"/>
          </a:p>
        </p:txBody>
      </p:sp>
    </p:spTree>
    <p:extLst>
      <p:ext uri="{BB962C8B-B14F-4D97-AF65-F5344CB8AC3E}">
        <p14:creationId xmlns:p14="http://schemas.microsoft.com/office/powerpoint/2010/main" val="11670429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Piano Concerto No. 5 in E-flat major, “Emperor,”</a:t>
            </a:r>
            <a:r>
              <a:rPr lang="en-US" dirty="0" smtClean="0"/>
              <a:t> op. 73 (1809–10):</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“Emperor” concerto, composed near the end of Beethoven’s “heroic decade,” is the last concerto of any type that he completed. Beethoven defies traditional concerto structure in the opening movement by placing the most significant solo material for the piano at the beginning of the movement, rather than near its end. Beethoven did not give the work its title; it was first dubbed “Emperor” by Johann Cramer, who first published the work in England. The “Emperor,” which was premiered by pianist Friedrich Schneider, is the only one of Beethoven’s piano concertos that the composer himself never performed publicly.</a:t>
            </a:r>
          </a:p>
          <a:p>
            <a:pPr marL="0" indent="0">
              <a:buNone/>
            </a:pPr>
            <a:endParaRPr lang="en-US" dirty="0"/>
          </a:p>
        </p:txBody>
      </p:sp>
    </p:spTree>
    <p:extLst>
      <p:ext uri="{BB962C8B-B14F-4D97-AF65-F5344CB8AC3E}">
        <p14:creationId xmlns:p14="http://schemas.microsoft.com/office/powerpoint/2010/main" val="2505511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hlinkClick r:id="rId2"/>
              </a:rPr>
              <a:t>Piano Sonata No. 14 in C sharp minor, quasi </a:t>
            </a:r>
            <a:r>
              <a:rPr lang="en-US" b="1" u="sng" dirty="0" err="1" smtClean="0">
                <a:hlinkClick r:id="rId2"/>
              </a:rPr>
              <a:t>una</a:t>
            </a:r>
            <a:r>
              <a:rPr lang="en-US" b="1" u="sng" dirty="0" smtClean="0">
                <a:hlinkClick r:id="rId2"/>
              </a:rPr>
              <a:t> Fantasia (“Moonlight”)</a:t>
            </a:r>
            <a:r>
              <a:rPr lang="en-US" dirty="0" smtClean="0"/>
              <a:t>, op. 27 no. 2, (1801–02):</a:t>
            </a:r>
            <a:endParaRPr lang="en-US" dirty="0"/>
          </a:p>
        </p:txBody>
      </p:sp>
      <p:sp>
        <p:nvSpPr>
          <p:cNvPr id="3" name="Content Placeholder 2"/>
          <p:cNvSpPr>
            <a:spLocks noGrp="1"/>
          </p:cNvSpPr>
          <p:nvPr>
            <p:ph idx="1"/>
          </p:nvPr>
        </p:nvSpPr>
        <p:spPr/>
        <p:txBody>
          <a:bodyPr/>
          <a:lstStyle/>
          <a:p>
            <a:pPr marL="0" indent="0">
              <a:buNone/>
            </a:pPr>
            <a:r>
              <a:rPr lang="en-US" dirty="0" smtClean="0"/>
              <a:t>As </a:t>
            </a:r>
            <a:r>
              <a:rPr lang="en-US" dirty="0"/>
              <a:t>with the “Emperor,” Beethoven did not give the “Moonlight” sonata its nickname; it was coined several years after the composer’s death by Ludwig </a:t>
            </a:r>
            <a:r>
              <a:rPr lang="en-US" dirty="0" err="1"/>
              <a:t>Rellstab</a:t>
            </a:r>
            <a:r>
              <a:rPr lang="en-US" dirty="0"/>
              <a:t>, who commented on the first movement’s resemblance to moonlight on Lake Lucerne. Beethoven’s score calls for the sustain pedal to be held down through the entirety of the first movement. Often overshadowed by the ubiquitous first movement is the violent third movement, a Presto </a:t>
            </a:r>
            <a:r>
              <a:rPr lang="en-US" dirty="0" err="1"/>
              <a:t>agitato</a:t>
            </a:r>
            <a:r>
              <a:rPr lang="en-US" dirty="0"/>
              <a:t> sonata-allegro form with an extended coda, which on a larger scale serves as a recapitulation for the entire sonata. Beethoven dedicated the sonata to </a:t>
            </a:r>
            <a:r>
              <a:rPr lang="en-US" dirty="0" err="1"/>
              <a:t>Giulietta</a:t>
            </a:r>
            <a:r>
              <a:rPr lang="en-US" dirty="0"/>
              <a:t> </a:t>
            </a:r>
            <a:r>
              <a:rPr lang="en-US" dirty="0" err="1"/>
              <a:t>Guicciardi</a:t>
            </a:r>
            <a:r>
              <a:rPr lang="en-US" dirty="0"/>
              <a:t>, his pupil.</a:t>
            </a:r>
          </a:p>
          <a:p>
            <a:pPr marL="0" indent="0">
              <a:buNone/>
            </a:pPr>
            <a:endParaRPr lang="en-US" dirty="0"/>
          </a:p>
        </p:txBody>
      </p:sp>
    </p:spTree>
    <p:extLst>
      <p:ext uri="{BB962C8B-B14F-4D97-AF65-F5344CB8AC3E}">
        <p14:creationId xmlns:p14="http://schemas.microsoft.com/office/powerpoint/2010/main" val="141840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Piano Sonata No. 23 in F minor, “</a:t>
            </a:r>
            <a:r>
              <a:rPr lang="en-US" b="1" u="sng" dirty="0" err="1" smtClean="0">
                <a:hlinkClick r:id="rId2"/>
              </a:rPr>
              <a:t>Appassionata</a:t>
            </a:r>
            <a:r>
              <a:rPr lang="en-US" b="1" u="sng" dirty="0" smtClean="0">
                <a:hlinkClick r:id="rId2"/>
              </a:rPr>
              <a:t>,”</a:t>
            </a:r>
            <a:r>
              <a:rPr lang="en-US" dirty="0" smtClean="0"/>
              <a:t> op. 57 (1804–06):</a:t>
            </a:r>
            <a:endParaRPr lang="en-US" dirty="0"/>
          </a:p>
        </p:txBody>
      </p:sp>
      <p:sp>
        <p:nvSpPr>
          <p:cNvPr id="3" name="Content Placeholder 2"/>
          <p:cNvSpPr>
            <a:spLocks noGrp="1"/>
          </p:cNvSpPr>
          <p:nvPr>
            <p:ph idx="1"/>
          </p:nvPr>
        </p:nvSpPr>
        <p:spPr/>
        <p:txBody>
          <a:bodyPr/>
          <a:lstStyle/>
          <a:p>
            <a:pPr marL="0" indent="0">
              <a:buNone/>
            </a:pPr>
            <a:r>
              <a:rPr lang="en-US" dirty="0" smtClean="0"/>
              <a:t>Again</a:t>
            </a:r>
            <a:r>
              <a:rPr lang="en-US" dirty="0"/>
              <a:t>, Beethoven had no hand in the popular title of this sonata: the “</a:t>
            </a:r>
            <a:r>
              <a:rPr lang="en-US" dirty="0" err="1"/>
              <a:t>Appassionata</a:t>
            </a:r>
            <a:r>
              <a:rPr lang="en-US" dirty="0"/>
              <a:t>” label was applied by a publisher some years after Beethoven’s death. The sonata begins ominously: a theme descends in open octaves to the lowest note of the contemporary piano before rising again in an arpeggio, immediately repeated a minor second higher. The second movement has no stable conclusion, instead directly leading to the third through the use of a diminished seventh chord. The final movement’s coda, which itself introduces new thematic material, is one of the most demanding and difficult passages in all of the composer’s repertoire.</a:t>
            </a:r>
          </a:p>
          <a:p>
            <a:pPr marL="0" indent="0">
              <a:buNone/>
            </a:pPr>
            <a:endParaRPr lang="en-US" dirty="0"/>
          </a:p>
        </p:txBody>
      </p:sp>
    </p:spTree>
    <p:extLst>
      <p:ext uri="{BB962C8B-B14F-4D97-AF65-F5344CB8AC3E}">
        <p14:creationId xmlns:p14="http://schemas.microsoft.com/office/powerpoint/2010/main" val="9837606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hlinkClick r:id="rId2"/>
              </a:rPr>
              <a:t>Wellington’s Victory; or, the Battle of Vitoria</a:t>
            </a:r>
            <a:r>
              <a:rPr lang="en-US" dirty="0" smtClean="0"/>
              <a:t>, op. 91 (1813):</a:t>
            </a:r>
            <a:endParaRPr lang="en-US" dirty="0"/>
          </a:p>
        </p:txBody>
      </p:sp>
      <p:sp>
        <p:nvSpPr>
          <p:cNvPr id="3" name="Content Placeholder 2"/>
          <p:cNvSpPr>
            <a:spLocks noGrp="1"/>
          </p:cNvSpPr>
          <p:nvPr>
            <p:ph idx="1"/>
          </p:nvPr>
        </p:nvSpPr>
        <p:spPr/>
        <p:txBody>
          <a:bodyPr/>
          <a:lstStyle/>
          <a:p>
            <a:pPr marL="0" indent="0">
              <a:buNone/>
            </a:pPr>
            <a:r>
              <a:rPr lang="en-US" dirty="0" smtClean="0"/>
              <a:t>Also commonly </a:t>
            </a:r>
            <a:r>
              <a:rPr lang="en-US" dirty="0"/>
              <a:t>known as the “Battle Symphony.” This heavily programmatic work was originally written for the </a:t>
            </a:r>
            <a:r>
              <a:rPr lang="en-US" dirty="0" err="1"/>
              <a:t>panharmonicon</a:t>
            </a:r>
            <a:r>
              <a:rPr lang="en-US" dirty="0"/>
              <a:t>, an automated orchestra; Beethoven later revised the work for live performers. The work utilizes several familiar melodies—including “God Save the Queen,” “Rule Britannia,” and “For He’s a Jolly Good Fellow”—and calls for special effects such as musket fire. The work is generally regarded as one of Beethoven’s worst; even the composer himself acknowledged it as being a money-maker rather than serious art. Note that the piece specifically does </a:t>
            </a:r>
            <a:r>
              <a:rPr lang="en-US" i="1" dirty="0"/>
              <a:t>not</a:t>
            </a:r>
            <a:r>
              <a:rPr lang="en-US" dirty="0"/>
              <a:t> depict Wellington’s victory over Napoleon at Waterloo.</a:t>
            </a:r>
          </a:p>
          <a:p>
            <a:pPr marL="0" indent="0">
              <a:buNone/>
            </a:pPr>
            <a:endParaRPr lang="en-US" dirty="0"/>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687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Guys and Dolls</a:t>
            </a:r>
            <a:r>
              <a:rPr lang="en-US" dirty="0" smtClean="0"/>
              <a:t> (Frank Loesser, Jo </a:t>
            </a:r>
            <a:r>
              <a:rPr lang="en-US" dirty="0" err="1" smtClean="0"/>
              <a:t>Swerling</a:t>
            </a:r>
            <a:r>
              <a:rPr lang="en-US" dirty="0" smtClean="0"/>
              <a:t>, and Abe Burrows, 1950).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Nathan </a:t>
            </a:r>
            <a:r>
              <a:rPr lang="en-US" dirty="0"/>
              <a:t>Detroit runs an underground craps game but needs a location. To make enough money to use the Biltmore garage for his game, he bets notorious gambler Sky Masterson that Sky can’t convince a girl of Nathan’s choice to go to Havana with him for dinner; Nathan chooses the righteous missionary Sarah Brown. Sky wins the bet but ends up having to bring a dozen sinning gamblers to a revival meeting. As Nathan attends the meeting, his long-suffering fiancé Adelaide, a nightclub dancer, is increasingly frustrated that their fourteen-year engagement has not led to marriage. At the meeting, Sky bets a large amount of money against the gamblers’ souls, winning, and eventually convincing Sarah to marry him and Nathan to marry Adelaide. Adapted from short stories by Damon Runyon, the musical includes songs like “A Bushel and a Peck,” “Luck Be a Lady,” and “Sit Down, You’re </a:t>
            </a:r>
            <a:r>
              <a:rPr lang="en-US" dirty="0" err="1"/>
              <a:t>Rockin</a:t>
            </a:r>
            <a:r>
              <a:rPr lang="en-US" dirty="0"/>
              <a:t>’ the Boat.”</a:t>
            </a:r>
          </a:p>
        </p:txBody>
      </p:sp>
    </p:spTree>
    <p:extLst>
      <p:ext uri="{BB962C8B-B14F-4D97-AF65-F5344CB8AC3E}">
        <p14:creationId xmlns:p14="http://schemas.microsoft.com/office/powerpoint/2010/main" val="20004964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56719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Aida</a:t>
            </a:r>
            <a:endParaRPr lang="en-US" dirty="0"/>
          </a:p>
        </p:txBody>
      </p:sp>
      <p:sp>
        <p:nvSpPr>
          <p:cNvPr id="3" name="Content Placeholder 2"/>
          <p:cNvSpPr>
            <a:spLocks noGrp="1"/>
          </p:cNvSpPr>
          <p:nvPr>
            <p:ph idx="1"/>
          </p:nvPr>
        </p:nvSpPr>
        <p:spPr>
          <a:xfrm>
            <a:off x="838200" y="1380226"/>
            <a:ext cx="6960079" cy="5477774"/>
          </a:xfrm>
        </p:spPr>
        <p:txBody>
          <a:bodyPr>
            <a:normAutofit lnSpcReduction="10000"/>
          </a:bodyPr>
          <a:lstStyle/>
          <a:p>
            <a:pPr marL="0" indent="0">
              <a:buNone/>
            </a:pPr>
            <a:r>
              <a:rPr lang="en-US" dirty="0" smtClean="0"/>
              <a:t>(</a:t>
            </a:r>
            <a:r>
              <a:rPr lang="en-US" dirty="0"/>
              <a:t>Giuseppe Verdi, Antonio </a:t>
            </a:r>
            <a:r>
              <a:rPr lang="en-US" dirty="0" err="1"/>
              <a:t>Ghislanzoni</a:t>
            </a:r>
            <a:r>
              <a:rPr lang="en-US" dirty="0"/>
              <a:t>, 1871</a:t>
            </a:r>
            <a:r>
              <a:rPr lang="en-US" dirty="0" smtClean="0"/>
              <a:t>) Italian</a:t>
            </a:r>
          </a:p>
          <a:p>
            <a:pPr marL="0" indent="0">
              <a:buNone/>
            </a:pPr>
            <a:r>
              <a:rPr lang="en-US" dirty="0" smtClean="0"/>
              <a:t> </a:t>
            </a:r>
            <a:r>
              <a:rPr lang="en-US" dirty="0"/>
              <a:t>Aida is an Ethiopian princess who is held captive in Egypt. She falls in love with the Egyptian general </a:t>
            </a:r>
            <a:r>
              <a:rPr lang="en-US" dirty="0" err="1"/>
              <a:t>Radames</a:t>
            </a:r>
            <a:r>
              <a:rPr lang="en-US" dirty="0"/>
              <a:t> and convinces him to run away with her; unfortunately, he is caught by the high priest </a:t>
            </a:r>
            <a:r>
              <a:rPr lang="en-US" dirty="0" err="1"/>
              <a:t>Ramphis</a:t>
            </a:r>
            <a:r>
              <a:rPr lang="en-US" dirty="0"/>
              <a:t> and a jealous Egyptian princess </a:t>
            </a:r>
            <a:r>
              <a:rPr lang="en-US" dirty="0" err="1"/>
              <a:t>Amneris</a:t>
            </a:r>
            <a:r>
              <a:rPr lang="en-US" dirty="0"/>
              <a:t>. </a:t>
            </a:r>
            <a:r>
              <a:rPr lang="en-US" dirty="0" err="1"/>
              <a:t>Radames</a:t>
            </a:r>
            <a:r>
              <a:rPr lang="en-US" dirty="0"/>
              <a:t> is buried alive, but finds that Aida has snuck into the tomb to join him. The opera was commissioned by the khedive of Egypt and intended to commemorate the opening of the Suez Canal, but it was finished late and instead premiered at the opening of the Cairo Opera House.</a:t>
            </a:r>
          </a:p>
        </p:txBody>
      </p:sp>
      <p:pic>
        <p:nvPicPr>
          <p:cNvPr id="9220" name="Picture 4" descr="http://upload.wikimedia.org/wikipedia/commons/thumb/3/3f/Aida_poster_colors_fixed.jpg/300px-Aida_poster_colors_fix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0132" y="2045988"/>
            <a:ext cx="3838150" cy="2405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6459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Carmen</a:t>
            </a:r>
            <a:endParaRPr lang="en-US" dirty="0"/>
          </a:p>
        </p:txBody>
      </p:sp>
      <p:sp>
        <p:nvSpPr>
          <p:cNvPr id="3" name="Content Placeholder 2"/>
          <p:cNvSpPr>
            <a:spLocks noGrp="1"/>
          </p:cNvSpPr>
          <p:nvPr>
            <p:ph idx="1"/>
          </p:nvPr>
        </p:nvSpPr>
        <p:spPr>
          <a:xfrm>
            <a:off x="838200" y="1825625"/>
            <a:ext cx="7391400" cy="4713198"/>
          </a:xfrm>
        </p:spPr>
        <p:txBody>
          <a:bodyPr>
            <a:normAutofit lnSpcReduction="10000"/>
          </a:bodyPr>
          <a:lstStyle/>
          <a:p>
            <a:pPr marL="0" indent="0">
              <a:buNone/>
            </a:pPr>
            <a:r>
              <a:rPr lang="en-US" dirty="0"/>
              <a:t> (Georges Bizet, Henri </a:t>
            </a:r>
            <a:r>
              <a:rPr lang="en-US" dirty="0" err="1"/>
              <a:t>Meilhac</a:t>
            </a:r>
            <a:r>
              <a:rPr lang="en-US" dirty="0"/>
              <a:t> and </a:t>
            </a:r>
            <a:r>
              <a:rPr lang="en-US" dirty="0" err="1"/>
              <a:t>Ludovic</a:t>
            </a:r>
            <a:r>
              <a:rPr lang="en-US" dirty="0"/>
              <a:t> </a:t>
            </a:r>
            <a:r>
              <a:rPr lang="en-US" dirty="0" err="1"/>
              <a:t>Halévy</a:t>
            </a:r>
            <a:r>
              <a:rPr lang="en-US" dirty="0"/>
              <a:t>, </a:t>
            </a:r>
            <a:r>
              <a:rPr lang="en-US" dirty="0" smtClean="0"/>
              <a:t>1875)French</a:t>
            </a:r>
          </a:p>
          <a:p>
            <a:pPr marL="0" indent="0">
              <a:buNone/>
            </a:pPr>
            <a:r>
              <a:rPr lang="en-US" dirty="0" smtClean="0"/>
              <a:t> </a:t>
            </a:r>
            <a:r>
              <a:rPr lang="en-US" dirty="0"/>
              <a:t>Carmen is a young gypsy who works in a cigarette factory in Seville. She is arrested by the corporal Don José for fighting, but cajoles him into letting her escape. They meet again at an inn where she tempts him into challenging his captain; that treason forces him to join a group of smugglers. In the final act, the ragtag former soldier encounters Carmen at a bullfight where her lover </a:t>
            </a:r>
            <a:r>
              <a:rPr lang="en-US" dirty="0" err="1"/>
              <a:t>Escamillo</a:t>
            </a:r>
            <a:r>
              <a:rPr lang="en-US" dirty="0"/>
              <a:t> is competing (the source of the "Toreador Song") and stabs her. The libretto was based on a novel of Prosper </a:t>
            </a:r>
            <a:r>
              <a:rPr lang="en-US" dirty="0" err="1"/>
              <a:t>Merimée</a:t>
            </a:r>
            <a:r>
              <a:rPr lang="en-US" dirty="0"/>
              <a:t>.</a:t>
            </a:r>
          </a:p>
        </p:txBody>
      </p:sp>
      <p:pic>
        <p:nvPicPr>
          <p:cNvPr id="8194" name="Picture 2" descr="Carmen - illustration by Luc for Journal Amusant 18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2899" y="1027906"/>
            <a:ext cx="3296728" cy="4795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5344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Marriage of Figaro</a:t>
            </a:r>
            <a:endParaRPr lang="en-US" dirty="0"/>
          </a:p>
        </p:txBody>
      </p:sp>
      <p:sp>
        <p:nvSpPr>
          <p:cNvPr id="3" name="Content Placeholder 2"/>
          <p:cNvSpPr>
            <a:spLocks noGrp="1"/>
          </p:cNvSpPr>
          <p:nvPr>
            <p:ph idx="1"/>
          </p:nvPr>
        </p:nvSpPr>
        <p:spPr>
          <a:xfrm>
            <a:off x="838199" y="1362974"/>
            <a:ext cx="7995249" cy="4813989"/>
          </a:xfrm>
        </p:spPr>
        <p:txBody>
          <a:bodyPr>
            <a:normAutofit fontScale="92500" lnSpcReduction="10000"/>
          </a:bodyPr>
          <a:lstStyle/>
          <a:p>
            <a:pPr marL="0" indent="0">
              <a:buNone/>
            </a:pPr>
            <a:r>
              <a:rPr lang="en-US" dirty="0" smtClean="0"/>
              <a:t>(</a:t>
            </a:r>
            <a:r>
              <a:rPr lang="en-US" dirty="0"/>
              <a:t>Wolfgang Amadeus Mozart, Lorenzo Da Ponte, 1786) </a:t>
            </a:r>
            <a:r>
              <a:rPr lang="en-US" dirty="0" smtClean="0"/>
              <a:t>Italian</a:t>
            </a:r>
          </a:p>
          <a:p>
            <a:pPr marL="0" indent="0">
              <a:buNone/>
            </a:pPr>
            <a:r>
              <a:rPr lang="en-US" dirty="0" smtClean="0"/>
              <a:t>Figaro </a:t>
            </a:r>
            <a:r>
              <a:rPr lang="en-US" dirty="0"/>
              <a:t>and Susanna are servants of Count </a:t>
            </a:r>
            <a:r>
              <a:rPr lang="en-US" dirty="0" err="1"/>
              <a:t>Almaviva</a:t>
            </a:r>
            <a:r>
              <a:rPr lang="en-US" dirty="0"/>
              <a:t> who plan to marry, but this plan is complicated by the older </a:t>
            </a:r>
            <a:r>
              <a:rPr lang="en-US" dirty="0" err="1"/>
              <a:t>Marcellina</a:t>
            </a:r>
            <a:r>
              <a:rPr lang="en-US" dirty="0"/>
              <a:t> who wants to wed Figaro, the Count who has made unwanted advances to Susanna, and Don </a:t>
            </a:r>
            <a:r>
              <a:rPr lang="en-US" dirty="0" err="1"/>
              <a:t>Bartolo</a:t>
            </a:r>
            <a:r>
              <a:rPr lang="en-US" dirty="0"/>
              <a:t> who has a loan that Figaro has sworn he will repay before he marries. The issues are resolved with a series complicated schemes that involve impersonating other characters including the page </a:t>
            </a:r>
            <a:r>
              <a:rPr lang="en-US" dirty="0" err="1"/>
              <a:t>Cherubino</a:t>
            </a:r>
            <a:r>
              <a:rPr lang="en-US" dirty="0"/>
              <a:t>. The opera is based on a comedy by Pierre de Beaumarchais. Be careful: Many of the same characters also appear in </a:t>
            </a:r>
            <a:r>
              <a:rPr lang="en-US" i="1" dirty="0"/>
              <a:t>The Barber of Seville</a:t>
            </a:r>
            <a:r>
              <a:rPr lang="en-US" dirty="0"/>
              <a:t>!</a:t>
            </a:r>
          </a:p>
        </p:txBody>
      </p:sp>
      <p:pic>
        <p:nvPicPr>
          <p:cNvPr id="7170" name="Picture 2" descr="Ramberg figar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3449" y="689990"/>
            <a:ext cx="2872177" cy="458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4015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Barber of Seville</a:t>
            </a:r>
            <a:r>
              <a:rPr lang="en-US" dirty="0" smtClean="0"/>
              <a:t> </a:t>
            </a:r>
            <a:endParaRPr lang="en-US" dirty="0"/>
          </a:p>
        </p:txBody>
      </p:sp>
      <p:sp>
        <p:nvSpPr>
          <p:cNvPr id="3" name="Content Placeholder 2"/>
          <p:cNvSpPr>
            <a:spLocks noGrp="1"/>
          </p:cNvSpPr>
          <p:nvPr>
            <p:ph idx="1"/>
          </p:nvPr>
        </p:nvSpPr>
        <p:spPr>
          <a:xfrm>
            <a:off x="838200" y="1825625"/>
            <a:ext cx="8461076" cy="4351338"/>
          </a:xfrm>
        </p:spPr>
        <p:txBody>
          <a:bodyPr>
            <a:normAutofit lnSpcReduction="10000"/>
          </a:bodyPr>
          <a:lstStyle/>
          <a:p>
            <a:pPr marL="0" indent="0">
              <a:buNone/>
            </a:pPr>
            <a:r>
              <a:rPr lang="en-US" dirty="0" smtClean="0"/>
              <a:t>(</a:t>
            </a:r>
            <a:r>
              <a:rPr lang="en-US" dirty="0" err="1"/>
              <a:t>Gioacchino</a:t>
            </a:r>
            <a:r>
              <a:rPr lang="en-US" dirty="0"/>
              <a:t> Rossini, Cesare </a:t>
            </a:r>
            <a:r>
              <a:rPr lang="en-US" dirty="0" err="1"/>
              <a:t>Sterbini</a:t>
            </a:r>
            <a:r>
              <a:rPr lang="en-US" dirty="0"/>
              <a:t>, 1816</a:t>
            </a:r>
            <a:r>
              <a:rPr lang="en-US" dirty="0" smtClean="0"/>
              <a:t>) Italian</a:t>
            </a:r>
          </a:p>
          <a:p>
            <a:pPr marL="0" indent="0">
              <a:buNone/>
            </a:pPr>
            <a:r>
              <a:rPr lang="en-US" dirty="0" smtClean="0"/>
              <a:t> </a:t>
            </a:r>
            <a:r>
              <a:rPr lang="en-US" dirty="0"/>
              <a:t>Count </a:t>
            </a:r>
            <a:r>
              <a:rPr lang="en-US" dirty="0" err="1"/>
              <a:t>Almaviva</a:t>
            </a:r>
            <a:r>
              <a:rPr lang="en-US" dirty="0"/>
              <a:t> loves Rosina, the ward of Dr. </a:t>
            </a:r>
            <a:r>
              <a:rPr lang="en-US" dirty="0" err="1"/>
              <a:t>Bartolo</a:t>
            </a:r>
            <a:r>
              <a:rPr lang="en-US" dirty="0"/>
              <a:t>. Figaro (who brags about his wit in </a:t>
            </a:r>
            <a:r>
              <a:rPr lang="en-US" i="1" dirty="0"/>
              <a:t>Largo al factotum</a:t>
            </a:r>
            <a:r>
              <a:rPr lang="en-US" dirty="0"/>
              <a:t>) promises to help him win the girl. He tries the guise of the poor student </a:t>
            </a:r>
            <a:r>
              <a:rPr lang="en-US" dirty="0" err="1"/>
              <a:t>Lindoro</a:t>
            </a:r>
            <a:r>
              <a:rPr lang="en-US" dirty="0"/>
              <a:t>, a drunken soldier, and then a replacement music teacher, all of which are penetrated by Dr. </a:t>
            </a:r>
            <a:r>
              <a:rPr lang="en-US" dirty="0" err="1"/>
              <a:t>Bartolo</a:t>
            </a:r>
            <a:r>
              <a:rPr lang="en-US" dirty="0"/>
              <a:t>. Eventually they succeed by climbing in with a ladder and bribing the notary who was to marry Rosina to Dr. </a:t>
            </a:r>
            <a:r>
              <a:rPr lang="en-US" dirty="0" err="1"/>
              <a:t>Bartolo</a:t>
            </a:r>
            <a:r>
              <a:rPr lang="en-US" dirty="0"/>
              <a:t> himself. This opera is also based on a work of Pierre de Beaumarchais and is a prequel to </a:t>
            </a:r>
            <a:r>
              <a:rPr lang="en-US" i="1" dirty="0"/>
              <a:t>The Marriage of Figaro</a:t>
            </a:r>
            <a:r>
              <a:rPr lang="en-US" dirty="0"/>
              <a:t>.</a:t>
            </a:r>
          </a:p>
        </p:txBody>
      </p:sp>
      <p:pic>
        <p:nvPicPr>
          <p:cNvPr id="6146" name="Picture 2" descr="http://www.parkopera.org.uk/images/poster_barb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9276" y="1825625"/>
            <a:ext cx="2427737" cy="3421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4395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William Tell</a:t>
            </a:r>
            <a:endParaRPr lang="en-US" dirty="0"/>
          </a:p>
        </p:txBody>
      </p:sp>
      <p:sp>
        <p:nvSpPr>
          <p:cNvPr id="3" name="Content Placeholder 2"/>
          <p:cNvSpPr>
            <a:spLocks noGrp="1"/>
          </p:cNvSpPr>
          <p:nvPr>
            <p:ph idx="1"/>
          </p:nvPr>
        </p:nvSpPr>
        <p:spPr>
          <a:xfrm>
            <a:off x="838200" y="1414732"/>
            <a:ext cx="6942826" cy="4762231"/>
          </a:xfrm>
        </p:spPr>
        <p:txBody>
          <a:bodyPr>
            <a:normAutofit fontScale="92500" lnSpcReduction="20000"/>
          </a:bodyPr>
          <a:lstStyle/>
          <a:p>
            <a:pPr marL="0" indent="0">
              <a:buNone/>
            </a:pPr>
            <a:r>
              <a:rPr lang="en-US" dirty="0"/>
              <a:t> (</a:t>
            </a:r>
            <a:r>
              <a:rPr lang="en-US" dirty="0" err="1"/>
              <a:t>Gioacchino</a:t>
            </a:r>
            <a:r>
              <a:rPr lang="en-US" dirty="0"/>
              <a:t> Rossini, unimportant librettists, 1829) </a:t>
            </a:r>
            <a:r>
              <a:rPr lang="en-US" dirty="0" smtClean="0"/>
              <a:t> Italian</a:t>
            </a:r>
          </a:p>
          <a:p>
            <a:pPr marL="0" indent="0">
              <a:buNone/>
            </a:pPr>
            <a:r>
              <a:rPr lang="en-US" dirty="0" smtClean="0"/>
              <a:t>William </a:t>
            </a:r>
            <a:r>
              <a:rPr lang="en-US" dirty="0"/>
              <a:t>Tell is a 14th-century Swiss patriot who wishes to end Austria's domination of his country. In the first act he helps Leuthold, a fugitive, escape the Austrian governor, Gessler. In the third act, Gessler has placed his hat on a pole and ordered the men to bow to it. When Tell refuses, Gessler takes his son, </a:t>
            </a:r>
            <a:r>
              <a:rPr lang="en-US" dirty="0" err="1"/>
              <a:t>Jemmy</a:t>
            </a:r>
            <a:r>
              <a:rPr lang="en-US" dirty="0"/>
              <a:t>, and forces Tell to shoot an apple off his son's head. Tell succeeds, but is arrested anyway. In the fourth act, he escapes from the Austrians and his son sets their house on fire as a signal for the Swiss to rise in revolt. The opera was based on a play by Friedrich von Schiller</a:t>
            </a:r>
            <a:r>
              <a:rPr lang="en-US" dirty="0" smtClean="0"/>
              <a:t>.</a:t>
            </a:r>
            <a:endParaRPr lang="en-US" dirty="0"/>
          </a:p>
        </p:txBody>
      </p:sp>
      <p:pic>
        <p:nvPicPr>
          <p:cNvPr id="5122" name="Picture 2" descr="http://direct-ns.rhap.com/imageserver/v2/albums/Alb.6962478/images/500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633" y="1414732"/>
            <a:ext cx="3736046"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44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Don Giovanni</a:t>
            </a:r>
            <a:r>
              <a:rPr lang="en-US" dirty="0" smtClean="0"/>
              <a:t> </a:t>
            </a:r>
            <a:endParaRPr lang="en-US" dirty="0"/>
          </a:p>
        </p:txBody>
      </p:sp>
      <p:sp>
        <p:nvSpPr>
          <p:cNvPr id="3" name="Content Placeholder 2"/>
          <p:cNvSpPr>
            <a:spLocks noGrp="1"/>
          </p:cNvSpPr>
          <p:nvPr>
            <p:ph idx="1"/>
          </p:nvPr>
        </p:nvSpPr>
        <p:spPr>
          <a:xfrm>
            <a:off x="838200" y="1414732"/>
            <a:ext cx="8461075" cy="5158596"/>
          </a:xfrm>
        </p:spPr>
        <p:txBody>
          <a:bodyPr>
            <a:normAutofit/>
          </a:bodyPr>
          <a:lstStyle/>
          <a:p>
            <a:pPr marL="0" indent="0">
              <a:buNone/>
            </a:pPr>
            <a:r>
              <a:rPr lang="en-US" dirty="0" smtClean="0"/>
              <a:t>(</a:t>
            </a:r>
            <a:r>
              <a:rPr lang="en-US" dirty="0"/>
              <a:t>Wolfgang Amadeus Mozart, Lorenzo Da Ponte, 1787</a:t>
            </a:r>
            <a:r>
              <a:rPr lang="en-US" dirty="0" smtClean="0"/>
              <a:t>)</a:t>
            </a:r>
          </a:p>
          <a:p>
            <a:pPr marL="0" indent="0">
              <a:buNone/>
            </a:pPr>
            <a:r>
              <a:rPr lang="en-US" dirty="0" smtClean="0"/>
              <a:t>Italian</a:t>
            </a:r>
          </a:p>
          <a:p>
            <a:pPr marL="0" indent="0">
              <a:buNone/>
            </a:pPr>
            <a:r>
              <a:rPr lang="en-US" dirty="0" smtClean="0"/>
              <a:t> </a:t>
            </a:r>
            <a:r>
              <a:rPr lang="en-US" dirty="0"/>
              <a:t>Don Giovanni (the Italian form of "Don Juan") attempts to seduce Donna Anna, but is discovered by her father, the </a:t>
            </a:r>
            <a:r>
              <a:rPr lang="en-US" dirty="0" err="1"/>
              <a:t>Commendatore</a:t>
            </a:r>
            <a:r>
              <a:rPr lang="en-US" dirty="0"/>
              <a:t>, whom he kills in a swordfight. Later in the act, his servant </a:t>
            </a:r>
            <a:r>
              <a:rPr lang="en-US" dirty="0" err="1"/>
              <a:t>Leporello</a:t>
            </a:r>
            <a:r>
              <a:rPr lang="en-US" dirty="0"/>
              <a:t> recounts his master's 2,000-odd conquests in the "Catalogue Aria." Further swordfights and assignations occur prior to the final scene in which a statue of the </a:t>
            </a:r>
            <a:r>
              <a:rPr lang="en-US" dirty="0" err="1"/>
              <a:t>Commendatore</a:t>
            </a:r>
            <a:r>
              <a:rPr lang="en-US" dirty="0"/>
              <a:t> comes to life, knocks on the door to the room in which Don Giovanni is feasting, and then opens a chasm that takes him down to hell.</a:t>
            </a:r>
          </a:p>
        </p:txBody>
      </p:sp>
      <p:pic>
        <p:nvPicPr>
          <p:cNvPr id="4098" name="Picture 2" descr="Max Slevogt - Der Sänger Francisco d'Andrade als Don Giovanni in Mozarts Oper - Google Art Proje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9275" y="2128193"/>
            <a:ext cx="2561627" cy="320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1306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Salome</a:t>
            </a:r>
            <a:endParaRPr lang="en-US" dirty="0"/>
          </a:p>
        </p:txBody>
      </p:sp>
      <p:sp>
        <p:nvSpPr>
          <p:cNvPr id="3" name="Content Placeholder 2"/>
          <p:cNvSpPr>
            <a:spLocks noGrp="1"/>
          </p:cNvSpPr>
          <p:nvPr>
            <p:ph idx="1"/>
          </p:nvPr>
        </p:nvSpPr>
        <p:spPr>
          <a:xfrm>
            <a:off x="838200" y="1825625"/>
            <a:ext cx="7822721" cy="4351338"/>
          </a:xfrm>
        </p:spPr>
        <p:txBody>
          <a:bodyPr>
            <a:normAutofit lnSpcReduction="10000"/>
          </a:bodyPr>
          <a:lstStyle/>
          <a:p>
            <a:pPr marL="0" indent="0">
              <a:buNone/>
            </a:pPr>
            <a:r>
              <a:rPr lang="en-US" dirty="0" smtClean="0"/>
              <a:t>(</a:t>
            </a:r>
            <a:r>
              <a:rPr lang="en-US" dirty="0"/>
              <a:t>Richard Strauss, Hugo Oscar Wilde, 1905) </a:t>
            </a:r>
            <a:r>
              <a:rPr lang="en-US" dirty="0" smtClean="0"/>
              <a:t>German</a:t>
            </a:r>
          </a:p>
          <a:p>
            <a:pPr marL="0" indent="0">
              <a:buNone/>
            </a:pPr>
            <a:r>
              <a:rPr lang="en-US" dirty="0" err="1" smtClean="0"/>
              <a:t>Jokanaan</a:t>
            </a:r>
            <a:r>
              <a:rPr lang="en-US" dirty="0" smtClean="0"/>
              <a:t> </a:t>
            </a:r>
            <a:r>
              <a:rPr lang="en-US" dirty="0"/>
              <a:t>(a.k.a. John the Baptist) is imprisoned in the dungeons of King Herod. Herod's 15-year-old step-daughter Salome becomes obsessed with the prisoner's religious passion and is incensed when he ignores her advances. Later in the evening Herod orders Salome to dance for him (the "Dance of the Seven Veils"), but she refuses until he promises her "anything she wants." She asks for the head of </a:t>
            </a:r>
            <a:r>
              <a:rPr lang="en-US" dirty="0" err="1"/>
              <a:t>Jokanaan</a:t>
            </a:r>
            <a:r>
              <a:rPr lang="en-US" dirty="0"/>
              <a:t> and eventually receives it, after which a horrified Herod orders her to be killed; his soldiers crush her with their shields.</a:t>
            </a:r>
          </a:p>
        </p:txBody>
      </p:sp>
      <p:pic>
        <p:nvPicPr>
          <p:cNvPr id="1028" name="Picture 4" descr="Richard Strauss-Woche, festival poster, 1910 by Ludwig Hohlwe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60921" y="1965043"/>
            <a:ext cx="2829165" cy="4211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4348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Boris Godunov</a:t>
            </a:r>
            <a:r>
              <a:rPr lang="en-US" dirty="0" smtClean="0"/>
              <a:t> </a:t>
            </a:r>
            <a:endParaRPr lang="en-US" dirty="0"/>
          </a:p>
        </p:txBody>
      </p:sp>
      <p:sp>
        <p:nvSpPr>
          <p:cNvPr id="3" name="Content Placeholder 2"/>
          <p:cNvSpPr>
            <a:spLocks noGrp="1"/>
          </p:cNvSpPr>
          <p:nvPr>
            <p:ph idx="1"/>
          </p:nvPr>
        </p:nvSpPr>
        <p:spPr>
          <a:xfrm>
            <a:off x="838200" y="1825625"/>
            <a:ext cx="8150824" cy="4351338"/>
          </a:xfrm>
        </p:spPr>
        <p:txBody>
          <a:bodyPr>
            <a:normAutofit fontScale="92500" lnSpcReduction="10000"/>
          </a:bodyPr>
          <a:lstStyle/>
          <a:p>
            <a:pPr marL="0" indent="0">
              <a:buNone/>
            </a:pPr>
            <a:r>
              <a:rPr lang="en-US" dirty="0" smtClean="0"/>
              <a:t>(</a:t>
            </a:r>
            <a:r>
              <a:rPr lang="en-US" dirty="0"/>
              <a:t>Modest Mussorgsky (composer and librettist), 1874) </a:t>
            </a:r>
            <a:r>
              <a:rPr lang="en-US" dirty="0" smtClean="0"/>
              <a:t>Russian.</a:t>
            </a:r>
          </a:p>
          <a:p>
            <a:pPr marL="0" indent="0">
              <a:buNone/>
            </a:pPr>
            <a:r>
              <a:rPr lang="en-US" dirty="0" smtClean="0"/>
              <a:t>The </a:t>
            </a:r>
            <a:r>
              <a:rPr lang="en-US" dirty="0"/>
              <a:t>opera's prologue shows Boris Godunov, the chief adviser of Ivan the Terrible, being pressured to assume the throne after Ivan's two children die. In the first act the religious novice Grigori decides that he will impersonate that younger son, Dmitri (the (first) "false Dmitri"), whom, it turns out, Boris had killed. Grigori raises a general revolt and Boris' health falls apart as he is taunted by military defeats and dreams of the murdered </a:t>
            </a:r>
            <a:r>
              <a:rPr lang="en-US" dirty="0" err="1"/>
              <a:t>tsarevich</a:t>
            </a:r>
            <a:r>
              <a:rPr lang="en-US" dirty="0"/>
              <a:t>. The opera ends with Boris dying in front of the assembled boyars (noblemen).</a:t>
            </a:r>
          </a:p>
        </p:txBody>
      </p:sp>
      <p:pic>
        <p:nvPicPr>
          <p:cNvPr id="3074" name="Picture 2" descr="http://ecx.images-amazon.com/images/I/51KKHP58MZL._SY445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9024" y="1451483"/>
            <a:ext cx="2838450" cy="423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193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Madame Butterfly</a:t>
            </a:r>
            <a:endParaRPr lang="en-US" dirty="0"/>
          </a:p>
        </p:txBody>
      </p:sp>
      <p:sp>
        <p:nvSpPr>
          <p:cNvPr id="3" name="Content Placeholder 2"/>
          <p:cNvSpPr>
            <a:spLocks noGrp="1"/>
          </p:cNvSpPr>
          <p:nvPr>
            <p:ph idx="1"/>
          </p:nvPr>
        </p:nvSpPr>
        <p:spPr>
          <a:xfrm>
            <a:off x="838200" y="1825625"/>
            <a:ext cx="7788215" cy="4351338"/>
          </a:xfrm>
        </p:spPr>
        <p:txBody>
          <a:bodyPr>
            <a:normAutofit fontScale="92500" lnSpcReduction="10000"/>
          </a:bodyPr>
          <a:lstStyle/>
          <a:p>
            <a:pPr marL="0" indent="0">
              <a:buNone/>
            </a:pPr>
            <a:r>
              <a:rPr lang="en-US" dirty="0" smtClean="0"/>
              <a:t>(</a:t>
            </a:r>
            <a:r>
              <a:rPr lang="en-US" dirty="0"/>
              <a:t>Giacomo Puccini, unimportant librettists, 1904</a:t>
            </a:r>
            <a:r>
              <a:rPr lang="en-US" dirty="0" smtClean="0"/>
              <a:t>) Language is Italian.</a:t>
            </a:r>
          </a:p>
          <a:p>
            <a:pPr marL="0" indent="0">
              <a:buNone/>
            </a:pPr>
            <a:r>
              <a:rPr lang="en-US" dirty="0" smtClean="0"/>
              <a:t>The </a:t>
            </a:r>
            <a:r>
              <a:rPr lang="en-US" dirty="0"/>
              <a:t>American naval lieutenant Benjamin Franklin Pinkerton is stationed in Nagasaki where, with the help of the broker </a:t>
            </a:r>
            <a:r>
              <a:rPr lang="en-US" dirty="0" err="1"/>
              <a:t>Goro</a:t>
            </a:r>
            <a:r>
              <a:rPr lang="en-US" dirty="0"/>
              <a:t>, he weds the young girl </a:t>
            </a:r>
            <a:r>
              <a:rPr lang="en-US" dirty="0" err="1"/>
              <a:t>Cio</a:t>
            </a:r>
            <a:r>
              <a:rPr lang="en-US" dirty="0"/>
              <a:t>-</a:t>
            </a:r>
            <a:r>
              <a:rPr lang="en-US" dirty="0" err="1"/>
              <a:t>Cio</a:t>
            </a:r>
            <a:r>
              <a:rPr lang="en-US" dirty="0"/>
              <a:t>-San (Madame Butterfly) with a marriage contract with a cancellation clause. He later returns to America leaving </a:t>
            </a:r>
            <a:r>
              <a:rPr lang="en-US" dirty="0" err="1"/>
              <a:t>Cio</a:t>
            </a:r>
            <a:r>
              <a:rPr lang="en-US" dirty="0"/>
              <a:t>-</a:t>
            </a:r>
            <a:r>
              <a:rPr lang="en-US" dirty="0" err="1"/>
              <a:t>Cio</a:t>
            </a:r>
            <a:r>
              <a:rPr lang="en-US" dirty="0"/>
              <a:t>-San to raise their son "Trouble" (whom she will rename "Joy" upon his return). When Pinkerton and his new American wife Kate do return, </a:t>
            </a:r>
            <a:r>
              <a:rPr lang="en-US" dirty="0" err="1"/>
              <a:t>Cio</a:t>
            </a:r>
            <a:r>
              <a:rPr lang="en-US" dirty="0"/>
              <a:t>-</a:t>
            </a:r>
            <a:r>
              <a:rPr lang="en-US" dirty="0" err="1"/>
              <a:t>Cio</a:t>
            </a:r>
            <a:r>
              <a:rPr lang="en-US" dirty="0"/>
              <a:t>-San gives them her son and stabs herself with her father's dagger. The opera is based on a play by David Belasco.</a:t>
            </a:r>
          </a:p>
        </p:txBody>
      </p:sp>
      <p:pic>
        <p:nvPicPr>
          <p:cNvPr id="2050" name="Picture 2" descr="Hohenstein Madama Butterf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7021" y="2087592"/>
            <a:ext cx="3590691" cy="2594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98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 </a:t>
            </a:r>
            <a:r>
              <a:rPr lang="en-US" b="1" dirty="0" err="1" smtClean="0"/>
              <a:t>Misérables</a:t>
            </a:r>
            <a:r>
              <a:rPr lang="en-US" dirty="0" smtClean="0"/>
              <a:t> (Alain </a:t>
            </a:r>
            <a:r>
              <a:rPr lang="en-US" dirty="0" err="1" smtClean="0"/>
              <a:t>Boublil</a:t>
            </a:r>
            <a:r>
              <a:rPr lang="en-US" dirty="0" smtClean="0"/>
              <a:t>, Claude-Michel </a:t>
            </a:r>
            <a:r>
              <a:rPr lang="en-US" dirty="0" err="1" smtClean="0"/>
              <a:t>Schönberg</a:t>
            </a:r>
            <a:r>
              <a:rPr lang="en-US" dirty="0" smtClean="0"/>
              <a:t>, and Herbert </a:t>
            </a:r>
            <a:r>
              <a:rPr lang="en-US" dirty="0" err="1" smtClean="0"/>
              <a:t>Kretzmer</a:t>
            </a:r>
            <a:r>
              <a:rPr lang="en-US" dirty="0" smtClean="0"/>
              <a:t>, 1985).</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partial retelling of the Victor Hugo novel of the same name, this work follows Jean </a:t>
            </a:r>
            <a:r>
              <a:rPr lang="en-US" dirty="0" err="1"/>
              <a:t>Valjean</a:t>
            </a:r>
            <a:r>
              <a:rPr lang="en-US" dirty="0"/>
              <a:t>, who was convicted of stealing a loaf of bread to feed his starving niece. He breaks his parole and is doggedly pursued by Inspector </a:t>
            </a:r>
            <a:r>
              <a:rPr lang="en-US" dirty="0" err="1"/>
              <a:t>Javert</a:t>
            </a:r>
            <a:r>
              <a:rPr lang="en-US" dirty="0"/>
              <a:t>. Several years later, the lives of </a:t>
            </a:r>
            <a:r>
              <a:rPr lang="en-US" dirty="0" err="1"/>
              <a:t>Valjean</a:t>
            </a:r>
            <a:r>
              <a:rPr lang="en-US" dirty="0"/>
              <a:t>, his adoptive daughter </a:t>
            </a:r>
            <a:r>
              <a:rPr lang="en-US" dirty="0" err="1"/>
              <a:t>Cosette</a:t>
            </a:r>
            <a:r>
              <a:rPr lang="en-US" dirty="0"/>
              <a:t>, her lover Marius and his former lover </a:t>
            </a:r>
            <a:r>
              <a:rPr lang="en-US" dirty="0" err="1"/>
              <a:t>Éponine</a:t>
            </a:r>
            <a:r>
              <a:rPr lang="en-US" dirty="0"/>
              <a:t>, and </a:t>
            </a:r>
            <a:r>
              <a:rPr lang="en-US" dirty="0" err="1"/>
              <a:t>Javert</a:t>
            </a:r>
            <a:r>
              <a:rPr lang="en-US" dirty="0"/>
              <a:t> become intertwined on the barricades of an 1832 student rebellion in Paris. The longest-running show on London’s West End, it features the songs “I Dreamed a Dream,” “Master of the House,” “Do You Hear the People Sing?”, “One Day More,” and “On My Own.”</a:t>
            </a:r>
          </a:p>
        </p:txBody>
      </p:sp>
    </p:spTree>
    <p:extLst>
      <p:ext uri="{BB962C8B-B14F-4D97-AF65-F5344CB8AC3E}">
        <p14:creationId xmlns:p14="http://schemas.microsoft.com/office/powerpoint/2010/main" val="9586699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 </a:t>
            </a:r>
            <a:r>
              <a:rPr lang="en-US" b="1" dirty="0" err="1" smtClean="0"/>
              <a:t>Bohème</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t>Giacomo Puccini, unimportant librettists, 1896) This opera tells the story of four extremely poor friends who live in the French (i.e., Students') Quarter of Paris: Marcello the artist, Rodolfo the poet, </a:t>
            </a:r>
            <a:r>
              <a:rPr lang="en-US" dirty="0" err="1"/>
              <a:t>Colline</a:t>
            </a:r>
            <a:r>
              <a:rPr lang="en-US" dirty="0"/>
              <a:t> the philosopher, and </a:t>
            </a:r>
            <a:r>
              <a:rPr lang="en-US" dirty="0" err="1"/>
              <a:t>Schaunard</a:t>
            </a:r>
            <a:r>
              <a:rPr lang="en-US" dirty="0"/>
              <a:t> the musician. Rodolfo meets the seamstress Mimi who lives next door when her single candle is blown out and needs to be relit. Marcello is still attached to </a:t>
            </a:r>
            <a:r>
              <a:rPr lang="en-US" dirty="0" err="1"/>
              <a:t>Musetta</a:t>
            </a:r>
            <a:r>
              <a:rPr lang="en-US" dirty="0"/>
              <a:t>, who had left him for the rich man </a:t>
            </a:r>
            <a:r>
              <a:rPr lang="en-US" dirty="0" err="1"/>
              <a:t>Alcindoro</a:t>
            </a:r>
            <a:r>
              <a:rPr lang="en-US" dirty="0"/>
              <a:t>. In the final act, Marcello and Rodolfo have separated from their lovers, but cannot stop thinking about them. </a:t>
            </a:r>
            <a:r>
              <a:rPr lang="en-US" dirty="0" err="1"/>
              <a:t>Musetta</a:t>
            </a:r>
            <a:r>
              <a:rPr lang="en-US" dirty="0"/>
              <a:t> bursts into their garret apartment and tells them that Mimi is dying of consumption (tuberculosis); when they reach her, she is already dead. </a:t>
            </a:r>
            <a:r>
              <a:rPr lang="en-US" i="1" dirty="0"/>
              <a:t>La </a:t>
            </a:r>
            <a:r>
              <a:rPr lang="en-US" i="1" dirty="0" err="1"/>
              <a:t>Bohème</a:t>
            </a:r>
            <a:r>
              <a:rPr lang="en-US" dirty="0"/>
              <a:t> was based on a novel by Henry </a:t>
            </a:r>
            <a:r>
              <a:rPr lang="en-US" dirty="0" err="1"/>
              <a:t>Murger</a:t>
            </a:r>
            <a:r>
              <a:rPr lang="en-US" dirty="0"/>
              <a:t> and, in turn, formed the basis of the hit 1996 musical </a:t>
            </a:r>
            <a:r>
              <a:rPr lang="en-US" i="1" dirty="0"/>
              <a:t>Rent</a:t>
            </a:r>
            <a:r>
              <a:rPr lang="en-US" dirty="0"/>
              <a:t> by Jonathan Larson.</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96810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Works by Mozart</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0242614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Piano Sonatas.</a:t>
            </a:r>
            <a:endParaRPr lang="en-US" dirty="0"/>
          </a:p>
        </p:txBody>
      </p:sp>
      <p:sp>
        <p:nvSpPr>
          <p:cNvPr id="3" name="Content Placeholder 2"/>
          <p:cNvSpPr>
            <a:spLocks noGrp="1"/>
          </p:cNvSpPr>
          <p:nvPr>
            <p:ph idx="1"/>
          </p:nvPr>
        </p:nvSpPr>
        <p:spPr/>
        <p:txBody>
          <a:bodyPr/>
          <a:lstStyle/>
          <a:p>
            <a:pPr marL="0" indent="0">
              <a:buNone/>
            </a:pPr>
            <a:r>
              <a:rPr lang="en-US" dirty="0" smtClean="0"/>
              <a:t>One </a:t>
            </a:r>
            <a:r>
              <a:rPr lang="en-US" dirty="0"/>
              <a:t>of Mozart’s best-known pieces is the “Rondo </a:t>
            </a:r>
            <a:r>
              <a:rPr lang="en-US" dirty="0" err="1"/>
              <a:t>Alla</a:t>
            </a:r>
            <a:r>
              <a:rPr lang="en-US" dirty="0"/>
              <a:t> </a:t>
            </a:r>
            <a:r>
              <a:rPr lang="en-US" dirty="0" err="1"/>
              <a:t>Turca</a:t>
            </a:r>
            <a:r>
              <a:rPr lang="en-US" dirty="0"/>
              <a:t>” from his Piano Sonata No. 11 in A major, K. 331. That sonata begins with a theme and variations that inspired </a:t>
            </a:r>
            <a:r>
              <a:rPr lang="en-US" u="sng" dirty="0">
                <a:hlinkClick r:id="rId2"/>
              </a:rPr>
              <a:t>Max </a:t>
            </a:r>
            <a:r>
              <a:rPr lang="en-US" u="sng" dirty="0" err="1">
                <a:hlinkClick r:id="rId2"/>
              </a:rPr>
              <a:t>Reger</a:t>
            </a:r>
            <a:r>
              <a:rPr lang="en-US" dirty="0"/>
              <a:t> to write his </a:t>
            </a:r>
            <a:r>
              <a:rPr lang="en-US" i="1" dirty="0"/>
              <a:t>Variations and Fugue on a Theme of Mozart</a:t>
            </a:r>
            <a:r>
              <a:rPr lang="en-US" dirty="0"/>
              <a:t>. Sonata No. 14 in C minor, K. 457, is often performed with the highly chromatic Fantasy, K. 475. Other notable Mozart piano sonatas include the dramatic No. 8 in A minor, K. 310; the Sonata “for beginners” No. 16 in C major, K. 545; and the “Hunt” or “Trumpet” Sonata No. 18 in D, K. 576, his last. Mozart also finished four sonatas for piano duet (also known as “piano four hands”) and one in D major for two pianos.</a:t>
            </a:r>
          </a:p>
          <a:p>
            <a:endParaRPr lang="en-US" dirty="0"/>
          </a:p>
        </p:txBody>
      </p:sp>
    </p:spTree>
    <p:extLst>
      <p:ext uri="{BB962C8B-B14F-4D97-AF65-F5344CB8AC3E}">
        <p14:creationId xmlns:p14="http://schemas.microsoft.com/office/powerpoint/2010/main" val="269296271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Piano Concertos.</a:t>
            </a:r>
            <a:r>
              <a:rPr lang="en-US" dirty="0" smtClean="0"/>
              <a:t> </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US" dirty="0" smtClean="0"/>
              <a:t>Mozart’s </a:t>
            </a:r>
            <a:r>
              <a:rPr lang="en-US" dirty="0"/>
              <a:t>piano concertos are numbered from 1–27, though six of them are arrangements of works by other composers. The Concerto No. 8 in C major, K. 246, is named for Countess </a:t>
            </a:r>
            <a:r>
              <a:rPr lang="en-US" dirty="0" err="1"/>
              <a:t>Lützow</a:t>
            </a:r>
            <a:r>
              <a:rPr lang="en-US" dirty="0"/>
              <a:t>, for whom it was written, and No. 9 in E flat major, K. 271, is nicknamed “</a:t>
            </a:r>
            <a:r>
              <a:rPr lang="en-US" dirty="0" err="1"/>
              <a:t>Jeunehomme</a:t>
            </a:r>
            <a:r>
              <a:rPr lang="en-US" dirty="0"/>
              <a:t>” (although recent scholarship suggests the title should actually be “</a:t>
            </a:r>
            <a:r>
              <a:rPr lang="en-US" dirty="0" err="1"/>
              <a:t>Jenamy</a:t>
            </a:r>
            <a:r>
              <a:rPr lang="en-US" dirty="0"/>
              <a:t>,” after an acquaintance of Mozart named </a:t>
            </a:r>
            <a:r>
              <a:rPr lang="en-US" dirty="0" err="1"/>
              <a:t>Victoire</a:t>
            </a:r>
            <a:r>
              <a:rPr lang="en-US" dirty="0"/>
              <a:t> </a:t>
            </a:r>
            <a:r>
              <a:rPr lang="en-US" dirty="0" err="1"/>
              <a:t>Jenamy</a:t>
            </a:r>
            <a:r>
              <a:rPr lang="en-US" dirty="0"/>
              <a:t>). The first movement of </a:t>
            </a:r>
            <a:r>
              <a:rPr lang="en-US" dirty="0" err="1"/>
              <a:t>the</a:t>
            </a:r>
            <a:r>
              <a:rPr lang="en-US" i="1" dirty="0" err="1"/>
              <a:t>Jeunehomme</a:t>
            </a:r>
            <a:r>
              <a:rPr lang="en-US" i="1" dirty="0"/>
              <a:t>” Concerto</a:t>
            </a:r>
            <a:r>
              <a:rPr lang="en-US" dirty="0"/>
              <a:t> unusually (for the time) has the soloist start playing very early—in the second measure—and its last movement Rondo includes a slow minuet section. The Concerto No. 21 in C, K. 467, is often nicknamed “Elvira Madigan” because it was used in the 1967 </a:t>
            </a:r>
            <a:r>
              <a:rPr lang="en-US" u="sng" dirty="0">
                <a:hlinkClick r:id="rId2"/>
              </a:rPr>
              <a:t>Swedish film</a:t>
            </a:r>
            <a:r>
              <a:rPr lang="en-US" dirty="0"/>
              <a:t> of that name. No. 26 in D, K. 537, is called the “Coronation,” because it was played at the coronation of </a:t>
            </a:r>
            <a:r>
              <a:rPr lang="en-US" u="sng" dirty="0">
                <a:hlinkClick r:id="rId3"/>
              </a:rPr>
              <a:t>Leopold II</a:t>
            </a:r>
            <a:r>
              <a:rPr lang="en-US" dirty="0"/>
              <a:t>. Mozart also wrote concertos for two pianos (No. 10 in E flat major, K. 365) and three pianos (No. 7 in F major, K. 242, nicknamed “</a:t>
            </a:r>
            <a:r>
              <a:rPr lang="en-US" dirty="0" err="1"/>
              <a:t>Lodron</a:t>
            </a:r>
            <a:r>
              <a:rPr lang="en-US" dirty="0"/>
              <a:t>”).</a:t>
            </a:r>
          </a:p>
          <a:p>
            <a:pPr marL="0" indent="0">
              <a:buNone/>
            </a:pPr>
            <a:endParaRPr lang="en-US" dirty="0"/>
          </a:p>
        </p:txBody>
      </p:sp>
    </p:spTree>
    <p:extLst>
      <p:ext uri="{BB962C8B-B14F-4D97-AF65-F5344CB8AC3E}">
        <p14:creationId xmlns:p14="http://schemas.microsoft.com/office/powerpoint/2010/main" val="31764311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String Quartets.</a:t>
            </a:r>
            <a:r>
              <a:rPr lang="en-US" dirty="0" smtClean="0"/>
              <a:t> </a:t>
            </a:r>
            <a:endParaRPr lang="en-US" dirty="0"/>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dirty="0" smtClean="0"/>
              <a:t>Mozart</a:t>
            </a:r>
            <a:r>
              <a:rPr lang="en-US" dirty="0"/>
              <a:t>, like most composers of his day, wrote most of his quartets in sets of three or six; he also wrote two standalone concertos for a total of 23. The most famous are probably the six “</a:t>
            </a:r>
            <a:r>
              <a:rPr lang="en-US" u="sng" dirty="0">
                <a:hlinkClick r:id="rId2"/>
              </a:rPr>
              <a:t>Haydn</a:t>
            </a:r>
            <a:r>
              <a:rPr lang="en-US" dirty="0"/>
              <a:t> Quartets” (Nos. 14–19). The collection begins with the highly chromatic </a:t>
            </a:r>
            <a:r>
              <a:rPr lang="en-US" i="1" dirty="0"/>
              <a:t>Spring Quartet</a:t>
            </a:r>
            <a:r>
              <a:rPr lang="en-US" dirty="0"/>
              <a:t> in G major, K. 387, and ends with the even more chromatic </a:t>
            </a:r>
            <a:r>
              <a:rPr lang="en-US" i="1" dirty="0"/>
              <a:t>Dissonant Quartet</a:t>
            </a:r>
            <a:r>
              <a:rPr lang="en-US" dirty="0"/>
              <a:t> in C major, K. 465, which begins with an </a:t>
            </a:r>
            <a:r>
              <a:rPr lang="en-US" i="1" dirty="0"/>
              <a:t>extremely</a:t>
            </a:r>
            <a:r>
              <a:rPr lang="en-US" dirty="0"/>
              <a:t> dissonant Adagio introduction. The </a:t>
            </a:r>
            <a:r>
              <a:rPr lang="en-US" i="1" dirty="0"/>
              <a:t>Haydn Quartets</a:t>
            </a:r>
            <a:r>
              <a:rPr lang="en-US" dirty="0"/>
              <a:t> also include the </a:t>
            </a:r>
            <a:r>
              <a:rPr lang="en-US" i="1" dirty="0"/>
              <a:t>Hunt Quartet</a:t>
            </a:r>
            <a:r>
              <a:rPr lang="en-US" dirty="0"/>
              <a:t>, No. 17 in B flat major, K. 458, so named for its “hunting-horn” melodies. The other famous collection of Mozart quartets is the set of three </a:t>
            </a:r>
            <a:r>
              <a:rPr lang="en-US" i="1" dirty="0"/>
              <a:t>Prussian Quartets</a:t>
            </a:r>
            <a:r>
              <a:rPr lang="en-US" dirty="0"/>
              <a:t> (Nos. 21–23), dedicated to </a:t>
            </a:r>
            <a:r>
              <a:rPr lang="en-US" u="sng" dirty="0">
                <a:hlinkClick r:id="rId3"/>
              </a:rPr>
              <a:t>Friedrich Wilhelm II</a:t>
            </a:r>
            <a:r>
              <a:rPr lang="en-US" dirty="0"/>
              <a:t>, which make prominent use of the cello. Between these two sets, Mozart wrote the </a:t>
            </a:r>
            <a:r>
              <a:rPr lang="en-US" i="1" dirty="0" err="1"/>
              <a:t>Hoffmeister</a:t>
            </a:r>
            <a:r>
              <a:rPr lang="en-US" i="1" dirty="0"/>
              <a:t> Quartet</a:t>
            </a:r>
            <a:r>
              <a:rPr lang="en-US" dirty="0"/>
              <a:t>, No. 20 in D major, K. 499, for his friend Anton </a:t>
            </a:r>
            <a:r>
              <a:rPr lang="en-US" dirty="0" err="1"/>
              <a:t>Hoffmeister</a:t>
            </a:r>
            <a:r>
              <a:rPr lang="en-US" dirty="0"/>
              <a:t>.</a:t>
            </a:r>
          </a:p>
          <a:p>
            <a:pPr marL="0" indent="0">
              <a:buNone/>
            </a:pPr>
            <a:endParaRPr lang="en-US" dirty="0"/>
          </a:p>
        </p:txBody>
      </p:sp>
    </p:spTree>
    <p:extLst>
      <p:ext uri="{BB962C8B-B14F-4D97-AF65-F5344CB8AC3E}">
        <p14:creationId xmlns:p14="http://schemas.microsoft.com/office/powerpoint/2010/main" val="19658432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Serenades and Divertimentos.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These </a:t>
            </a:r>
            <a:r>
              <a:rPr lang="en-US" dirty="0"/>
              <a:t>include two of Mozart’s most familiar pieces, </a:t>
            </a:r>
            <a:r>
              <a:rPr lang="en-US" i="1" dirty="0" err="1"/>
              <a:t>Eine</a:t>
            </a:r>
            <a:r>
              <a:rPr lang="en-US" i="1" dirty="0"/>
              <a:t> </a:t>
            </a:r>
            <a:r>
              <a:rPr lang="en-US" i="1" dirty="0" err="1"/>
              <a:t>kleine</a:t>
            </a:r>
            <a:r>
              <a:rPr lang="en-US" i="1" dirty="0"/>
              <a:t> </a:t>
            </a:r>
            <a:r>
              <a:rPr lang="en-US" i="1" dirty="0" err="1"/>
              <a:t>Nachtmusik</a:t>
            </a:r>
            <a:r>
              <a:rPr lang="en-US" dirty="0"/>
              <a:t>, K. 525, and </a:t>
            </a:r>
            <a:r>
              <a:rPr lang="en-US" i="1" dirty="0"/>
              <a:t>A Musical Joke</a:t>
            </a:r>
            <a:r>
              <a:rPr lang="en-US" dirty="0"/>
              <a:t>, K. 522. </a:t>
            </a:r>
            <a:r>
              <a:rPr lang="en-US" i="1" dirty="0" err="1"/>
              <a:t>Eine</a:t>
            </a:r>
            <a:r>
              <a:rPr lang="en-US" i="1" dirty="0"/>
              <a:t> </a:t>
            </a:r>
            <a:r>
              <a:rPr lang="en-US" i="1" dirty="0" err="1"/>
              <a:t>kleine</a:t>
            </a:r>
            <a:r>
              <a:rPr lang="en-US" i="1" dirty="0"/>
              <a:t> </a:t>
            </a:r>
            <a:r>
              <a:rPr lang="en-US" i="1" dirty="0" err="1"/>
              <a:t>Nachtmusik</a:t>
            </a:r>
            <a:r>
              <a:rPr lang="en-US" dirty="0"/>
              <a:t>, originally scored for string quartet and double bass, is often translated as “a little night music” (but more accurately as “a little serenade”); it includes a lovely “</a:t>
            </a:r>
            <a:r>
              <a:rPr lang="en-US" dirty="0" err="1"/>
              <a:t>Romanze</a:t>
            </a:r>
            <a:r>
              <a:rPr lang="en-US" dirty="0"/>
              <a:t>” second movement as well as the more famous </a:t>
            </a:r>
            <a:r>
              <a:rPr lang="en-US" u="sng" dirty="0">
                <a:hlinkClick r:id="rId2"/>
              </a:rPr>
              <a:t>first movement</a:t>
            </a:r>
            <a:r>
              <a:rPr lang="en-US" dirty="0"/>
              <a:t>. </a:t>
            </a:r>
            <a:r>
              <a:rPr lang="en-US" i="1" dirty="0"/>
              <a:t>A Musical Joke</a:t>
            </a:r>
            <a:r>
              <a:rPr lang="en-US" dirty="0"/>
              <a:t> is exactly that: a parody of bad composition, ending with chords in four different keys, and including almost every possible kind of “mistake.” Mozart’s other Serenades include the “Gran Partita” for 13 instruments (No. 10 in B flat major, K. 361), as well as the “</a:t>
            </a:r>
            <a:r>
              <a:rPr lang="en-US" dirty="0" err="1"/>
              <a:t>Posthorn</a:t>
            </a:r>
            <a:r>
              <a:rPr lang="en-US" dirty="0"/>
              <a:t>” and “</a:t>
            </a:r>
            <a:r>
              <a:rPr lang="en-US" dirty="0" err="1"/>
              <a:t>Haffner</a:t>
            </a:r>
            <a:r>
              <a:rPr lang="en-US" dirty="0"/>
              <a:t>” (not to be confused with the symphony!).</a:t>
            </a:r>
          </a:p>
          <a:p>
            <a:pPr marL="0" indent="0">
              <a:buNone/>
            </a:pPr>
            <a:endParaRPr lang="en-US" dirty="0"/>
          </a:p>
        </p:txBody>
      </p:sp>
    </p:spTree>
    <p:extLst>
      <p:ext uri="{BB962C8B-B14F-4D97-AF65-F5344CB8AC3E}">
        <p14:creationId xmlns:p14="http://schemas.microsoft.com/office/powerpoint/2010/main" val="35166966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Last Three Symphonies.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Mozart </a:t>
            </a:r>
            <a:r>
              <a:rPr lang="en-US" dirty="0"/>
              <a:t>wrote Symphonies Nos. 39–41 in about three months in the summer of 1788, for unknown reasons. (It is unclear if any of them were performed in his lifetime, although No. 40 probably was.) Of the three, only No. 39 in E flat major, K. 543, has a slow introduction; unusually, it omits oboes entirely. No. 40 in G minor, K. 550, on the other hand, was revised to reduce the oboe part and add clarinets; the last movement may have inspired the third movement of Beethoven’s Fifth Symphony. No. 41 in C major, K. 551, probably got its nickname of “Jupiter” from Johann Peter Salomon. Its first movement quotes Mozart’s aria “Un </a:t>
            </a:r>
            <a:r>
              <a:rPr lang="en-US" dirty="0" err="1"/>
              <a:t>bacio</a:t>
            </a:r>
            <a:r>
              <a:rPr lang="en-US" dirty="0"/>
              <a:t> di </a:t>
            </a:r>
            <a:r>
              <a:rPr lang="en-US" dirty="0" err="1"/>
              <a:t>mano</a:t>
            </a:r>
            <a:r>
              <a:rPr lang="en-US" dirty="0"/>
              <a:t>” (“A kiss on her hand”), composed for Pasquale </a:t>
            </a:r>
            <a:r>
              <a:rPr lang="en-US" dirty="0" err="1"/>
              <a:t>Anfossi’s</a:t>
            </a:r>
            <a:r>
              <a:rPr lang="en-US" dirty="0"/>
              <a:t> opera </a:t>
            </a:r>
            <a:r>
              <a:rPr lang="en-US" i="1" dirty="0"/>
              <a:t>Il </a:t>
            </a:r>
            <a:r>
              <a:rPr lang="en-US" i="1" dirty="0" err="1"/>
              <a:t>curioso</a:t>
            </a:r>
            <a:r>
              <a:rPr lang="en-US" i="1" dirty="0"/>
              <a:t> </a:t>
            </a:r>
            <a:r>
              <a:rPr lang="en-US" i="1" dirty="0" err="1"/>
              <a:t>indiscreto</a:t>
            </a:r>
            <a:r>
              <a:rPr lang="en-US" dirty="0"/>
              <a:t>; its last movement presents five themes which are all brought together in a massive fugato at the end.</a:t>
            </a:r>
          </a:p>
          <a:p>
            <a:endParaRPr lang="en-US" dirty="0"/>
          </a:p>
        </p:txBody>
      </p:sp>
    </p:spTree>
    <p:extLst>
      <p:ext uri="{BB962C8B-B14F-4D97-AF65-F5344CB8AC3E}">
        <p14:creationId xmlns:p14="http://schemas.microsoft.com/office/powerpoint/2010/main" val="30504193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symphonies.</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Of </a:t>
            </a:r>
            <a:r>
              <a:rPr lang="en-US" dirty="0"/>
              <a:t>Mozart’s first 38 symphonies, the “Little” G minor symphony (No. 25, K. 183) is the only one in a minor key. The “Paris” Symphony (No. 31 in D major, K. 297), written for that city, begins with a fast upward D major scale that can be classified as a “</a:t>
            </a:r>
            <a:r>
              <a:rPr lang="en-US" u="sng" dirty="0">
                <a:hlinkClick r:id="rId2"/>
              </a:rPr>
              <a:t>Mannheim rocket</a:t>
            </a:r>
            <a:r>
              <a:rPr lang="en-US" dirty="0"/>
              <a:t>,” a popular opening device for symphonies. Mozart’s other notable symphonies include the “</a:t>
            </a:r>
            <a:r>
              <a:rPr lang="en-US" dirty="0" err="1"/>
              <a:t>Haffner</a:t>
            </a:r>
            <a:r>
              <a:rPr lang="en-US" dirty="0"/>
              <a:t>” (No. 35 in D major, K. 385), which is more familiar than the serenade; the </a:t>
            </a:r>
            <a:r>
              <a:rPr lang="en-US" i="1" dirty="0"/>
              <a:t>Linz Symphony</a:t>
            </a:r>
            <a:r>
              <a:rPr lang="en-US" dirty="0"/>
              <a:t> (No. 36 in C major, K. 425); and the </a:t>
            </a:r>
            <a:r>
              <a:rPr lang="en-US" i="1" dirty="0"/>
              <a:t>Prague Symphony</a:t>
            </a:r>
            <a:r>
              <a:rPr lang="en-US" dirty="0"/>
              <a:t> (No. 38 in D major, K. 504). There is no Symphony No. 37: Mozart added an introduction to a symphony by Michael Haydn (Joseph’s brother) and scholars did not notice that the rest of the work was not by Mozart until 1907.</a:t>
            </a:r>
          </a:p>
          <a:p>
            <a:pPr marL="0" indent="0">
              <a:buNone/>
            </a:pPr>
            <a:endParaRPr lang="en-US" dirty="0"/>
          </a:p>
        </p:txBody>
      </p:sp>
    </p:spTree>
    <p:extLst>
      <p:ext uri="{BB962C8B-B14F-4D97-AF65-F5344CB8AC3E}">
        <p14:creationId xmlns:p14="http://schemas.microsoft.com/office/powerpoint/2010/main" val="24215801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Abduction from the Seraglio (</a:t>
            </a:r>
            <a:r>
              <a:rPr lang="en-US" b="1" i="1" dirty="0" smtClean="0"/>
              <a:t>Die </a:t>
            </a:r>
            <a:r>
              <a:rPr lang="en-US" b="1" i="1" dirty="0" err="1" smtClean="0"/>
              <a:t>Entführung</a:t>
            </a:r>
            <a:r>
              <a:rPr lang="en-US" b="1" i="1" dirty="0" smtClean="0"/>
              <a:t> </a:t>
            </a:r>
            <a:r>
              <a:rPr lang="en-US" b="1" i="1" dirty="0" err="1" smtClean="0"/>
              <a:t>aus</a:t>
            </a:r>
            <a:r>
              <a:rPr lang="en-US" b="1" i="1" dirty="0" smtClean="0"/>
              <a:t> </a:t>
            </a:r>
            <a:r>
              <a:rPr lang="en-US" b="1" i="1" dirty="0" err="1" smtClean="0"/>
              <a:t>dem</a:t>
            </a:r>
            <a:r>
              <a:rPr lang="en-US" b="1" i="1" dirty="0" smtClean="0"/>
              <a:t> </a:t>
            </a:r>
            <a:r>
              <a:rPr lang="en-US" b="1" i="1" dirty="0" err="1" smtClean="0"/>
              <a:t>Serail</a:t>
            </a:r>
            <a:r>
              <a:rPr lang="en-US" b="1" dirty="0" smtClean="0"/>
              <a:t>, K. 384).</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While </a:t>
            </a:r>
            <a:r>
              <a:rPr lang="en-US" dirty="0"/>
              <a:t>often called an opera, </a:t>
            </a:r>
            <a:r>
              <a:rPr lang="en-US" i="1" dirty="0"/>
              <a:t>The Abduction from the Seraglio</a:t>
            </a:r>
            <a:r>
              <a:rPr lang="en-US" dirty="0"/>
              <a:t>, is, like </a:t>
            </a:r>
            <a:r>
              <a:rPr lang="en-US" i="1" dirty="0"/>
              <a:t>The Magic Flute</a:t>
            </a:r>
            <a:r>
              <a:rPr lang="en-US" dirty="0"/>
              <a:t>, actually a </a:t>
            </a:r>
            <a:r>
              <a:rPr lang="en-US" i="1" dirty="0"/>
              <a:t>Singspiel</a:t>
            </a:r>
            <a:r>
              <a:rPr lang="en-US" dirty="0"/>
              <a:t> with spoken dialogue (as opposed to sung recitatives). The action takes place at the home of the Ottoman Pasha </a:t>
            </a:r>
            <a:r>
              <a:rPr lang="en-US" dirty="0" err="1"/>
              <a:t>Selim</a:t>
            </a:r>
            <a:r>
              <a:rPr lang="en-US" dirty="0"/>
              <a:t>, and the music uses “Janissary” military instruments associated with “Turkish” music. Belmonte is trying to rescue his lover </a:t>
            </a:r>
            <a:r>
              <a:rPr lang="en-US" dirty="0" err="1"/>
              <a:t>Konstanze</a:t>
            </a:r>
            <a:r>
              <a:rPr lang="en-US" dirty="0"/>
              <a:t> from the Seraglio (harem); he is assisted by </a:t>
            </a:r>
            <a:r>
              <a:rPr lang="en-US" dirty="0" err="1"/>
              <a:t>Pedrillo</a:t>
            </a:r>
            <a:r>
              <a:rPr lang="en-US" dirty="0"/>
              <a:t>, his servant, while </a:t>
            </a:r>
            <a:r>
              <a:rPr lang="en-US" dirty="0" err="1"/>
              <a:t>Osmin</a:t>
            </a:r>
            <a:r>
              <a:rPr lang="en-US" dirty="0"/>
              <a:t> works for the Pasha. In the end, the Pasha releases Belmonte and </a:t>
            </a:r>
            <a:r>
              <a:rPr lang="en-US" dirty="0" err="1"/>
              <a:t>Konstanze</a:t>
            </a:r>
            <a:r>
              <a:rPr lang="en-US" dirty="0"/>
              <a:t>, much to </a:t>
            </a:r>
            <a:r>
              <a:rPr lang="en-US" dirty="0" err="1"/>
              <a:t>Osmin’s</a:t>
            </a:r>
            <a:r>
              <a:rPr lang="en-US" dirty="0"/>
              <a:t> chagrin. Famous arias include </a:t>
            </a:r>
            <a:r>
              <a:rPr lang="en-US" dirty="0" err="1"/>
              <a:t>Osmin’s</a:t>
            </a:r>
            <a:r>
              <a:rPr lang="en-US" dirty="0"/>
              <a:t> “O, </a:t>
            </a:r>
            <a:r>
              <a:rPr lang="en-US" dirty="0" err="1"/>
              <a:t>wie</a:t>
            </a:r>
            <a:r>
              <a:rPr lang="en-US" dirty="0"/>
              <a:t> will </a:t>
            </a:r>
            <a:r>
              <a:rPr lang="en-US" dirty="0" err="1"/>
              <a:t>ich</a:t>
            </a:r>
            <a:r>
              <a:rPr lang="en-US" dirty="0"/>
              <a:t> </a:t>
            </a:r>
            <a:r>
              <a:rPr lang="en-US" dirty="0" err="1"/>
              <a:t>triumphieren</a:t>
            </a:r>
            <a:r>
              <a:rPr lang="en-US" dirty="0"/>
              <a:t>” and </a:t>
            </a:r>
            <a:r>
              <a:rPr lang="en-US" dirty="0" err="1"/>
              <a:t>Konstanze’s</a:t>
            </a:r>
            <a:r>
              <a:rPr lang="en-US" dirty="0"/>
              <a:t> incredibly difficult “</a:t>
            </a:r>
            <a:r>
              <a:rPr lang="en-US" dirty="0" err="1"/>
              <a:t>Martern</a:t>
            </a:r>
            <a:r>
              <a:rPr lang="en-US" dirty="0"/>
              <a:t> </a:t>
            </a:r>
            <a:r>
              <a:rPr lang="en-US" dirty="0" err="1"/>
              <a:t>aller</a:t>
            </a:r>
            <a:r>
              <a:rPr lang="en-US" dirty="0"/>
              <a:t> </a:t>
            </a:r>
            <a:r>
              <a:rPr lang="en-US" dirty="0" err="1"/>
              <a:t>Arten</a:t>
            </a:r>
            <a:r>
              <a:rPr lang="en-US" dirty="0"/>
              <a:t>.” According to one story, </a:t>
            </a:r>
            <a:r>
              <a:rPr lang="en-US" u="sng" dirty="0">
                <a:hlinkClick r:id="rId2"/>
              </a:rPr>
              <a:t>Joseph II</a:t>
            </a:r>
            <a:r>
              <a:rPr lang="en-US" dirty="0"/>
              <a:t> accused it of having “too many notes.”</a:t>
            </a:r>
          </a:p>
          <a:p>
            <a:pPr marL="0" indent="0">
              <a:buNone/>
            </a:pPr>
            <a:endParaRPr lang="en-US" dirty="0"/>
          </a:p>
        </p:txBody>
      </p:sp>
    </p:spTree>
    <p:extLst>
      <p:ext uri="{BB962C8B-B14F-4D97-AF65-F5344CB8AC3E}">
        <p14:creationId xmlns:p14="http://schemas.microsoft.com/office/powerpoint/2010/main" val="35137076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Così fan </a:t>
            </a:r>
            <a:r>
              <a:rPr lang="en-US" b="1" dirty="0" err="1" smtClean="0"/>
              <a:t>tutte</a:t>
            </a:r>
            <a:r>
              <a:rPr lang="en-US" b="1" dirty="0" smtClean="0"/>
              <a:t> (roughly, </a:t>
            </a:r>
            <a:r>
              <a:rPr lang="en-US" b="1" i="1" dirty="0" smtClean="0"/>
              <a:t>They’re All Like That</a:t>
            </a:r>
            <a:r>
              <a:rPr lang="en-US" b="1" dirty="0" smtClean="0"/>
              <a:t>, K. 588).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This </a:t>
            </a:r>
            <a:r>
              <a:rPr lang="en-US" dirty="0"/>
              <a:t>opera is, along with </a:t>
            </a:r>
            <a:r>
              <a:rPr lang="en-US" i="1" dirty="0"/>
              <a:t>The Marriage of Figaro</a:t>
            </a:r>
            <a:r>
              <a:rPr lang="en-US" dirty="0"/>
              <a:t> and </a:t>
            </a:r>
            <a:r>
              <a:rPr lang="en-US" i="1" dirty="0"/>
              <a:t>Don Giovanni</a:t>
            </a:r>
            <a:r>
              <a:rPr lang="en-US" dirty="0"/>
              <a:t>, one of Mozart’s collaborations with Italian librettist Lorenzo da Ponte. Soldiers </a:t>
            </a:r>
            <a:r>
              <a:rPr lang="en-US" dirty="0" err="1"/>
              <a:t>Guglielmo</a:t>
            </a:r>
            <a:r>
              <a:rPr lang="en-US" dirty="0"/>
              <a:t> and </a:t>
            </a:r>
            <a:r>
              <a:rPr lang="en-US" dirty="0" err="1"/>
              <a:t>Ferrando</a:t>
            </a:r>
            <a:r>
              <a:rPr lang="en-US" dirty="0"/>
              <a:t>, who love sisters </a:t>
            </a:r>
            <a:r>
              <a:rPr lang="en-US" dirty="0" err="1"/>
              <a:t>Fiordiligi</a:t>
            </a:r>
            <a:r>
              <a:rPr lang="en-US" dirty="0"/>
              <a:t> and </a:t>
            </a:r>
            <a:r>
              <a:rPr lang="en-US" dirty="0" err="1"/>
              <a:t>Dorabella</a:t>
            </a:r>
            <a:r>
              <a:rPr lang="en-US" dirty="0"/>
              <a:t>, respectively, brag about the fidelity of their fiancées; in a </a:t>
            </a:r>
            <a:r>
              <a:rPr lang="en-US" dirty="0" err="1"/>
              <a:t>coffeeshop</a:t>
            </a:r>
            <a:r>
              <a:rPr lang="en-US" dirty="0"/>
              <a:t>, Don Alfonso makes a bet that he can make the sisters fall in love with other men in one day. Don Alfonso disguises the two men as Albanians after bribing the sisters’ maid Despina; at first they resist (see </a:t>
            </a:r>
            <a:r>
              <a:rPr lang="en-US" dirty="0" err="1"/>
              <a:t>Fiordiligi’s</a:t>
            </a:r>
            <a:r>
              <a:rPr lang="en-US" dirty="0"/>
              <a:t> aria “Come </a:t>
            </a:r>
            <a:r>
              <a:rPr lang="en-US" dirty="0" err="1"/>
              <a:t>Scoglio</a:t>
            </a:r>
            <a:r>
              <a:rPr lang="en-US" dirty="0"/>
              <a:t>”), but after </a:t>
            </a:r>
            <a:r>
              <a:rPr lang="en-US" dirty="0" err="1"/>
              <a:t>Dorabella</a:t>
            </a:r>
            <a:r>
              <a:rPr lang="en-US" dirty="0"/>
              <a:t> and </a:t>
            </a:r>
            <a:r>
              <a:rPr lang="en-US" dirty="0" err="1"/>
              <a:t>Guglielmo</a:t>
            </a:r>
            <a:r>
              <a:rPr lang="en-US" dirty="0"/>
              <a:t> trade a medallion and a heart-shaped locket, </a:t>
            </a:r>
            <a:r>
              <a:rPr lang="en-US" dirty="0" err="1"/>
              <a:t>Fiordiligi</a:t>
            </a:r>
            <a:r>
              <a:rPr lang="en-US" dirty="0"/>
              <a:t> is seduced by </a:t>
            </a:r>
            <a:r>
              <a:rPr lang="en-US" dirty="0" err="1"/>
              <a:t>Ferrando</a:t>
            </a:r>
            <a:r>
              <a:rPr lang="en-US" dirty="0"/>
              <a:t>. In the end, the sisters “almost” marry the wrong husbands, and only realize they’ve been tricked when the two men return to the stage half in disguise, half out.</a:t>
            </a:r>
          </a:p>
          <a:p>
            <a:pPr marL="0" indent="0">
              <a:buNone/>
            </a:pPr>
            <a:endParaRPr lang="en-US" dirty="0"/>
          </a:p>
        </p:txBody>
      </p:sp>
    </p:spTree>
    <p:extLst>
      <p:ext uri="{BB962C8B-B14F-4D97-AF65-F5344CB8AC3E}">
        <p14:creationId xmlns:p14="http://schemas.microsoft.com/office/powerpoint/2010/main" val="131360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Annie Get Your Gun</a:t>
            </a:r>
            <a:r>
              <a:rPr lang="en-US" dirty="0" smtClean="0"/>
              <a:t> (Irving Berlin, Herbert Fields, and Dorothy Fields, 1946).</a:t>
            </a:r>
            <a:endParaRPr lang="en-US" dirty="0"/>
          </a:p>
        </p:txBody>
      </p:sp>
      <p:sp>
        <p:nvSpPr>
          <p:cNvPr id="3" name="Content Placeholder 2"/>
          <p:cNvSpPr>
            <a:spLocks noGrp="1"/>
          </p:cNvSpPr>
          <p:nvPr>
            <p:ph idx="1"/>
          </p:nvPr>
        </p:nvSpPr>
        <p:spPr/>
        <p:txBody>
          <a:bodyPr/>
          <a:lstStyle/>
          <a:p>
            <a:pPr marL="0" indent="0">
              <a:buNone/>
            </a:pPr>
            <a:r>
              <a:rPr lang="en-US" dirty="0" smtClean="0"/>
              <a:t>Buffalo </a:t>
            </a:r>
            <a:r>
              <a:rPr lang="en-US" dirty="0"/>
              <a:t>Bill’s Wild West Show comes to town, and performer Frank Butler challenges anyone to a shooting contest. Annie Oakley wins the contest and joins the show. She and Frank fall in love, but Frank quits out of jealousy that Annie is a better shooter than he is. The title role was originated by Ethel Merman, and songs in the show include “There’s No Business Like Show Business,” “</a:t>
            </a:r>
            <a:r>
              <a:rPr lang="en-US" dirty="0" err="1"/>
              <a:t>Doin</a:t>
            </a:r>
            <a:r>
              <a:rPr lang="en-US" dirty="0"/>
              <a:t>’ What Comes </a:t>
            </a:r>
            <a:r>
              <a:rPr lang="en-US" dirty="0" err="1"/>
              <a:t>Natur’lly</a:t>
            </a:r>
            <a:r>
              <a:rPr lang="en-US" dirty="0"/>
              <a:t>,” and “Anything You Can Do.”</a:t>
            </a:r>
          </a:p>
        </p:txBody>
      </p:sp>
    </p:spTree>
    <p:extLst>
      <p:ext uri="{BB962C8B-B14F-4D97-AF65-F5344CB8AC3E}">
        <p14:creationId xmlns:p14="http://schemas.microsoft.com/office/powerpoint/2010/main" val="3074581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Magic Flute (</a:t>
            </a:r>
            <a:r>
              <a:rPr lang="en-US" b="1" i="1" dirty="0" smtClean="0"/>
              <a:t>Die </a:t>
            </a:r>
            <a:r>
              <a:rPr lang="en-US" b="1" i="1" dirty="0" err="1" smtClean="0"/>
              <a:t>Zauberflöte</a:t>
            </a:r>
            <a:r>
              <a:rPr lang="en-US" b="1" dirty="0" smtClean="0"/>
              <a:t>, K. 620).</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libretto, by Emanuel Schikaneder, who took the role of </a:t>
            </a:r>
            <a:r>
              <a:rPr lang="en-US" dirty="0" err="1"/>
              <a:t>Papageno</a:t>
            </a:r>
            <a:r>
              <a:rPr lang="en-US" dirty="0"/>
              <a:t> at the premier, incorporates </a:t>
            </a:r>
            <a:r>
              <a:rPr lang="en-US" dirty="0" err="1"/>
              <a:t>many</a:t>
            </a:r>
            <a:r>
              <a:rPr lang="en-US" u="sng" dirty="0" err="1">
                <a:hlinkClick r:id="rId2"/>
              </a:rPr>
              <a:t>Masonic</a:t>
            </a:r>
            <a:r>
              <a:rPr lang="en-US" dirty="0"/>
              <a:t> elements (both Schikaneder and Mozart were Masons). </a:t>
            </a:r>
            <a:r>
              <a:rPr lang="en-US" dirty="0" err="1"/>
              <a:t>Tamino</a:t>
            </a:r>
            <a:r>
              <a:rPr lang="en-US" dirty="0"/>
              <a:t> is saved from a serpent by three maidens of the Queen of the Night, but </a:t>
            </a:r>
            <a:r>
              <a:rPr lang="en-US" dirty="0" err="1"/>
              <a:t>Papageno</a:t>
            </a:r>
            <a:r>
              <a:rPr lang="en-US" dirty="0"/>
              <a:t>, a bird-catcher, claims credit. Both are shown their counterparts—</a:t>
            </a:r>
            <a:r>
              <a:rPr lang="en-US" dirty="0" err="1"/>
              <a:t>Pamina</a:t>
            </a:r>
            <a:r>
              <a:rPr lang="en-US" dirty="0"/>
              <a:t> and </a:t>
            </a:r>
            <a:r>
              <a:rPr lang="en-US" dirty="0" err="1"/>
              <a:t>Papagena</a:t>
            </a:r>
            <a:r>
              <a:rPr lang="en-US" dirty="0"/>
              <a:t>—but must face several trials at the hands of the sorcerer Sarastro, who heads a cult of Isis and Osiris and is assisted by </a:t>
            </a:r>
            <a:r>
              <a:rPr lang="en-US" dirty="0" err="1"/>
              <a:t>Monostatos</a:t>
            </a:r>
            <a:r>
              <a:rPr lang="en-US" dirty="0"/>
              <a:t>, a treacherous Moor. The Queen of the Night, who has two very difficult arias (“O </a:t>
            </a:r>
            <a:r>
              <a:rPr lang="en-US" dirty="0" err="1"/>
              <a:t>zittre</a:t>
            </a:r>
            <a:r>
              <a:rPr lang="en-US" dirty="0"/>
              <a:t> </a:t>
            </a:r>
            <a:r>
              <a:rPr lang="en-US" dirty="0" err="1"/>
              <a:t>nicht</a:t>
            </a:r>
            <a:r>
              <a:rPr lang="en-US" dirty="0"/>
              <a:t>, </a:t>
            </a:r>
            <a:r>
              <a:rPr lang="en-US" dirty="0" err="1"/>
              <a:t>mein</a:t>
            </a:r>
            <a:r>
              <a:rPr lang="en-US" dirty="0"/>
              <a:t> </a:t>
            </a:r>
            <a:r>
              <a:rPr lang="en-US" dirty="0" err="1"/>
              <a:t>lieber</a:t>
            </a:r>
            <a:r>
              <a:rPr lang="en-US" dirty="0"/>
              <a:t> </a:t>
            </a:r>
            <a:r>
              <a:rPr lang="en-US" dirty="0" err="1"/>
              <a:t>Sohn</a:t>
            </a:r>
            <a:r>
              <a:rPr lang="en-US" dirty="0"/>
              <a:t>” and “Der </a:t>
            </a:r>
            <a:r>
              <a:rPr lang="en-US" dirty="0" err="1"/>
              <a:t>Hölle</a:t>
            </a:r>
            <a:r>
              <a:rPr lang="en-US" dirty="0"/>
              <a:t> </a:t>
            </a:r>
            <a:r>
              <a:rPr lang="en-US" dirty="0" err="1"/>
              <a:t>Rache</a:t>
            </a:r>
            <a:r>
              <a:rPr lang="en-US" dirty="0"/>
              <a:t> </a:t>
            </a:r>
            <a:r>
              <a:rPr lang="en-US" dirty="0" err="1"/>
              <a:t>kocht</a:t>
            </a:r>
            <a:r>
              <a:rPr lang="en-US" dirty="0"/>
              <a:t> in </a:t>
            </a:r>
            <a:r>
              <a:rPr lang="en-US" dirty="0" err="1"/>
              <a:t>meinem</a:t>
            </a:r>
            <a:r>
              <a:rPr lang="en-US" dirty="0"/>
              <a:t> </a:t>
            </a:r>
            <a:r>
              <a:rPr lang="en-US" dirty="0" err="1"/>
              <a:t>Herzen</a:t>
            </a:r>
            <a:r>
              <a:rPr lang="en-US" dirty="0"/>
              <a:t>”), attempts to stop </a:t>
            </a:r>
            <a:r>
              <a:rPr lang="en-US" dirty="0" err="1"/>
              <a:t>Tamino</a:t>
            </a:r>
            <a:r>
              <a:rPr lang="en-US" dirty="0"/>
              <a:t> and </a:t>
            </a:r>
            <a:r>
              <a:rPr lang="en-US" dirty="0" err="1"/>
              <a:t>Pamina</a:t>
            </a:r>
            <a:r>
              <a:rPr lang="en-US" dirty="0"/>
              <a:t> from joining Sarastro, but is magically exiled with </a:t>
            </a:r>
            <a:r>
              <a:rPr lang="en-US" dirty="0" err="1"/>
              <a:t>Monostatos</a:t>
            </a:r>
            <a:r>
              <a:rPr lang="en-US" dirty="0"/>
              <a:t>.</a:t>
            </a:r>
          </a:p>
          <a:p>
            <a:pPr marL="0" indent="0">
              <a:buNone/>
            </a:pPr>
            <a:endParaRPr lang="en-US" dirty="0"/>
          </a:p>
        </p:txBody>
      </p:sp>
    </p:spTree>
    <p:extLst>
      <p:ext uri="{BB962C8B-B14F-4D97-AF65-F5344CB8AC3E}">
        <p14:creationId xmlns:p14="http://schemas.microsoft.com/office/powerpoint/2010/main" val="33207963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Requiem</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Mozart’s </a:t>
            </a:r>
            <a:r>
              <a:rPr lang="en-US" dirty="0"/>
              <a:t>Requiem, K. 626, was his last composition; it was anonymously commissioned by the Count von </a:t>
            </a:r>
            <a:r>
              <a:rPr lang="en-US" dirty="0" err="1"/>
              <a:t>Walsegg</a:t>
            </a:r>
            <a:r>
              <a:rPr lang="en-US" dirty="0"/>
              <a:t>. Mozart died before he could finish it; many musicians have completed it, including Mozart’s student Franz </a:t>
            </a:r>
            <a:r>
              <a:rPr lang="en-US" dirty="0" err="1"/>
              <a:t>Xaver</a:t>
            </a:r>
            <a:r>
              <a:rPr lang="en-US" dirty="0"/>
              <a:t> </a:t>
            </a:r>
            <a:r>
              <a:rPr lang="en-US" dirty="0" err="1"/>
              <a:t>Süssmayr</a:t>
            </a:r>
            <a:r>
              <a:rPr lang="en-US" dirty="0"/>
              <a:t>, and more recently Richard Maunder and Robert Levin. The scoring is notably for low-timbered instruments, omitting oboes and flutes and substituting basset horns for clarinets. The theme of the “Kyrie” was taken from “And With His Stripes We Are Healed,” a chorus from Handel’s </a:t>
            </a:r>
            <a:r>
              <a:rPr lang="en-US" i="1" dirty="0"/>
              <a:t>Messiah</a:t>
            </a:r>
            <a:r>
              <a:rPr lang="en-US" dirty="0"/>
              <a:t>. After the dramatic “Dies </a:t>
            </a:r>
            <a:r>
              <a:rPr lang="en-US" dirty="0" err="1"/>
              <a:t>Irae</a:t>
            </a:r>
            <a:r>
              <a:rPr lang="en-US" dirty="0"/>
              <a:t>,” the “Tuba </a:t>
            </a:r>
            <a:r>
              <a:rPr lang="en-US" dirty="0" err="1"/>
              <a:t>Mirum</a:t>
            </a:r>
            <a:r>
              <a:rPr lang="en-US" dirty="0"/>
              <a:t>” begins with a trombone solo. The circumstances surrounding Mozart’s death remain mysterious, and the (unfounded) rumor that Antonio Salieri murdered him gave rise to the </a:t>
            </a:r>
            <a:r>
              <a:rPr lang="en-US" dirty="0" err="1"/>
              <a:t>Aleksandr</a:t>
            </a:r>
            <a:r>
              <a:rPr lang="en-US" dirty="0"/>
              <a:t> Pushkin play </a:t>
            </a:r>
            <a:r>
              <a:rPr lang="en-US" i="1" dirty="0"/>
              <a:t>Mozart and Salieri</a:t>
            </a:r>
            <a:r>
              <a:rPr lang="en-US" dirty="0"/>
              <a:t>, which in turn inspired a Nikolai Rimsky-Korsakov opera and Peter Shafer’s </a:t>
            </a:r>
            <a:r>
              <a:rPr lang="en-US" i="1" dirty="0"/>
              <a:t>Amadeus</a:t>
            </a:r>
            <a:r>
              <a:rPr lang="en-US" dirty="0"/>
              <a:t>, which became an Academy Award-winning </a:t>
            </a:r>
            <a:r>
              <a:rPr lang="en-US" u="sng" dirty="0">
                <a:hlinkClick r:id="rId2"/>
              </a:rPr>
              <a:t>film</a:t>
            </a:r>
            <a:r>
              <a:rPr lang="en-US" dirty="0"/>
              <a:t>.</a:t>
            </a:r>
          </a:p>
          <a:p>
            <a:pPr marL="0" indent="0">
              <a:buNone/>
            </a:pPr>
            <a:endParaRPr lang="en-US" dirty="0"/>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5497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American Composers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75514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George Gershwin</a:t>
            </a:r>
            <a:r>
              <a:rPr lang="en-US" dirty="0" smtClean="0"/>
              <a:t>’s (1898–1937)</a:t>
            </a:r>
            <a:endParaRPr lang="en-US" dirty="0"/>
          </a:p>
        </p:txBody>
      </p:sp>
      <p:sp>
        <p:nvSpPr>
          <p:cNvPr id="3" name="Content Placeholder 2"/>
          <p:cNvSpPr>
            <a:spLocks noGrp="1"/>
          </p:cNvSpPr>
          <p:nvPr>
            <p:ph idx="1"/>
          </p:nvPr>
        </p:nvSpPr>
        <p:spPr/>
        <p:txBody>
          <a:bodyPr/>
          <a:lstStyle/>
          <a:p>
            <a:pPr marL="0" indent="0">
              <a:buNone/>
            </a:pPr>
            <a:r>
              <a:rPr lang="en-US" dirty="0" smtClean="0"/>
              <a:t>music </a:t>
            </a:r>
            <a:r>
              <a:rPr lang="en-US" dirty="0"/>
              <a:t>blended classical traditions and genres with jazz and popular idioms. His “Rhapsody in Blue” (1924) and “Concerto in F” (1925) both feature solo piano and orchestra, while “An American in Paris” (1928) and “Cuban Overture” (1932) were inspired by his trips abroad. The lyrics for his vocal works were often written by his brother Ira; two of his best-known songs, “Embraceable You” and “I Got Rhythm,” appeared in his Broadway musical </a:t>
            </a:r>
            <a:r>
              <a:rPr lang="en-US" i="1" dirty="0"/>
              <a:t>Girl Crazy</a:t>
            </a:r>
            <a:r>
              <a:rPr lang="en-US" dirty="0"/>
              <a:t> (1930). His opera </a:t>
            </a:r>
            <a:r>
              <a:rPr lang="en-US" i="1" dirty="0"/>
              <a:t>Porgy and Bess</a:t>
            </a:r>
            <a:r>
              <a:rPr lang="en-US" dirty="0"/>
              <a:t> (1935), which included the song standards “Summertime” and “It </a:t>
            </a:r>
            <a:r>
              <a:rPr lang="en-US" dirty="0" err="1"/>
              <a:t>Ain’t</a:t>
            </a:r>
            <a:r>
              <a:rPr lang="en-US" dirty="0"/>
              <a:t> Necessarily So,” featured an entirely African-American cast.</a:t>
            </a:r>
          </a:p>
          <a:p>
            <a:pPr marL="0" indent="0">
              <a:buNone/>
            </a:pPr>
            <a:endParaRPr lang="en-US" dirty="0"/>
          </a:p>
        </p:txBody>
      </p:sp>
    </p:spTree>
    <p:extLst>
      <p:ext uri="{BB962C8B-B14F-4D97-AF65-F5344CB8AC3E}">
        <p14:creationId xmlns:p14="http://schemas.microsoft.com/office/powerpoint/2010/main" val="24007762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Aaron Copland</a:t>
            </a:r>
            <a:r>
              <a:rPr lang="en-US" dirty="0" smtClean="0"/>
              <a:t> (1900–1990)</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one of a litany of American composers who studied in Paris with Nadia Boulanger, for whom Copland wrote the solo keyboard part in his </a:t>
            </a:r>
            <a:r>
              <a:rPr lang="en-US" i="1" dirty="0"/>
              <a:t>Symphony for Organ and Orchestra</a:t>
            </a:r>
            <a:r>
              <a:rPr lang="en-US" dirty="0"/>
              <a:t> (1924; revised as </a:t>
            </a:r>
            <a:r>
              <a:rPr lang="en-US" i="1" dirty="0"/>
              <a:t>Symphony No. 1</a:t>
            </a:r>
            <a:r>
              <a:rPr lang="en-US" dirty="0"/>
              <a:t> in 1928). “El </a:t>
            </a:r>
            <a:r>
              <a:rPr lang="en-US" dirty="0" err="1"/>
              <a:t>Salón</a:t>
            </a:r>
            <a:r>
              <a:rPr lang="en-US" dirty="0"/>
              <a:t> México” (1936) was the first of his highly successful “Populist” works based on folk or folk-like themes, which also included his three major ballets: </a:t>
            </a:r>
            <a:r>
              <a:rPr lang="en-US" i="1" dirty="0"/>
              <a:t>Billy the Kid</a:t>
            </a:r>
            <a:r>
              <a:rPr lang="en-US" dirty="0"/>
              <a:t> (1938), </a:t>
            </a:r>
            <a:r>
              <a:rPr lang="en-US" i="1" dirty="0"/>
              <a:t>Rodeo</a:t>
            </a:r>
            <a:r>
              <a:rPr lang="en-US" dirty="0"/>
              <a:t> (1942), </a:t>
            </a:r>
            <a:r>
              <a:rPr lang="en-US" dirty="0" err="1"/>
              <a:t>and</a:t>
            </a:r>
            <a:r>
              <a:rPr lang="en-US" i="1" dirty="0" err="1"/>
              <a:t>Appalachian</a:t>
            </a:r>
            <a:r>
              <a:rPr lang="en-US" i="1" dirty="0"/>
              <a:t> Spring</a:t>
            </a:r>
            <a:r>
              <a:rPr lang="en-US" dirty="0"/>
              <a:t> (1944). His opera </a:t>
            </a:r>
            <a:r>
              <a:rPr lang="en-US" i="1" dirty="0"/>
              <a:t>The Tender Land</a:t>
            </a:r>
            <a:r>
              <a:rPr lang="en-US" dirty="0"/>
              <a:t> (1954) included the chorus “The Promise of Living.” Copland utilized modified serial techniques in his later works; he composed very little in his last 25 years.</a:t>
            </a:r>
          </a:p>
          <a:p>
            <a:pPr marL="0" indent="0">
              <a:buNone/>
            </a:pPr>
            <a:endParaRPr lang="en-US" dirty="0"/>
          </a:p>
        </p:txBody>
      </p:sp>
    </p:spTree>
    <p:extLst>
      <p:ext uri="{BB962C8B-B14F-4D97-AF65-F5344CB8AC3E}">
        <p14:creationId xmlns:p14="http://schemas.microsoft.com/office/powerpoint/2010/main" val="38223788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Leonard Bernstein</a:t>
            </a:r>
            <a:r>
              <a:rPr lang="en-US" dirty="0" smtClean="0"/>
              <a:t> (1918–1990)</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prolific composer and conductor who gave numerous televised “Young People’s Concerts” during his eleven-year tenure as music director of the New York Philharmonic (1958–1969). His concert works include his Symphony No. 1, “Jeremiah” (1942), and a jazz clarinet concerto premiered by Benny Goodman: “Prelude, Fugue, and Riffs” (1949). Bernstein is best known for his works for the stage, which include the musical </a:t>
            </a:r>
            <a:r>
              <a:rPr lang="en-US" i="1" dirty="0"/>
              <a:t>West Side Story</a:t>
            </a:r>
            <a:r>
              <a:rPr lang="en-US" dirty="0"/>
              <a:t> (1957), the ballet </a:t>
            </a:r>
            <a:r>
              <a:rPr lang="en-US" i="1" dirty="0"/>
              <a:t>Fancy Free</a:t>
            </a:r>
            <a:r>
              <a:rPr lang="en-US" dirty="0"/>
              <a:t> (1944), and the operetta </a:t>
            </a:r>
            <a:r>
              <a:rPr lang="en-US" i="1" dirty="0"/>
              <a:t>Candide</a:t>
            </a:r>
            <a:r>
              <a:rPr lang="en-US" dirty="0"/>
              <a:t> (1956; revised 1989). He also composed the score for the 1954 </a:t>
            </a:r>
            <a:r>
              <a:rPr lang="en-US" dirty="0" err="1"/>
              <a:t>film</a:t>
            </a:r>
            <a:r>
              <a:rPr lang="en-US" i="1" dirty="0" err="1"/>
              <a:t>On</a:t>
            </a:r>
            <a:r>
              <a:rPr lang="en-US" i="1" dirty="0"/>
              <a:t> the Waterfront</a:t>
            </a:r>
            <a:r>
              <a:rPr lang="en-US" dirty="0"/>
              <a:t>.</a:t>
            </a:r>
          </a:p>
          <a:p>
            <a:pPr marL="0" indent="0">
              <a:buNone/>
            </a:pPr>
            <a:endParaRPr lang="en-US" dirty="0"/>
          </a:p>
        </p:txBody>
      </p:sp>
    </p:spTree>
    <p:extLst>
      <p:ext uri="{BB962C8B-B14F-4D97-AF65-F5344CB8AC3E}">
        <p14:creationId xmlns:p14="http://schemas.microsoft.com/office/powerpoint/2010/main" val="19018168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Arnold Schoenberg</a:t>
            </a:r>
            <a:r>
              <a:rPr lang="en-US" dirty="0" smtClean="0"/>
              <a:t> (1874–1951)</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an Austrian composer who emigrated to the U.S. in 1934. Schoenberg was the leading figure and mentor of the “Second Viennese School,” which also included Alban Berg and Anton Webern, who were Schoenberg’s students. In 1908, Schoenberg began composing atonal music, which has no tonic pitch or key center. He also developed the twelve-tone method of composition, one of the most influential musical styles of the 20th century and first fully realized in his </a:t>
            </a:r>
            <a:r>
              <a:rPr lang="en-US" i="1" dirty="0"/>
              <a:t>Suite for Piano</a:t>
            </a:r>
            <a:r>
              <a:rPr lang="en-US" dirty="0"/>
              <a:t>, Op. 25 (1923). His other musical innovations include the technique </a:t>
            </a:r>
            <a:r>
              <a:rPr lang="en-US" dirty="0" err="1"/>
              <a:t>of</a:t>
            </a:r>
            <a:r>
              <a:rPr lang="en-US" i="1" dirty="0" err="1"/>
              <a:t>klangfarbenmeoldie</a:t>
            </a:r>
            <a:r>
              <a:rPr lang="en-US" dirty="0"/>
              <a:t> (“tone-color melody”), which was used in the third movement of his </a:t>
            </a:r>
            <a:r>
              <a:rPr lang="en-US" i="1" dirty="0"/>
              <a:t>Five Pieces for Orchestra</a:t>
            </a:r>
            <a:r>
              <a:rPr lang="en-US" dirty="0"/>
              <a:t> (1909).</a:t>
            </a:r>
          </a:p>
          <a:p>
            <a:pPr marL="0" indent="0">
              <a:buNone/>
            </a:pPr>
            <a:endParaRPr lang="en-US" dirty="0"/>
          </a:p>
        </p:txBody>
      </p:sp>
    </p:spTree>
    <p:extLst>
      <p:ext uri="{BB962C8B-B14F-4D97-AF65-F5344CB8AC3E}">
        <p14:creationId xmlns:p14="http://schemas.microsoft.com/office/powerpoint/2010/main" val="21791054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Philip Glass</a:t>
            </a:r>
            <a:r>
              <a:rPr lang="en-US" dirty="0" smtClean="0"/>
              <a:t> (1937–present)</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minimalist composer who is best known for his trilogy of “Portrait Operas,” which include </a:t>
            </a:r>
            <a:r>
              <a:rPr lang="en-US" i="1" dirty="0"/>
              <a:t>Einstein on the Beach</a:t>
            </a:r>
            <a:r>
              <a:rPr lang="en-US" dirty="0"/>
              <a:t>(1976), </a:t>
            </a:r>
            <a:r>
              <a:rPr lang="en-US" i="1" dirty="0"/>
              <a:t>Satyagraha</a:t>
            </a:r>
            <a:r>
              <a:rPr lang="en-US" dirty="0"/>
              <a:t> (1979), and </a:t>
            </a:r>
            <a:r>
              <a:rPr lang="en-US" i="1" dirty="0" err="1"/>
              <a:t>Akhnaten</a:t>
            </a:r>
            <a:r>
              <a:rPr lang="en-US" dirty="0"/>
              <a:t> (1983). Einstein on the Beach is particularly notable for its use of solfege syllables and numbers in place of a standard libretto. Glass’s style is heavily influenced by Indian musical traditions, and focuses on additive processes; this focus can be seen in his early minimal works “Strung Out” (1967) and “Music in Fifths” (1969). Glass is a prolific composer of film scores; his most prominent include his scores </a:t>
            </a:r>
            <a:r>
              <a:rPr lang="en-US" dirty="0" err="1"/>
              <a:t>for</a:t>
            </a:r>
            <a:r>
              <a:rPr lang="en-US" i="1" dirty="0" err="1"/>
              <a:t>The</a:t>
            </a:r>
            <a:r>
              <a:rPr lang="en-US" i="1" dirty="0"/>
              <a:t> Truman Show</a:t>
            </a:r>
            <a:r>
              <a:rPr lang="en-US" dirty="0"/>
              <a:t>, </a:t>
            </a:r>
            <a:r>
              <a:rPr lang="en-US" i="1" dirty="0"/>
              <a:t>The Hours</a:t>
            </a:r>
            <a:r>
              <a:rPr lang="en-US" dirty="0"/>
              <a:t>, and </a:t>
            </a:r>
            <a:r>
              <a:rPr lang="en-US" i="1" dirty="0"/>
              <a:t>Notes on a Scandal</a:t>
            </a:r>
            <a:r>
              <a:rPr lang="en-US" dirty="0"/>
              <a:t>.</a:t>
            </a:r>
          </a:p>
          <a:p>
            <a:pPr marL="0" indent="0">
              <a:buNone/>
            </a:pPr>
            <a:endParaRPr lang="en-US" dirty="0"/>
          </a:p>
        </p:txBody>
      </p:sp>
    </p:spTree>
    <p:extLst>
      <p:ext uri="{BB962C8B-B14F-4D97-AF65-F5344CB8AC3E}">
        <p14:creationId xmlns:p14="http://schemas.microsoft.com/office/powerpoint/2010/main" val="29963978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Samuel Barber</a:t>
            </a:r>
            <a:r>
              <a:rPr lang="en-US" dirty="0" smtClean="0"/>
              <a:t> (1910–1981)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was </a:t>
            </a:r>
            <a:r>
              <a:rPr lang="en-US" dirty="0"/>
              <a:t>a classicist composer best known for his “Adagio for Strings” (1936), which he adapted from his </a:t>
            </a:r>
            <a:r>
              <a:rPr lang="en-US" i="1" dirty="0"/>
              <a:t>String Quartet</a:t>
            </a:r>
            <a:r>
              <a:rPr lang="en-US" dirty="0"/>
              <a:t>, and which was premiered under the baton of legendary conductor Arturo Toscanini. Other major orchestral works include his </a:t>
            </a:r>
            <a:r>
              <a:rPr lang="en-US" i="1" dirty="0"/>
              <a:t>Piano Concerto</a:t>
            </a:r>
            <a:r>
              <a:rPr lang="en-US" dirty="0"/>
              <a:t> (1962), his ballet score </a:t>
            </a:r>
            <a:r>
              <a:rPr lang="en-US" i="1" dirty="0"/>
              <a:t>Cave of the Heart</a:t>
            </a:r>
            <a:r>
              <a:rPr lang="en-US" dirty="0"/>
              <a:t> (1947) based on the Greek tale of Medea, and his single-movement “First Symphony” (1936, revised 1943). His vocal works include “Dover Beach” (1931) and “Knoxville: Summer of 1915” (1947). For much of Barber’s life, he maintained a romantic relationship with opera composer </a:t>
            </a:r>
            <a:r>
              <a:rPr lang="en-US" dirty="0" err="1"/>
              <a:t>Gian</a:t>
            </a:r>
            <a:r>
              <a:rPr lang="en-US" dirty="0"/>
              <a:t>-Carlo Menotti. His first opera, </a:t>
            </a:r>
            <a:r>
              <a:rPr lang="en-US" i="1" dirty="0"/>
              <a:t>Vanessa</a:t>
            </a:r>
            <a:r>
              <a:rPr lang="en-US" dirty="0"/>
              <a:t> (1958), won the Pulitzer Prize; his second major opera, </a:t>
            </a:r>
            <a:r>
              <a:rPr lang="en-US" i="1" dirty="0"/>
              <a:t>Antony and Cleopatra</a:t>
            </a:r>
            <a:r>
              <a:rPr lang="en-US" dirty="0"/>
              <a:t> (1966), was a flop.</a:t>
            </a:r>
          </a:p>
          <a:p>
            <a:pPr marL="0" indent="0">
              <a:buNone/>
            </a:pPr>
            <a:endParaRPr lang="en-US" dirty="0"/>
          </a:p>
        </p:txBody>
      </p:sp>
    </p:spTree>
    <p:extLst>
      <p:ext uri="{BB962C8B-B14F-4D97-AF65-F5344CB8AC3E}">
        <p14:creationId xmlns:p14="http://schemas.microsoft.com/office/powerpoint/2010/main" val="84577630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Charles Ives</a:t>
            </a:r>
            <a:r>
              <a:rPr lang="en-US" dirty="0" smtClean="0"/>
              <a:t> (1874–1954)</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modernist, experimental composer whose programmatic works often utilize polytonality (more than one active key center at a time), quote extensively from folk songs and earlier classical works, and have distinctly “American” themes. Ives, who worked in the insurance industry, was not widely-recognized as a composer until late in his life. His </a:t>
            </a:r>
            <a:r>
              <a:rPr lang="en-US" i="1" dirty="0"/>
              <a:t>Piano Sonata No. 2</a:t>
            </a:r>
            <a:r>
              <a:rPr lang="en-US" dirty="0"/>
              <a:t> (1915), the “Concord” sonata, depicts four leading figures of the transcendentalist movement. His </a:t>
            </a:r>
            <a:r>
              <a:rPr lang="en-US" i="1" dirty="0"/>
              <a:t>Symphony No. 3</a:t>
            </a:r>
            <a:r>
              <a:rPr lang="en-US" dirty="0"/>
              <a:t>, “The Camp Meeting” (1947), was awarded the 1947 Pulitzer Prize. Other notable works include the suite </a:t>
            </a:r>
            <a:r>
              <a:rPr lang="en-US" i="1" dirty="0"/>
              <a:t>Three Places in New England</a:t>
            </a:r>
            <a:r>
              <a:rPr lang="en-US" dirty="0"/>
              <a:t> (1914) and “The Unanswered Question” (1906).</a:t>
            </a:r>
          </a:p>
          <a:p>
            <a:pPr marL="0" indent="0">
              <a:buNone/>
            </a:pPr>
            <a:endParaRPr lang="en-US" dirty="0"/>
          </a:p>
        </p:txBody>
      </p:sp>
    </p:spTree>
    <p:extLst>
      <p:ext uri="{BB962C8B-B14F-4D97-AF65-F5344CB8AC3E}">
        <p14:creationId xmlns:p14="http://schemas.microsoft.com/office/powerpoint/2010/main" val="254457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Pirates of </a:t>
            </a:r>
            <a:r>
              <a:rPr lang="en-US" b="1" dirty="0" err="1" smtClean="0"/>
              <a:t>Penzance</a:t>
            </a:r>
            <a:r>
              <a:rPr lang="en-US" dirty="0" smtClean="0"/>
              <a:t> (W.S. Gilbert and Arthur Sullivan, 1879).</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Frederic</a:t>
            </a:r>
            <a:r>
              <a:rPr lang="en-US" dirty="0"/>
              <a:t>, having turned twenty-one, is released from his apprenticeship to the title pirates. Reaching shore for the first time, Frederic falls in love with Mabel, the daughter of Major-General Stanley. Frederic realizes that he was apprenticed until his twenty-first </a:t>
            </a:r>
            <a:r>
              <a:rPr lang="en-US" i="1" dirty="0"/>
              <a:t>birthday</a:t>
            </a:r>
            <a:r>
              <a:rPr lang="en-US" dirty="0"/>
              <a:t>, and, having been born on February 29, he must return to his apprenticeship. Mabel vows to wait for him. The Major-General and the police pursue the pirates, who surrender. The pirates are forgiven, and Mabel and Frederic reunite. As the work is actually a light opera, most of the songs are simply titled after their first lines; the most memorable ones include “Pour, oh pour, the pirate sherry” and “I am the very model of a modern Major-General.”</a:t>
            </a:r>
          </a:p>
        </p:txBody>
      </p:sp>
    </p:spTree>
    <p:extLst>
      <p:ext uri="{BB962C8B-B14F-4D97-AF65-F5344CB8AC3E}">
        <p14:creationId xmlns:p14="http://schemas.microsoft.com/office/powerpoint/2010/main" val="40960871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Cage</a:t>
            </a:r>
            <a:r>
              <a:rPr lang="en-US" dirty="0" smtClean="0"/>
              <a:t> (1912–1992)</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an experimentalist composer whose works are known for </a:t>
            </a:r>
            <a:r>
              <a:rPr lang="en-US" dirty="0" err="1"/>
              <a:t>aleatoric</a:t>
            </a:r>
            <a:r>
              <a:rPr lang="en-US" dirty="0"/>
              <a:t> (chance-based) composition and other forms of indeterminacy. His best-known piece, </a:t>
            </a:r>
            <a:r>
              <a:rPr lang="en-US" i="1" dirty="0"/>
              <a:t>4’33”</a:t>
            </a:r>
            <a:r>
              <a:rPr lang="en-US" dirty="0"/>
              <a:t> (1952), is created from the ambient sounds of the concert space while the performer(s) sits silently on stage. His </a:t>
            </a:r>
            <a:r>
              <a:rPr lang="en-US" i="1" dirty="0"/>
              <a:t>Music of Changes</a:t>
            </a:r>
            <a:r>
              <a:rPr lang="en-US" dirty="0"/>
              <a:t> (1951), as well as numerous other works, were written utilizing the Chinese </a:t>
            </a:r>
            <a:r>
              <a:rPr lang="en-US" i="1" dirty="0"/>
              <a:t>I Ching</a:t>
            </a:r>
            <a:r>
              <a:rPr lang="en-US" dirty="0"/>
              <a:t> to determine musical content. Cage’s other innovations include works for “prepared piano,” a piano which has had various objects inserted into its strings. A 639-year-long organ performance of his “As Slow As Possible” (1987) is currently underway in Germany, having begun in 2001.</a:t>
            </a:r>
          </a:p>
          <a:p>
            <a:pPr marL="0" indent="0">
              <a:buNone/>
            </a:pPr>
            <a:endParaRPr lang="en-US" dirty="0"/>
          </a:p>
        </p:txBody>
      </p:sp>
    </p:spTree>
    <p:extLst>
      <p:ext uri="{BB962C8B-B14F-4D97-AF65-F5344CB8AC3E}">
        <p14:creationId xmlns:p14="http://schemas.microsoft.com/office/powerpoint/2010/main" val="17316931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(Coolidge) Adams</a:t>
            </a:r>
            <a:r>
              <a:rPr lang="en-US" dirty="0" smtClean="0"/>
              <a:t> (1947–present)</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minimalist composer whose music, like that of Charles Ives, often features an “American” program. Adams may be best known for his opera </a:t>
            </a:r>
            <a:r>
              <a:rPr lang="en-US" i="1" dirty="0"/>
              <a:t>Nixon in China</a:t>
            </a:r>
            <a:r>
              <a:rPr lang="en-US" dirty="0"/>
              <a:t> (1987), which dramatizes the 1972 presidential visit and meeting with Mao. His other operas include </a:t>
            </a:r>
            <a:r>
              <a:rPr lang="en-US" i="1" dirty="0"/>
              <a:t>Doctor Atomic</a:t>
            </a:r>
            <a:r>
              <a:rPr lang="en-US" dirty="0"/>
              <a:t> (2005), which is about the Manhattan Project. He composed “On the Transmigration of Souls” (2002) to memorialize the September 11th attacks; that work received the Pulitzer Prize. Other major works for orchestra include </a:t>
            </a:r>
            <a:r>
              <a:rPr lang="en-US" i="1" dirty="0"/>
              <a:t>Harmonium</a:t>
            </a:r>
            <a:r>
              <a:rPr lang="en-US" dirty="0"/>
              <a:t> (1980), </a:t>
            </a:r>
            <a:r>
              <a:rPr lang="en-US" i="1" dirty="0" err="1"/>
              <a:t>Harmonielehre</a:t>
            </a:r>
            <a:r>
              <a:rPr lang="en-US" dirty="0"/>
              <a:t> (1985), </a:t>
            </a:r>
            <a:r>
              <a:rPr lang="en-US" i="1" dirty="0"/>
              <a:t>Shaker Loops</a:t>
            </a:r>
            <a:r>
              <a:rPr lang="en-US" dirty="0"/>
              <a:t> (1978), and his </a:t>
            </a:r>
            <a:r>
              <a:rPr lang="en-US" i="1" dirty="0"/>
              <a:t>Violin Concerto</a:t>
            </a:r>
            <a:r>
              <a:rPr lang="en-US" dirty="0"/>
              <a:t> (1993).</a:t>
            </a:r>
          </a:p>
          <a:p>
            <a:pPr marL="0" indent="0">
              <a:buNone/>
            </a:pPr>
            <a:endParaRPr lang="en-US" dirty="0"/>
          </a:p>
        </p:txBody>
      </p:sp>
    </p:spTree>
    <p:extLst>
      <p:ext uri="{BB962C8B-B14F-4D97-AF65-F5344CB8AC3E}">
        <p14:creationId xmlns:p14="http://schemas.microsoft.com/office/powerpoint/2010/main" val="39224811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Stephen Sondheim</a:t>
            </a:r>
            <a:r>
              <a:rPr lang="en-US" dirty="0" smtClean="0"/>
              <a:t> (1930–present)</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one of the most celebrated lyricists and composers in musical theater. Sondheim’s career has included 8 Tony Awards. He was mentored by Oscar Hammerstein II (of Rodgers and Hammerstein), and was the lyricist for </a:t>
            </a:r>
            <a:r>
              <a:rPr lang="en-US" i="1" dirty="0"/>
              <a:t>West Side Story</a:t>
            </a:r>
            <a:r>
              <a:rPr lang="en-US" dirty="0"/>
              <a:t>, working alongside composer Leonard Bernstein. Musicals for which he was both lyricist and composer include </a:t>
            </a:r>
            <a:r>
              <a:rPr lang="en-US" i="1" dirty="0"/>
              <a:t>Company</a:t>
            </a:r>
            <a:r>
              <a:rPr lang="en-US" dirty="0"/>
              <a:t> (1970), a series of scenes about an unmarried bachelor and his married friends; </a:t>
            </a:r>
            <a:r>
              <a:rPr lang="en-US" i="1" dirty="0"/>
              <a:t>Sweeney Todd</a:t>
            </a:r>
            <a:r>
              <a:rPr lang="en-US" dirty="0"/>
              <a:t> (1979), about a barber’s murderous quest for revenge; </a:t>
            </a:r>
            <a:r>
              <a:rPr lang="en-US" i="1" dirty="0"/>
              <a:t>Into the Woods</a:t>
            </a:r>
            <a:r>
              <a:rPr lang="en-US" dirty="0"/>
              <a:t> (1987), a dark mash-up of several fairy tales; </a:t>
            </a:r>
            <a:r>
              <a:rPr lang="en-US" dirty="0" smtClean="0"/>
              <a:t>and </a:t>
            </a:r>
            <a:r>
              <a:rPr lang="en-US" i="1" dirty="0" smtClean="0"/>
              <a:t>Sunday </a:t>
            </a:r>
            <a:r>
              <a:rPr lang="en-US" i="1" dirty="0"/>
              <a:t>in the Park with George</a:t>
            </a:r>
            <a:r>
              <a:rPr lang="en-US" dirty="0"/>
              <a:t> (1984), which portrays a fictionalized version of painter Georges Seurat and won the 1985 Pulitzer Prize for Drama.</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27093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Music Theory Terms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22588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Tempo</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Traditionally</a:t>
            </a:r>
            <a:r>
              <a:rPr lang="en-US" dirty="0"/>
              <a:t>, the tempo, or speed, of a piece is indicated through the use of Italian-language terms. Some of the most common tempo markings are </a:t>
            </a:r>
            <a:r>
              <a:rPr lang="en-US" b="1" dirty="0"/>
              <a:t>largo</a:t>
            </a:r>
            <a:r>
              <a:rPr lang="en-US" dirty="0"/>
              <a:t> (very slow), </a:t>
            </a:r>
            <a:r>
              <a:rPr lang="en-US" b="1" dirty="0"/>
              <a:t>adagio</a:t>
            </a:r>
            <a:r>
              <a:rPr lang="en-US" dirty="0"/>
              <a:t> (slow), </a:t>
            </a:r>
            <a:r>
              <a:rPr lang="en-US" b="1" dirty="0"/>
              <a:t>andante</a:t>
            </a:r>
            <a:r>
              <a:rPr lang="en-US" dirty="0"/>
              <a:t> (“walking speed”), </a:t>
            </a:r>
            <a:r>
              <a:rPr lang="en-US" b="1" dirty="0"/>
              <a:t>allegro</a:t>
            </a:r>
            <a:r>
              <a:rPr lang="en-US" dirty="0"/>
              <a:t> (fast), and </a:t>
            </a:r>
            <a:r>
              <a:rPr lang="en-US" b="1" dirty="0"/>
              <a:t>presto</a:t>
            </a:r>
            <a:r>
              <a:rPr lang="en-US" dirty="0"/>
              <a:t> (very fast). A work’s tempo may also be indicated by a metronome marking, which indicates the number of a certain type of note per minute (e.g., quarter note = 120). Tempos are often modified with Italian adjectives, such as </a:t>
            </a:r>
            <a:r>
              <a:rPr lang="en-US" b="1" dirty="0"/>
              <a:t>allegro con </a:t>
            </a:r>
            <a:r>
              <a:rPr lang="en-US" b="1" dirty="0" err="1"/>
              <a:t>fuoco</a:t>
            </a:r>
            <a:r>
              <a:rPr lang="en-US" dirty="0"/>
              <a:t> (fast, with fire), which can make them more unique. Movements from larger works are often referred to by their tempo (e.g. “the </a:t>
            </a:r>
            <a:r>
              <a:rPr lang="en-US" i="1" dirty="0"/>
              <a:t>Allegretto</a:t>
            </a:r>
            <a:r>
              <a:rPr lang="en-US" dirty="0"/>
              <a:t> from Beethoven’s 7th symphony”); entire works may also be named for their tempo (e.g., Samuel Barber’s </a:t>
            </a:r>
            <a:r>
              <a:rPr lang="en-US" i="1" dirty="0"/>
              <a:t>Adagio for Strings</a:t>
            </a:r>
            <a:r>
              <a:rPr lang="en-US" dirty="0"/>
              <a:t>).</a:t>
            </a:r>
          </a:p>
        </p:txBody>
      </p:sp>
    </p:spTree>
    <p:extLst>
      <p:ext uri="{BB962C8B-B14F-4D97-AF65-F5344CB8AC3E}">
        <p14:creationId xmlns:p14="http://schemas.microsoft.com/office/powerpoint/2010/main" val="30341337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Scales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two most common types of scales are the </a:t>
            </a:r>
            <a:r>
              <a:rPr lang="en-US" b="1" dirty="0"/>
              <a:t>major and minor scales</a:t>
            </a:r>
            <a:r>
              <a:rPr lang="en-US" dirty="0"/>
              <a:t>, both of which are referred to as diatonic, meaning that they have seven notes between octaves and follow a repeating pattern of whole steps and half steps. While there is only one major scale, there are three common variants of the minor scale: </a:t>
            </a:r>
            <a:r>
              <a:rPr lang="en-US" b="1" dirty="0"/>
              <a:t>natural</a:t>
            </a:r>
            <a:r>
              <a:rPr lang="en-US" dirty="0"/>
              <a:t>, </a:t>
            </a:r>
            <a:r>
              <a:rPr lang="en-US" b="1" dirty="0"/>
              <a:t>harmonic</a:t>
            </a:r>
            <a:r>
              <a:rPr lang="en-US" dirty="0"/>
              <a:t>, and </a:t>
            </a:r>
            <a:r>
              <a:rPr lang="en-US" b="1" dirty="0"/>
              <a:t>melodic</a:t>
            </a:r>
            <a:r>
              <a:rPr lang="en-US" dirty="0"/>
              <a:t>. The individual notes within a scale are given numeric indications known as scale degrees, starting with “1” and moving up the scale note by note; the most prominent of these are the first degree, or tonic (the “home” pitch), and the fifth degree, or dominant. There is also the </a:t>
            </a:r>
            <a:r>
              <a:rPr lang="en-US" b="1" dirty="0"/>
              <a:t>chromatic scale</a:t>
            </a:r>
            <a:r>
              <a:rPr lang="en-US" dirty="0"/>
              <a:t>, which includes every note between two endpoints, including sharps and flats.</a:t>
            </a:r>
          </a:p>
        </p:txBody>
      </p:sp>
    </p:spTree>
    <p:extLst>
      <p:ext uri="{BB962C8B-B14F-4D97-AF65-F5344CB8AC3E}">
        <p14:creationId xmlns:p14="http://schemas.microsoft.com/office/powerpoint/2010/main" val="41325791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Intervals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t>
            </a:r>
            <a:r>
              <a:rPr lang="en-US" dirty="0"/>
              <a:t>the most basic level, intervals—the distance between two pitches—are described with ordinal numbers (second, third, etc.), with the exceptions of </a:t>
            </a:r>
            <a:r>
              <a:rPr lang="en-US" b="1" dirty="0"/>
              <a:t>unisons</a:t>
            </a:r>
            <a:r>
              <a:rPr lang="en-US" dirty="0"/>
              <a:t> (two of the exact same note) and </a:t>
            </a:r>
            <a:r>
              <a:rPr lang="en-US" b="1" dirty="0"/>
              <a:t>octaves</a:t>
            </a:r>
            <a:r>
              <a:rPr lang="en-US" dirty="0"/>
              <a:t> (eight notes apart). The easiest way to find the basic interval between two pitches is to start on the bottom pitch, label that line or space “1,” and then count lines and spaces upwards until the next pitch is reached; for example, the interval between C and F is a fourth: C is counted as “1,” the lines/spaces for D and E are counted as “2” and “3,” and the line/space for F is reached on “4.” Unisons, fourths, fifths, and octaves may be classified as </a:t>
            </a:r>
            <a:r>
              <a:rPr lang="en-US" b="1" dirty="0"/>
              <a:t>perfect</a:t>
            </a:r>
            <a:r>
              <a:rPr lang="en-US" dirty="0"/>
              <a:t>, </a:t>
            </a:r>
            <a:r>
              <a:rPr lang="en-US" b="1" dirty="0"/>
              <a:t>augmented</a:t>
            </a:r>
            <a:r>
              <a:rPr lang="en-US" dirty="0"/>
              <a:t>, or </a:t>
            </a:r>
            <a:r>
              <a:rPr lang="en-US" b="1" dirty="0"/>
              <a:t>diminished</a:t>
            </a:r>
            <a:r>
              <a:rPr lang="en-US" dirty="0"/>
              <a:t>; seconds, thirds, sixths, and sevenths may be classified as </a:t>
            </a:r>
            <a:r>
              <a:rPr lang="en-US" b="1" dirty="0"/>
              <a:t>major</a:t>
            </a:r>
            <a:r>
              <a:rPr lang="en-US" dirty="0"/>
              <a:t>, </a:t>
            </a:r>
            <a:r>
              <a:rPr lang="en-US" b="1" dirty="0"/>
              <a:t>minor</a:t>
            </a:r>
            <a:r>
              <a:rPr lang="en-US" dirty="0"/>
              <a:t>, augmented, or diminished.</a:t>
            </a:r>
          </a:p>
        </p:txBody>
      </p:sp>
    </p:spTree>
    <p:extLst>
      <p:ext uri="{BB962C8B-B14F-4D97-AF65-F5344CB8AC3E}">
        <p14:creationId xmlns:p14="http://schemas.microsoft.com/office/powerpoint/2010/main" val="958895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Chords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most common types of chords are built of successive notes that are each a third above the previous. A </a:t>
            </a:r>
            <a:r>
              <a:rPr lang="en-US" b="1" dirty="0"/>
              <a:t>triad</a:t>
            </a:r>
            <a:r>
              <a:rPr lang="en-US" dirty="0"/>
              <a:t> consists of three notes referred to as the root, third, and fifth—the third and fifth being that respective interval above the root. Triads are classified as either major, minor, augmented, or diminished, based on whether the successive pitches are separated by major or minor thirds. Adding a successive pitch above the fifth results in </a:t>
            </a:r>
            <a:r>
              <a:rPr lang="en-US" dirty="0" smtClean="0"/>
              <a:t>a </a:t>
            </a:r>
            <a:r>
              <a:rPr lang="en-US" b="1" dirty="0" smtClean="0"/>
              <a:t>seventh </a:t>
            </a:r>
            <a:r>
              <a:rPr lang="en-US" b="1" dirty="0"/>
              <a:t>chord</a:t>
            </a:r>
            <a:r>
              <a:rPr lang="en-US" dirty="0"/>
              <a:t> (since that new pitch is a seventh above the root). Although many types of seventh chords are possible, the most common are the major, major-minor (or dominant), minor, half-diminished, and fully-diminished. Larger chords, such as ninth and thirteenth chords, appear commonly in jazz.</a:t>
            </a:r>
          </a:p>
        </p:txBody>
      </p:sp>
    </p:spTree>
    <p:extLst>
      <p:ext uri="{BB962C8B-B14F-4D97-AF65-F5344CB8AC3E}">
        <p14:creationId xmlns:p14="http://schemas.microsoft.com/office/powerpoint/2010/main" val="28418875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piece of music’s key is the “home” scale of the work. The key is most often indicated by the work’s </a:t>
            </a:r>
            <a:r>
              <a:rPr lang="en-US" b="1" dirty="0"/>
              <a:t>key signature</a:t>
            </a:r>
            <a:r>
              <a:rPr lang="en-US" dirty="0"/>
              <a:t>, a collection of sharps or flats that appears at the beginning of the work and on each subsequent line of </a:t>
            </a:r>
            <a:r>
              <a:rPr lang="en-US" dirty="0" smtClean="0"/>
              <a:t>music. A </a:t>
            </a:r>
            <a:r>
              <a:rPr lang="en-US" dirty="0"/>
              <a:t>pair of keys may </a:t>
            </a:r>
            <a:r>
              <a:rPr lang="en-US" dirty="0" smtClean="0"/>
              <a:t>be </a:t>
            </a:r>
            <a:r>
              <a:rPr lang="en-US" b="1" dirty="0" smtClean="0"/>
              <a:t>parallel</a:t>
            </a:r>
            <a:r>
              <a:rPr lang="en-US" dirty="0"/>
              <a:t> (beginning on the same pitch, e.g., C major and C minor), or </a:t>
            </a:r>
            <a:r>
              <a:rPr lang="en-US" b="1" dirty="0"/>
              <a:t>relative</a:t>
            </a:r>
            <a:r>
              <a:rPr lang="en-US" dirty="0"/>
              <a:t> (having the same key signature, e.g., C major and A minor). Most works of music between the Baroque and Romantic periods end in the same key as they begin, with the exception that works in minor may end in the parallel major. A work’s key is often used as a descriptor in its title (e.g. Beethoven’s Symphony No. 5 in C minor).</a:t>
            </a:r>
          </a:p>
        </p:txBody>
      </p:sp>
    </p:spTree>
    <p:extLst>
      <p:ext uri="{BB962C8B-B14F-4D97-AF65-F5344CB8AC3E}">
        <p14:creationId xmlns:p14="http://schemas.microsoft.com/office/powerpoint/2010/main" val="35356361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Transposition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Instruments </a:t>
            </a:r>
            <a:r>
              <a:rPr lang="en-US" dirty="0"/>
              <a:t>that are in </a:t>
            </a:r>
            <a:r>
              <a:rPr lang="en-US" b="1" dirty="0"/>
              <a:t>concert pitch</a:t>
            </a:r>
            <a:r>
              <a:rPr lang="en-US" dirty="0"/>
              <a:t>, or “in C,” have their music written at the same pitch in which they sound. Concert pitch instruments include the piano, all string instruments, the flute, and nearly every woodwind and brass instrument that plays in bass clef. Other instruments are </a:t>
            </a:r>
            <a:r>
              <a:rPr lang="en-US" b="1" dirty="0"/>
              <a:t>transposing instruments</a:t>
            </a:r>
            <a:r>
              <a:rPr lang="en-US" dirty="0"/>
              <a:t>, meaning that their music is written at a different pitch than they sound. With few exceptions, music for transposing instruments is written </a:t>
            </a:r>
            <a:r>
              <a:rPr lang="en-US" i="1" dirty="0"/>
              <a:t>above</a:t>
            </a:r>
            <a:r>
              <a:rPr lang="en-US" dirty="0"/>
              <a:t> the sounding pitch, which can be determined by moving down the interval that the instrument’s key is </a:t>
            </a:r>
            <a:r>
              <a:rPr lang="en-US" i="1" dirty="0"/>
              <a:t>below</a:t>
            </a:r>
            <a:r>
              <a:rPr lang="en-US" dirty="0"/>
              <a:t> C. For example, the French horn is in F, a perfect fifth below C; thus, a French horn playing a written G natural would sound a C natural, the pitch a perfect fifth below G natural. Similarly, a B-flat trumpet playing a written D would sound a C, a major second below.</a:t>
            </a:r>
          </a:p>
        </p:txBody>
      </p:sp>
    </p:spTree>
    <p:extLst>
      <p:ext uri="{BB962C8B-B14F-4D97-AF65-F5344CB8AC3E}">
        <p14:creationId xmlns:p14="http://schemas.microsoft.com/office/powerpoint/2010/main" val="2396476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7274</Words>
  <Application>Microsoft Office PowerPoint</Application>
  <PresentationFormat>Widescreen</PresentationFormat>
  <Paragraphs>242</Paragraphs>
  <Slides>117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117</vt:i4>
      </vt:variant>
    </vt:vector>
  </HeadingPairs>
  <TitlesOfParts>
    <vt:vector size="121" baseType="lpstr">
      <vt:lpstr>Arial</vt:lpstr>
      <vt:lpstr>Calibri</vt:lpstr>
      <vt:lpstr>Calibri Light</vt:lpstr>
      <vt:lpstr>Office Theme</vt:lpstr>
      <vt:lpstr>Plays, Musicals &amp; Music</vt:lpstr>
      <vt:lpstr>Table of Contents</vt:lpstr>
      <vt:lpstr>Musicals</vt:lpstr>
      <vt:lpstr>The Music Man (Meredith Wilson and Franklin Lacey, 1957).</vt:lpstr>
      <vt:lpstr>Rent (Jonathan Larson, 1996). </vt:lpstr>
      <vt:lpstr>Guys and Dolls (Frank Loesser, Jo Swerling, and Abe Burrows, 1950).</vt:lpstr>
      <vt:lpstr>Les Misérables (Alain Boublil, Claude-Michel Schönberg, and Herbert Kretzmer, 1985).</vt:lpstr>
      <vt:lpstr>Annie Get Your Gun (Irving Berlin, Herbert Fields, and Dorothy Fields, 1946).</vt:lpstr>
      <vt:lpstr>The Pirates of Penzance (W.S. Gilbert and Arthur Sullivan, 1879).</vt:lpstr>
      <vt:lpstr>H.M.S. Pinafore (W.S. Gilbert and Arthur Sullivan, 1878).</vt:lpstr>
      <vt:lpstr>The King and I (Richard Rodgers and Oscar Hammerstein II, 1951).</vt:lpstr>
      <vt:lpstr>Jesus Christ Superstar (Andrew Lloyd Webber and Tim Rice, 1971).</vt:lpstr>
      <vt:lpstr>Sweeney Todd: the Demon Barber of Fleet Street (Stephen Sondheim and Hugh Wheeler, 1979).</vt:lpstr>
      <vt:lpstr>South Pacific (Richard Rodgers, Oscar Hammerstein II, and Joshua Logan, 1949).</vt:lpstr>
      <vt:lpstr>West Side Story (Leonard Bernstein; Stephen Sondheim; Arthur Laurents; 1957).</vt:lpstr>
      <vt:lpstr>The Phantom of the Opera (Andrew Lloyd Webber; Charles Hart &amp; Richard Stilgoe; Richard Stilgoe &amp; Andrew Lloyd Webber; 1986).</vt:lpstr>
      <vt:lpstr>My Fair Lady (Frederick Loewe; Alan Jay Lerner; Alan Jay Lerner; 1956).</vt:lpstr>
      <vt:lpstr>Cats (Andrew Lloyd Webber; T.S. Eliot; T.S. Eliot).</vt:lpstr>
      <vt:lpstr>Evita (Andrew Lloyd Webber; Tim Rice; Tim Rice; 1978).</vt:lpstr>
      <vt:lpstr>The Mikado (Arthur Sullivan; W.S. Gilbert; 1885).</vt:lpstr>
      <vt:lpstr>The Sound of Music (Richard Rodgers; Oscar Hammerstein II; Howard Lindsey &amp; Russel Crouse; 1959).</vt:lpstr>
      <vt:lpstr>Fiddler on the Roof (Jerry Bock; Sheldon Harnick; Joseph Stein; 1964).</vt:lpstr>
      <vt:lpstr>Oklahoma! (Richard Rodgers; Oscar Hammerstein II; Oscar Hammerstein II; 1943).</vt:lpstr>
      <vt:lpstr>Cabaret (Fred Kander; John Ebb; Jon Masteroff; 1966).</vt:lpstr>
      <vt:lpstr>Ancient Greek Plays</vt:lpstr>
      <vt:lpstr>The Frogs (Aristophanes, c. 405 BC)</vt:lpstr>
      <vt:lpstr>The Birds (Aristophanes, c. 414 BC)</vt:lpstr>
      <vt:lpstr>The Clouds (Aristophanes, c. 423 BC)</vt:lpstr>
      <vt:lpstr>Lysistrata (Aristophanes, c. 411 BC)</vt:lpstr>
      <vt:lpstr>Oedipus Rex (Sophocles, c. 429 BC, also known by its translated title Oedipus the King)</vt:lpstr>
      <vt:lpstr>Antigone (Sophocles, c. 441 BC)</vt:lpstr>
      <vt:lpstr>Seven Against Thebes (Aeschylus, c. 467 BC)</vt:lpstr>
      <vt:lpstr>Medea (Euripides, c. 431 BC)</vt:lpstr>
      <vt:lpstr>The Bacchae (Euripides, c. 405 BC)</vt:lpstr>
      <vt:lpstr>Oresteia (Aeschylus, c. 458 BC)</vt:lpstr>
      <vt:lpstr>American Plays</vt:lpstr>
      <vt:lpstr>Our Town (Thornton Wilder, 1938).</vt:lpstr>
      <vt:lpstr>Long Day's Journey Into Night (Eugene O'Neill, 1956).</vt:lpstr>
      <vt:lpstr>Who's Afraid of Virginia Woolf? (Edward Albee, 1962).</vt:lpstr>
      <vt:lpstr>A Streetcar Named Desire (Tennessee Williams, 1947).</vt:lpstr>
      <vt:lpstr>A Raisin in the Sun (Lorraine Hansberry, 1959).</vt:lpstr>
      <vt:lpstr>The Crucible (Arthur Miller, 1953).</vt:lpstr>
      <vt:lpstr>Death of a Salesman (Arthur Miller, 1949).</vt:lpstr>
      <vt:lpstr>Mourning Becomes Electra (Eugene O'Neill, 1931).</vt:lpstr>
      <vt:lpstr>The Glass Menagerie (Tennessee Williams, 1944).</vt:lpstr>
      <vt:lpstr>The Iceman Cometh (Eugene O'Neill, 1939).</vt:lpstr>
      <vt:lpstr>Cat on a Hot Tin Roof (Tennessee Williams, 1955).</vt:lpstr>
      <vt:lpstr>The Little Foxes (Lillian Hellman, 1939).</vt:lpstr>
      <vt:lpstr>Works by Ludwig van Beethoven</vt:lpstr>
      <vt:lpstr>Symphony No. 5 in C minor, op. 67 (1804–08):</vt:lpstr>
      <vt:lpstr>Symphony No. 9 in D minor, “Choral”, op. 125 (1822–24):</vt:lpstr>
      <vt:lpstr>Symphony No. 6 in F major, “Pastoral”, op. 68 (1802–08):</vt:lpstr>
      <vt:lpstr>Symphony No. 3 in E-flat major, “Eroica”, op. 55 (1803–04):</vt:lpstr>
      <vt:lpstr>Fidelio, op. 72 (1805; revised 1806 and 1814):</vt:lpstr>
      <vt:lpstr>Missa solmenis (in D major), op. 123 (1819–23):</vt:lpstr>
      <vt:lpstr>Piano Concerto No. 5 in E-flat major, “Emperor,” op. 73 (1809–10):</vt:lpstr>
      <vt:lpstr>Piano Sonata No. 14 in C sharp minor, quasi una Fantasia (“Moonlight”), op. 27 no. 2, (1801–02):</vt:lpstr>
      <vt:lpstr>Piano Sonata No. 23 in F minor, “Appassionata,” op. 57 (1804–06):</vt:lpstr>
      <vt:lpstr>Wellington’s Victory; or, the Battle of Vitoria, op. 91 (1813):</vt:lpstr>
      <vt:lpstr>Operas </vt:lpstr>
      <vt:lpstr>Aida</vt:lpstr>
      <vt:lpstr>Carmen</vt:lpstr>
      <vt:lpstr>The Marriage of Figaro</vt:lpstr>
      <vt:lpstr>The Barber of Seville </vt:lpstr>
      <vt:lpstr>William Tell</vt:lpstr>
      <vt:lpstr>Don Giovanni </vt:lpstr>
      <vt:lpstr>Salome</vt:lpstr>
      <vt:lpstr>Boris Godunov </vt:lpstr>
      <vt:lpstr>Madame Butterfly</vt:lpstr>
      <vt:lpstr>La Bohème </vt:lpstr>
      <vt:lpstr>Works by Mozart</vt:lpstr>
      <vt:lpstr>Piano Sonatas.</vt:lpstr>
      <vt:lpstr>Piano Concertos. </vt:lpstr>
      <vt:lpstr>String Quartets. </vt:lpstr>
      <vt:lpstr>Serenades and Divertimentos. </vt:lpstr>
      <vt:lpstr>Last Three Symphonies.</vt:lpstr>
      <vt:lpstr>Other symphonies. </vt:lpstr>
      <vt:lpstr>The Abduction from the Seraglio (Die Entführung aus dem Serail, K. 384).</vt:lpstr>
      <vt:lpstr>Così fan tutte (roughly, They’re All Like That, K. 588).</vt:lpstr>
      <vt:lpstr>The Magic Flute (Die Zauberflöte, K. 620). </vt:lpstr>
      <vt:lpstr>Requiem.</vt:lpstr>
      <vt:lpstr>American Composers</vt:lpstr>
      <vt:lpstr>George Gershwin’s (1898–1937)</vt:lpstr>
      <vt:lpstr>Aaron Copland (1900–1990)</vt:lpstr>
      <vt:lpstr>Leonard Bernstein (1918–1990)</vt:lpstr>
      <vt:lpstr>Arnold Schoenberg (1874–1951)</vt:lpstr>
      <vt:lpstr>Philip Glass (1937–present)</vt:lpstr>
      <vt:lpstr>Samuel Barber (1910–1981)</vt:lpstr>
      <vt:lpstr>Charles Ives (1874–1954)</vt:lpstr>
      <vt:lpstr>John Cage (1912–1992)</vt:lpstr>
      <vt:lpstr>John (Coolidge) Adams (1947–present)</vt:lpstr>
      <vt:lpstr>Stephen Sondheim (1930–present)</vt:lpstr>
      <vt:lpstr>Music Theory Terms</vt:lpstr>
      <vt:lpstr>Tempo:</vt:lpstr>
      <vt:lpstr>Scales:</vt:lpstr>
      <vt:lpstr>Intervals:</vt:lpstr>
      <vt:lpstr>Chords:</vt:lpstr>
      <vt:lpstr>Key:</vt:lpstr>
      <vt:lpstr>Transposition:</vt:lpstr>
      <vt:lpstr>Dynamics:</vt:lpstr>
      <vt:lpstr>Articulation:</vt:lpstr>
      <vt:lpstr>Form:</vt:lpstr>
      <vt:lpstr>Twelve-tone technique:</vt:lpstr>
      <vt:lpstr>20th-Century Composers</vt:lpstr>
      <vt:lpstr>Igor Stravinsky (1882-1971).</vt:lpstr>
      <vt:lpstr>Arnold Schoenberg (1874-1951).</vt:lpstr>
      <vt:lpstr>Benjamin Britten (1913-1976).</vt:lpstr>
      <vt:lpstr>Aaron Copland (COPE-land) (1900-1990).</vt:lpstr>
      <vt:lpstr>Sergei Prokofiev (1891-1953).</vt:lpstr>
      <vt:lpstr>Dmitri Shostakovich (1906-1975).</vt:lpstr>
      <vt:lpstr>Béla Bartók (1881-1945).</vt:lpstr>
      <vt:lpstr>Charles Ives (1874-1954).</vt:lpstr>
      <vt:lpstr>Maurice Ravel (1875-1937).</vt:lpstr>
      <vt:lpstr>George Gershwin (1898-1937).</vt:lpstr>
      <vt:lpstr>John Cage (1912-1992).</vt:lpstr>
      <vt:lpstr>Ralph Vaughan Williams (RAIF) (1872-1958).</vt:lpstr>
      <vt:lpstr>Sergei Rachmaninoff (1873-1943).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Plays &amp; Musicals</dc:title>
  <dc:creator>Rena Sweeney</dc:creator>
  <cp:lastModifiedBy>Rena Sweeney</cp:lastModifiedBy>
  <cp:revision>5</cp:revision>
  <dcterms:created xsi:type="dcterms:W3CDTF">2016-05-10T20:38:22Z</dcterms:created>
  <dcterms:modified xsi:type="dcterms:W3CDTF">2016-05-11T16:39:46Z</dcterms:modified>
</cp:coreProperties>
</file>