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1009" r:id="rId2"/>
    <p:sldId id="595" r:id="rId3"/>
    <p:sldId id="385" r:id="rId4"/>
    <p:sldId id="386" r:id="rId5"/>
    <p:sldId id="387" r:id="rId6"/>
    <p:sldId id="388" r:id="rId7"/>
    <p:sldId id="389" r:id="rId8"/>
    <p:sldId id="390" r:id="rId9"/>
    <p:sldId id="391" r:id="rId10"/>
    <p:sldId id="392" r:id="rId11"/>
    <p:sldId id="393" r:id="rId12"/>
    <p:sldId id="394" r:id="rId13"/>
    <p:sldId id="395" r:id="rId14"/>
    <p:sldId id="396" r:id="rId15"/>
    <p:sldId id="817" r:id="rId16"/>
    <p:sldId id="818" r:id="rId17"/>
    <p:sldId id="823" r:id="rId18"/>
    <p:sldId id="824" r:id="rId19"/>
    <p:sldId id="825" r:id="rId20"/>
    <p:sldId id="826" r:id="rId21"/>
    <p:sldId id="827" r:id="rId22"/>
    <p:sldId id="828" r:id="rId23"/>
    <p:sldId id="829" r:id="rId24"/>
    <p:sldId id="819" r:id="rId25"/>
    <p:sldId id="820" r:id="rId26"/>
    <p:sldId id="821" r:id="rId27"/>
    <p:sldId id="954" r:id="rId28"/>
    <p:sldId id="955" r:id="rId29"/>
    <p:sldId id="956" r:id="rId30"/>
    <p:sldId id="957" r:id="rId31"/>
    <p:sldId id="947" r:id="rId32"/>
    <p:sldId id="968" r:id="rId33"/>
    <p:sldId id="958" r:id="rId34"/>
    <p:sldId id="959" r:id="rId35"/>
    <p:sldId id="960" r:id="rId36"/>
    <p:sldId id="961" r:id="rId37"/>
    <p:sldId id="962" r:id="rId38"/>
    <p:sldId id="999" r:id="rId39"/>
    <p:sldId id="1002" r:id="rId40"/>
    <p:sldId id="1000" r:id="rId41"/>
    <p:sldId id="1001" r:id="rId42"/>
    <p:sldId id="1003" r:id="rId43"/>
    <p:sldId id="1004" r:id="rId44"/>
    <p:sldId id="1005" r:id="rId45"/>
    <p:sldId id="1006" r:id="rId46"/>
    <p:sldId id="1007" r:id="rId47"/>
    <p:sldId id="1008" r:id="rId48"/>
    <p:sldId id="990" r:id="rId49"/>
    <p:sldId id="1010" r:id="rId50"/>
    <p:sldId id="1021" r:id="rId51"/>
    <p:sldId id="1011" r:id="rId52"/>
    <p:sldId id="1012" r:id="rId53"/>
    <p:sldId id="1013" r:id="rId54"/>
    <p:sldId id="1014" r:id="rId55"/>
    <p:sldId id="1015" r:id="rId56"/>
    <p:sldId id="1016" r:id="rId57"/>
    <p:sldId id="1017" r:id="rId58"/>
    <p:sldId id="1018" r:id="rId59"/>
    <p:sldId id="1019" r:id="rId60"/>
    <p:sldId id="1020" r:id="rId61"/>
    <p:sldId id="1033" r:id="rId62"/>
    <p:sldId id="1022" r:id="rId63"/>
    <p:sldId id="1023" r:id="rId64"/>
    <p:sldId id="1024" r:id="rId65"/>
    <p:sldId id="1025" r:id="rId66"/>
    <p:sldId id="1026" r:id="rId67"/>
    <p:sldId id="1027" r:id="rId68"/>
    <p:sldId id="1028" r:id="rId69"/>
    <p:sldId id="1029" r:id="rId70"/>
    <p:sldId id="1030" r:id="rId71"/>
    <p:sldId id="1031" r:id="rId72"/>
    <p:sldId id="1032" r:id="rId73"/>
    <p:sldId id="1034" r:id="rId74"/>
    <p:sldId id="1037" r:id="rId75"/>
    <p:sldId id="1035" r:id="rId76"/>
    <p:sldId id="1064" r:id="rId77"/>
    <p:sldId id="1065" r:id="rId78"/>
    <p:sldId id="1066" r:id="rId79"/>
    <p:sldId id="1067" r:id="rId80"/>
    <p:sldId id="1068" r:id="rId81"/>
    <p:sldId id="1069" r:id="rId82"/>
    <p:sldId id="1070" r:id="rId83"/>
    <p:sldId id="1071" r:id="rId84"/>
    <p:sldId id="1072" r:id="rId85"/>
    <p:sldId id="1073" r:id="rId86"/>
    <p:sldId id="1074" r:id="rId87"/>
    <p:sldId id="1038" r:id="rId88"/>
    <p:sldId id="1039" r:id="rId89"/>
    <p:sldId id="1040" r:id="rId90"/>
    <p:sldId id="1041" r:id="rId91"/>
    <p:sldId id="1042" r:id="rId92"/>
    <p:sldId id="1043" r:id="rId93"/>
    <p:sldId id="1044" r:id="rId94"/>
    <p:sldId id="1045" r:id="rId95"/>
    <p:sldId id="1046" r:id="rId96"/>
    <p:sldId id="1047" r:id="rId97"/>
    <p:sldId id="1048" r:id="rId98"/>
    <p:sldId id="1049" r:id="rId99"/>
    <p:sldId id="1050" r:id="rId100"/>
    <p:sldId id="1051" r:id="rId101"/>
    <p:sldId id="1052" r:id="rId102"/>
    <p:sldId id="1053" r:id="rId103"/>
    <p:sldId id="1054" r:id="rId104"/>
    <p:sldId id="1055" r:id="rId105"/>
    <p:sldId id="1056" r:id="rId106"/>
    <p:sldId id="1057" r:id="rId107"/>
    <p:sldId id="1058" r:id="rId108"/>
    <p:sldId id="1059" r:id="rId109"/>
    <p:sldId id="1060" r:id="rId110"/>
    <p:sldId id="1063" r:id="rId111"/>
    <p:sldId id="1061" r:id="rId112"/>
    <p:sldId id="1062" r:id="rId1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6" autoAdjust="0"/>
    <p:restoredTop sz="94660"/>
  </p:normalViewPr>
  <p:slideViewPr>
    <p:cSldViewPr snapToGrid="0">
      <p:cViewPr varScale="1">
        <p:scale>
          <a:sx n="116" d="100"/>
          <a:sy n="116" d="100"/>
        </p:scale>
        <p:origin x="2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A3BD05-0813-4F78-95D7-CFDF3CF9E8FE}"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407643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3BD05-0813-4F78-95D7-CFDF3CF9E8FE}"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312995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3BD05-0813-4F78-95D7-CFDF3CF9E8FE}"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75148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3BD05-0813-4F78-95D7-CFDF3CF9E8FE}"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2011841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3BD05-0813-4F78-95D7-CFDF3CF9E8FE}"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399259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A3BD05-0813-4F78-95D7-CFDF3CF9E8FE}"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39199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A3BD05-0813-4F78-95D7-CFDF3CF9E8FE}"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58137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A3BD05-0813-4F78-95D7-CFDF3CF9E8FE}"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7970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3BD05-0813-4F78-95D7-CFDF3CF9E8FE}"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154342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3BD05-0813-4F78-95D7-CFDF3CF9E8FE}"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183981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A3BD05-0813-4F78-95D7-CFDF3CF9E8FE}"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CBA54-2AA3-4B9E-B72C-FED4E621A3CE}" type="slidenum">
              <a:rPr lang="en-US" smtClean="0"/>
              <a:t>‹#›</a:t>
            </a:fld>
            <a:endParaRPr lang="en-US"/>
          </a:p>
        </p:txBody>
      </p:sp>
    </p:spTree>
    <p:extLst>
      <p:ext uri="{BB962C8B-B14F-4D97-AF65-F5344CB8AC3E}">
        <p14:creationId xmlns:p14="http://schemas.microsoft.com/office/powerpoint/2010/main" val="364806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3BD05-0813-4F78-95D7-CFDF3CF9E8FE}"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CBA54-2AA3-4B9E-B72C-FED4E621A3CE}" type="slidenum">
              <a:rPr lang="en-US" smtClean="0"/>
              <a:t>‹#›</a:t>
            </a:fld>
            <a:endParaRPr lang="en-US"/>
          </a:p>
        </p:txBody>
      </p:sp>
    </p:spTree>
    <p:extLst>
      <p:ext uri="{BB962C8B-B14F-4D97-AF65-F5344CB8AC3E}">
        <p14:creationId xmlns:p14="http://schemas.microsoft.com/office/powerpoint/2010/main" val="817579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www.naqt.com/correctness-guidelines.html#greek-myth"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www.naqt.com/correctness-guidelines.html#enharmonics"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airandspace.si.edu/collections/artifact.cfm?id=A1961004800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airandspace.si.edu/collections/artifact.cfm?id=A192800210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irandspace.si.edu/collections/artifact.cfm?id=A1951000700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65.xml"/><Relationship Id="rId3" Type="http://schemas.openxmlformats.org/officeDocument/2006/relationships/slide" Target="slide15.xml"/><Relationship Id="rId7" Type="http://schemas.openxmlformats.org/officeDocument/2006/relationships/slide" Target="slide60.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49.xml"/><Relationship Id="rId5" Type="http://schemas.openxmlformats.org/officeDocument/2006/relationships/slide" Target="slide38.xml"/><Relationship Id="rId10" Type="http://schemas.openxmlformats.org/officeDocument/2006/relationships/slide" Target="slide87.xml"/><Relationship Id="rId4" Type="http://schemas.openxmlformats.org/officeDocument/2006/relationships/slide" Target="slide27.xml"/><Relationship Id="rId9" Type="http://schemas.openxmlformats.org/officeDocument/2006/relationships/slide" Target="slide76.xml"/></Relationships>
</file>

<file path=ppt/slides/_rels/slide20.xml.rels><?xml version="1.0" encoding="UTF-8" standalone="yes"?>
<Relationships xmlns="http://schemas.openxmlformats.org/package/2006/relationships"><Relationship Id="rId3" Type="http://schemas.openxmlformats.org/officeDocument/2006/relationships/hyperlink" Target="http://www.evergreenmuseum.org/the-museum/aircraft-exhibits/the-spruce-goose/" TargetMode="External"/><Relationship Id="rId2" Type="http://schemas.openxmlformats.org/officeDocument/2006/relationships/hyperlink" Target="http://www.imdb.com/title/tt033875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irandspace.si.edu/imageDetail.cfm?imageID=1446" TargetMode="External"/><Relationship Id="rId2" Type="http://schemas.openxmlformats.org/officeDocument/2006/relationships/hyperlink" Target="http://airandspace.si.edu/collections/artifact.cfm?id=A1936003000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airandspace.si.edu/collections/artifact.cfm?id=A1986000300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irandspace.si.edu/imageDetail.cfm?imageID=990" TargetMode="External"/><Relationship Id="rId2" Type="http://schemas.openxmlformats.org/officeDocument/2006/relationships/hyperlink" Target="http://airandspace.si.edu/collections/artifact.cfm?id=A19880548000" TargetMode="External"/><Relationship Id="rId1" Type="http://schemas.openxmlformats.org/officeDocument/2006/relationships/slideLayout" Target="../slideLayouts/slideLayout2.xml"/><Relationship Id="rId4" Type="http://schemas.openxmlformats.org/officeDocument/2006/relationships/hyperlink" Target="http://airandspace.si.edu/collections/artifact.cfm?id=A20050459000" TargetMode="Externa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www.cs.bell-labs.com/who/dm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ell-labs.com/" TargetMode="External"/><Relationship Id="rId2" Type="http://schemas.openxmlformats.org/officeDocument/2006/relationships/hyperlink" Target="http://www.research.att.com/~bs/homepage.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microsoft.com/" TargetMode="External"/><Relationship Id="rId2" Type="http://schemas.openxmlformats.org/officeDocument/2006/relationships/hyperlink" Target="http://www.sun.com/" TargetMode="External"/><Relationship Id="rId1" Type="http://schemas.openxmlformats.org/officeDocument/2006/relationships/slideLayout" Target="../slideLayouts/slideLayout2.xml"/><Relationship Id="rId5" Type="http://schemas.openxmlformats.org/officeDocument/2006/relationships/hyperlink" Target="http://www.microsoft.com/net/" TargetMode="External"/><Relationship Id="rId4" Type="http://schemas.openxmlformats.org/officeDocument/2006/relationships/hyperlink" Target="http://msdn.microsoft.com/en-us/vcsharp/aa336809"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wall.org/~larry/" TargetMode="External"/><Relationship Id="rId2" Type="http://schemas.openxmlformats.org/officeDocument/2006/relationships/hyperlink" Target="http://www.perl.co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inf.ethz.ch/personal/wirth/"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formal.stanford.edu/jmc/" TargetMode="External"/><Relationship Id="rId2" Type="http://schemas.openxmlformats.org/officeDocument/2006/relationships/hyperlink" Target="http://www.cs.nott.ac.uk/~gmh/faq.html#functional-languag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03.ibm.com/ibm/history/exhibits/builders/builders_backu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www.cs.yale.edu/homes/tap/Files/hopper-story.html"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gutenberg.org/ebooks/1321"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biology.arizona.edu/cell_bio/tutorials/cell_cycle/cells3.html"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nobel.s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en.wikipedia.org/wiki/The_Five_(composers)"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ku.edu/heritage/abilene/ikedday.html"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academic.reed.edu/humanities/110Tech/Parthenon.html" TargetMode="External"/><Relationship Id="rId2" Type="http://schemas.openxmlformats.org/officeDocument/2006/relationships/hyperlink" Target="http://www.cmhpf.org/kids/dictionary/ClassicalOrders.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baseballhall.org/discover/baseball-history"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teacher.nsrl.rochester.edu/phy_labs/Hydrogen/Hydrogen_spectrum.html"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mathworld.wolfram.com/PlatonicSolid.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islamicity.com/mosque/pillars.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hyperlink" Target="http://www.imdb.com/title/tt0040053"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www.imdb.com/title/tt0043208"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imdb.com/title/tt00421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www.imdb.com/title/tt0047736/"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imdb.com/title/tt0054557"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www.imdb.com/title/tt0052520"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imdb.com/title/tt0053479"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www.imdb.com/title/tt0065314"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www.imdb.com/title/tt0066626"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imdb.com/title/tt0068098"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Misc.</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409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Isaac Asimov</a:t>
            </a:r>
            <a:r>
              <a:rPr lang="en-US" dirty="0" smtClean="0"/>
              <a:t> (1920–1992, United States) cont.</a:t>
            </a:r>
            <a:endParaRPr lang="en-US" dirty="0"/>
          </a:p>
        </p:txBody>
      </p:sp>
      <p:sp>
        <p:nvSpPr>
          <p:cNvPr id="3" name="Content Placeholder 2"/>
          <p:cNvSpPr>
            <a:spLocks noGrp="1"/>
          </p:cNvSpPr>
          <p:nvPr>
            <p:ph idx="1"/>
          </p:nvPr>
        </p:nvSpPr>
        <p:spPr/>
        <p:txBody>
          <a:bodyPr/>
          <a:lstStyle/>
          <a:p>
            <a:pPr marL="0" indent="0">
              <a:buNone/>
            </a:pPr>
            <a:r>
              <a:rPr lang="en-US" dirty="0"/>
              <a:t>By using these laws in dozens of stories (some of which were collected in the book </a:t>
            </a:r>
            <a:r>
              <a:rPr lang="en-US" i="1" dirty="0"/>
              <a:t>I, Robot</a:t>
            </a:r>
            <a:r>
              <a:rPr lang="en-US" dirty="0"/>
              <a:t>), Asimov helped to promote a conception of robots as useful machines rather than inhuman monsters. Asimov is also known for his </a:t>
            </a:r>
            <a:r>
              <a:rPr lang="en-US" i="1" dirty="0"/>
              <a:t>Foundation</a:t>
            </a:r>
            <a:r>
              <a:rPr lang="en-US" dirty="0"/>
              <a:t> series, which was inspired by Edward Gibbon’s </a:t>
            </a:r>
            <a:r>
              <a:rPr lang="en-US" i="1" dirty="0"/>
              <a:t>The History of the Decline and Fall of the Roman Empire</a:t>
            </a:r>
            <a:r>
              <a:rPr lang="en-US" dirty="0"/>
              <a:t>. The </a:t>
            </a:r>
            <a:r>
              <a:rPr lang="en-US" i="1" dirty="0"/>
              <a:t>Foundation</a:t>
            </a:r>
            <a:r>
              <a:rPr lang="en-US" dirty="0"/>
              <a:t> series begins when the “</a:t>
            </a:r>
            <a:r>
              <a:rPr lang="en-US" dirty="0" err="1"/>
              <a:t>psychohistorian</a:t>
            </a:r>
            <a:r>
              <a:rPr lang="en-US" dirty="0"/>
              <a:t>” Hari </a:t>
            </a:r>
            <a:r>
              <a:rPr lang="en-US" dirty="0" err="1"/>
              <a:t>Seldon</a:t>
            </a:r>
            <a:r>
              <a:rPr lang="en-US" dirty="0"/>
              <a:t> realizes that the Galactic Empire will soon fall, and creates the title organization to limit the length of the ensuing Dark Age. Asimov eventually linked together his </a:t>
            </a:r>
            <a:r>
              <a:rPr lang="en-US" i="1" dirty="0"/>
              <a:t>Robot</a:t>
            </a:r>
            <a:r>
              <a:rPr lang="en-US" dirty="0"/>
              <a:t> and </a:t>
            </a:r>
            <a:r>
              <a:rPr lang="en-US" i="1" dirty="0"/>
              <a:t>Foundation</a:t>
            </a:r>
            <a:r>
              <a:rPr lang="en-US" dirty="0"/>
              <a:t> series into a far-reaching “history of the future,” which also includes Asimov’s novels </a:t>
            </a:r>
            <a:r>
              <a:rPr lang="en-US" i="1" dirty="0"/>
              <a:t>The Caves of Steel</a:t>
            </a:r>
            <a:r>
              <a:rPr lang="en-US" dirty="0"/>
              <a:t>, </a:t>
            </a:r>
            <a:r>
              <a:rPr lang="en-US" i="1" dirty="0"/>
              <a:t>Pebble in the Sky</a:t>
            </a:r>
            <a:r>
              <a:rPr lang="en-US" dirty="0"/>
              <a:t>, and </a:t>
            </a:r>
            <a:r>
              <a:rPr lang="en-US" i="1" dirty="0"/>
              <a:t>The Stars, Like Dust</a:t>
            </a:r>
            <a:r>
              <a:rPr lang="en-US" dirty="0"/>
              <a:t>.</a:t>
            </a:r>
          </a:p>
        </p:txBody>
      </p:sp>
    </p:spTree>
    <p:extLst>
      <p:ext uri="{BB962C8B-B14F-4D97-AF65-F5344CB8AC3E}">
        <p14:creationId xmlns:p14="http://schemas.microsoft.com/office/powerpoint/2010/main" val="22740955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Oliver Wendell Holmes</a:t>
            </a:r>
            <a:r>
              <a:rPr lang="en-US" dirty="0"/>
              <a:t> </a:t>
            </a:r>
          </a:p>
        </p:txBody>
      </p:sp>
      <p:sp>
        <p:nvSpPr>
          <p:cNvPr id="3" name="Content Placeholder 2"/>
          <p:cNvSpPr>
            <a:spLocks noGrp="1"/>
          </p:cNvSpPr>
          <p:nvPr>
            <p:ph idx="1"/>
          </p:nvPr>
        </p:nvSpPr>
        <p:spPr/>
        <p:txBody>
          <a:bodyPr/>
          <a:lstStyle/>
          <a:p>
            <a:pPr marL="0" indent="0">
              <a:buNone/>
            </a:pPr>
            <a:r>
              <a:rPr lang="en-US" dirty="0" smtClean="0"/>
              <a:t>Two </a:t>
            </a:r>
            <a:r>
              <a:rPr lang="en-US" dirty="0"/>
              <a:t>different men; the father, Oliver Wendell Holmes, Sr. (1809 - 1894) was a physician, poet, and humorist who wrote "Old Ironsides" and </a:t>
            </a:r>
            <a:r>
              <a:rPr lang="en-US" i="1" dirty="0"/>
              <a:t>The Autocrat of the Breakfast Table</a:t>
            </a:r>
            <a:r>
              <a:rPr lang="en-US" dirty="0"/>
              <a:t>. The son, Oliver Wendell Holmes, Jr. (1841 - 1935) was a justice of the Supreme Court known as "The Great Dissenter.</a:t>
            </a:r>
          </a:p>
        </p:txBody>
      </p:sp>
    </p:spTree>
    <p:extLst>
      <p:ext uri="{BB962C8B-B14F-4D97-AF65-F5344CB8AC3E}">
        <p14:creationId xmlns:p14="http://schemas.microsoft.com/office/powerpoint/2010/main" val="358634364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final book of the New Testament. In particular, it is singular and the plural form will be counted wrong in NAQT competitions. The full name varies from translation to translation, but sometimes appears as "The Revelation of St. John the Divine" or "Apocalypse of John."</a:t>
            </a:r>
          </a:p>
        </p:txBody>
      </p:sp>
    </p:spTree>
    <p:extLst>
      <p:ext uri="{BB962C8B-B14F-4D97-AF65-F5344CB8AC3E}">
        <p14:creationId xmlns:p14="http://schemas.microsoft.com/office/powerpoint/2010/main" val="230122486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Tom Wolfe and Thomas Wolfe</a:t>
            </a:r>
            <a:r>
              <a:rPr lang="en-US" dirty="0"/>
              <a:t> </a:t>
            </a:r>
          </a:p>
        </p:txBody>
      </p:sp>
      <p:sp>
        <p:nvSpPr>
          <p:cNvPr id="3" name="Content Placeholder 2"/>
          <p:cNvSpPr>
            <a:spLocks noGrp="1"/>
          </p:cNvSpPr>
          <p:nvPr>
            <p:ph idx="1"/>
          </p:nvPr>
        </p:nvSpPr>
        <p:spPr/>
        <p:txBody>
          <a:bodyPr/>
          <a:lstStyle/>
          <a:p>
            <a:pPr marL="0" indent="0">
              <a:buNone/>
            </a:pPr>
            <a:r>
              <a:rPr lang="en-US" dirty="0" smtClean="0"/>
              <a:t>Two </a:t>
            </a:r>
            <a:r>
              <a:rPr lang="en-US" dirty="0"/>
              <a:t>different people; Tom Wolfe (1930 - present, in full Thomas </a:t>
            </a:r>
            <a:r>
              <a:rPr lang="en-US" dirty="0" err="1"/>
              <a:t>Kennerly</a:t>
            </a:r>
            <a:r>
              <a:rPr lang="en-US" dirty="0"/>
              <a:t> Wolfe Jr.) is the modern author and journalist who wrote </a:t>
            </a:r>
            <a:r>
              <a:rPr lang="en-US" i="1" dirty="0"/>
              <a:t>The Right Stuff</a:t>
            </a:r>
            <a:r>
              <a:rPr lang="en-US" dirty="0"/>
              <a:t>, </a:t>
            </a:r>
            <a:r>
              <a:rPr lang="en-US" i="1" dirty="0"/>
              <a:t>The Bonfire of the Vanities</a:t>
            </a:r>
            <a:r>
              <a:rPr lang="en-US" dirty="0"/>
              <a:t>, and </a:t>
            </a:r>
            <a:r>
              <a:rPr lang="en-US" i="1" dirty="0"/>
              <a:t>A Man in Full</a:t>
            </a:r>
            <a:r>
              <a:rPr lang="en-US" dirty="0"/>
              <a:t>. Thomas Wolfe (1900 - 1938, in full, Thomas Clayton Wolfe) was an earlier author of works like </a:t>
            </a:r>
            <a:r>
              <a:rPr lang="en-US" i="1" dirty="0"/>
              <a:t>Look Homeward, Angel</a:t>
            </a:r>
            <a:r>
              <a:rPr lang="en-US" dirty="0"/>
              <a:t> and </a:t>
            </a:r>
            <a:r>
              <a:rPr lang="en-US" i="1" dirty="0"/>
              <a:t>You Can't Go Home Again</a:t>
            </a:r>
            <a:r>
              <a:rPr lang="en-US" dirty="0"/>
              <a:t>. In NAQT competitions, "Thomas Wolfe" will be counted wrong for the former and "Tom Wolfe" as wrong for the latter.</a:t>
            </a:r>
          </a:p>
        </p:txBody>
      </p:sp>
    </p:spTree>
    <p:extLst>
      <p:ext uri="{BB962C8B-B14F-4D97-AF65-F5344CB8AC3E}">
        <p14:creationId xmlns:p14="http://schemas.microsoft.com/office/powerpoint/2010/main" val="388744923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Greco-Roman Mythology</a:t>
            </a:r>
            <a:r>
              <a:rPr lang="en-US" dirty="0"/>
              <a:t> </a:t>
            </a:r>
          </a:p>
        </p:txBody>
      </p:sp>
      <p:sp>
        <p:nvSpPr>
          <p:cNvPr id="3" name="Content Placeholder 2"/>
          <p:cNvSpPr>
            <a:spLocks noGrp="1"/>
          </p:cNvSpPr>
          <p:nvPr>
            <p:ph idx="1"/>
          </p:nvPr>
        </p:nvSpPr>
        <p:spPr/>
        <p:txBody>
          <a:bodyPr/>
          <a:lstStyle/>
          <a:p>
            <a:pPr marL="0" indent="0">
              <a:buNone/>
            </a:pPr>
            <a:r>
              <a:rPr lang="en-US" dirty="0" smtClean="0"/>
              <a:t>Greek </a:t>
            </a:r>
            <a:r>
              <a:rPr lang="en-US" dirty="0"/>
              <a:t>and Roman mythology have many analogous characters, many of which are closely identified (e.g., Aphrodite and Venus). However, a question that mentions specific names, traits, or otherwise makes clear that it is about one tradition requires that the answer from that tradition be given; analogous figures from other traditions will not even be prompted under </a:t>
            </a:r>
            <a:r>
              <a:rPr lang="en-US" u="sng" dirty="0">
                <a:hlinkClick r:id="rId2"/>
              </a:rPr>
              <a:t>NAQT rules</a:t>
            </a:r>
            <a:r>
              <a:rPr lang="en-US" dirty="0"/>
              <a:t>. Thus the answer to "From whose head was Minerva born?" must be "Jupiter" and not "Zeus."</a:t>
            </a:r>
          </a:p>
        </p:txBody>
      </p:sp>
    </p:spTree>
    <p:extLst>
      <p:ext uri="{BB962C8B-B14F-4D97-AF65-F5344CB8AC3E}">
        <p14:creationId xmlns:p14="http://schemas.microsoft.com/office/powerpoint/2010/main" val="222274317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Enharmonic Notes</a:t>
            </a:r>
            <a:r>
              <a:rPr lang="en-US" dirty="0"/>
              <a:t> </a:t>
            </a:r>
          </a:p>
        </p:txBody>
      </p:sp>
      <p:sp>
        <p:nvSpPr>
          <p:cNvPr id="3" name="Content Placeholder 2"/>
          <p:cNvSpPr>
            <a:spLocks noGrp="1"/>
          </p:cNvSpPr>
          <p:nvPr>
            <p:ph idx="1"/>
          </p:nvPr>
        </p:nvSpPr>
        <p:spPr/>
        <p:txBody>
          <a:bodyPr/>
          <a:lstStyle/>
          <a:p>
            <a:pPr marL="0" indent="0">
              <a:buNone/>
            </a:pPr>
            <a:r>
              <a:rPr lang="en-US" dirty="0" smtClean="0"/>
              <a:t>While </a:t>
            </a:r>
            <a:r>
              <a:rPr lang="en-US" dirty="0"/>
              <a:t>it is true that on a piano the notes C-sharp and D-flat are indistinguishable, this is not true on other instruments or under most systems of tuning. In general music theory differentiates between notes that are enharmonic in the specific case of the piano and </a:t>
            </a:r>
            <a:r>
              <a:rPr lang="en-US" u="sng" dirty="0">
                <a:hlinkClick r:id="rId2"/>
              </a:rPr>
              <a:t>NAQT questions will require that correct note</a:t>
            </a:r>
            <a:r>
              <a:rPr lang="en-US" dirty="0"/>
              <a:t> (and will not prompt on the other).</a:t>
            </a:r>
          </a:p>
        </p:txBody>
      </p:sp>
    </p:spTree>
    <p:extLst>
      <p:ext uri="{BB962C8B-B14F-4D97-AF65-F5344CB8AC3E}">
        <p14:creationId xmlns:p14="http://schemas.microsoft.com/office/powerpoint/2010/main" val="308078044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East Asian Names</a:t>
            </a:r>
            <a:r>
              <a:rPr lang="en-US" dirty="0"/>
              <a:t> </a:t>
            </a:r>
          </a:p>
        </p:txBody>
      </p:sp>
      <p:sp>
        <p:nvSpPr>
          <p:cNvPr id="3" name="Content Placeholder 2"/>
          <p:cNvSpPr>
            <a:spLocks noGrp="1"/>
          </p:cNvSpPr>
          <p:nvPr>
            <p:ph idx="1"/>
          </p:nvPr>
        </p:nvSpPr>
        <p:spPr/>
        <p:txBody>
          <a:bodyPr>
            <a:normAutofit/>
          </a:bodyPr>
          <a:lstStyle/>
          <a:p>
            <a:pPr marL="0" indent="0">
              <a:buNone/>
            </a:pPr>
            <a:r>
              <a:rPr lang="en-US" dirty="0" smtClean="0"/>
              <a:t>Many </a:t>
            </a:r>
            <a:r>
              <a:rPr lang="en-US" dirty="0"/>
              <a:t>East Asian languages (but in particular Japanese, Chinese, Vietnamese, and Korean) traditionally place the family name before the given name: Mishima Yukio's family name is "Mishima". Under NAQT rules, all answers (regardless of the usual cultural order) may be given in either order: "Mishima Yukio," "Yukio Mishima," "Henry James," and "James, Henry" are all acceptable, but players should make sure that they know which part of an East Asian name is the family name as "Yukio" will be neither prompted nor accepted. Players who are not certain may wish to give both names, though it is usually a good idea to only give the family name when answering (since family names are usually sufficient and always will be prompted if not).</a:t>
            </a:r>
          </a:p>
        </p:txBody>
      </p:sp>
    </p:spTree>
    <p:extLst>
      <p:ext uri="{BB962C8B-B14F-4D97-AF65-F5344CB8AC3E}">
        <p14:creationId xmlns:p14="http://schemas.microsoft.com/office/powerpoint/2010/main" val="35182424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Man That Corrupted </a:t>
            </a:r>
            <a:r>
              <a:rPr lang="en-US" b="1" dirty="0" err="1"/>
              <a:t>Hadleyburg</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the correct title of the short story by Mark Twain. In particular, "The Man Who Corrupted </a:t>
            </a:r>
            <a:r>
              <a:rPr lang="en-US" dirty="0" err="1"/>
              <a:t>Hadleyburg</a:t>
            </a:r>
            <a:r>
              <a:rPr lang="en-US" dirty="0"/>
              <a:t>" is incorrect.</a:t>
            </a:r>
          </a:p>
        </p:txBody>
      </p:sp>
    </p:spTree>
    <p:extLst>
      <p:ext uri="{BB962C8B-B14F-4D97-AF65-F5344CB8AC3E}">
        <p14:creationId xmlns:p14="http://schemas.microsoft.com/office/powerpoint/2010/main" val="111050163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United Kingdom</a:t>
            </a:r>
            <a:r>
              <a:rPr lang="en-US" dirty="0"/>
              <a:t> </a:t>
            </a:r>
          </a:p>
        </p:txBody>
      </p:sp>
      <p:sp>
        <p:nvSpPr>
          <p:cNvPr id="3" name="Content Placeholder 2"/>
          <p:cNvSpPr>
            <a:spLocks noGrp="1"/>
          </p:cNvSpPr>
          <p:nvPr>
            <p:ph idx="1"/>
          </p:nvPr>
        </p:nvSpPr>
        <p:spPr/>
        <p:txBody>
          <a:bodyPr/>
          <a:lstStyle/>
          <a:p>
            <a:pPr marL="0" indent="0">
              <a:buNone/>
            </a:pPr>
            <a:r>
              <a:rPr lang="en-US" dirty="0" smtClean="0"/>
              <a:t>Since </a:t>
            </a:r>
            <a:r>
              <a:rPr lang="en-US" dirty="0"/>
              <a:t>the Act of Union in 1707, England has not existed as a separate political unit and questions about political entities after that time will nearly always require "United Kingdom" (or "Great Britain") and will not prompt on "England." England, of course, continues to be a reasonable answer in modern times for geography or sports questions.</a:t>
            </a:r>
          </a:p>
        </p:txBody>
      </p:sp>
    </p:spTree>
    <p:extLst>
      <p:ext uri="{BB962C8B-B14F-4D97-AF65-F5344CB8AC3E}">
        <p14:creationId xmlns:p14="http://schemas.microsoft.com/office/powerpoint/2010/main" val="70259576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Immaculate Conception</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Roman Catholic belief that Mary, the mother of Jesus, was not affected by Original Sin from the moment of her conception onward. In particular, despite the lack of male involvement, it does not refer to the conception </a:t>
            </a:r>
            <a:r>
              <a:rPr lang="en-US" i="1" dirty="0"/>
              <a:t>by</a:t>
            </a:r>
            <a:r>
              <a:rPr lang="en-US" dirty="0"/>
              <a:t> Mary of Jesus the Christ.</a:t>
            </a:r>
          </a:p>
        </p:txBody>
      </p:sp>
    </p:spTree>
    <p:extLst>
      <p:ext uri="{BB962C8B-B14F-4D97-AF65-F5344CB8AC3E}">
        <p14:creationId xmlns:p14="http://schemas.microsoft.com/office/powerpoint/2010/main" val="33596583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IWW</a:t>
            </a:r>
            <a:r>
              <a:rPr lang="en-US" dirty="0"/>
              <a:t> </a:t>
            </a:r>
          </a:p>
        </p:txBody>
      </p:sp>
      <p:sp>
        <p:nvSpPr>
          <p:cNvPr id="3" name="Content Placeholder 2"/>
          <p:cNvSpPr>
            <a:spLocks noGrp="1"/>
          </p:cNvSpPr>
          <p:nvPr>
            <p:ph idx="1"/>
          </p:nvPr>
        </p:nvSpPr>
        <p:spPr/>
        <p:txBody>
          <a:bodyPr/>
          <a:lstStyle/>
          <a:p>
            <a:pPr marL="0" indent="0">
              <a:buNone/>
            </a:pPr>
            <a:r>
              <a:rPr lang="en-US" dirty="0" smtClean="0"/>
              <a:t>An </a:t>
            </a:r>
            <a:r>
              <a:rPr lang="en-US" dirty="0"/>
              <a:t>abbreviation for the early 20th-century labor organization Industrial Workers of the World. In particular, it does not stand for the (redundant) "International Workers of the World."</a:t>
            </a:r>
          </a:p>
        </p:txBody>
      </p:sp>
    </p:spTree>
    <p:extLst>
      <p:ext uri="{BB962C8B-B14F-4D97-AF65-F5344CB8AC3E}">
        <p14:creationId xmlns:p14="http://schemas.microsoft.com/office/powerpoint/2010/main" val="2236458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Ray Bradbury</a:t>
            </a:r>
            <a:r>
              <a:rPr lang="en-US" dirty="0" smtClean="0"/>
              <a:t> (1920–2012, United States).</a:t>
            </a:r>
            <a:endParaRPr lang="en-US" dirty="0"/>
          </a:p>
        </p:txBody>
      </p:sp>
      <p:sp>
        <p:nvSpPr>
          <p:cNvPr id="3" name="Content Placeholder 2"/>
          <p:cNvSpPr>
            <a:spLocks noGrp="1"/>
          </p:cNvSpPr>
          <p:nvPr>
            <p:ph idx="1"/>
          </p:nvPr>
        </p:nvSpPr>
        <p:spPr>
          <a:xfrm>
            <a:off x="838200" y="1690688"/>
            <a:ext cx="10515600" cy="5269443"/>
          </a:xfrm>
        </p:spPr>
        <p:txBody>
          <a:bodyPr>
            <a:normAutofit fontScale="85000" lnSpcReduction="20000"/>
          </a:bodyPr>
          <a:lstStyle/>
          <a:p>
            <a:pPr marL="0" indent="0">
              <a:buNone/>
            </a:pPr>
            <a:r>
              <a:rPr lang="en-US" dirty="0" smtClean="0"/>
              <a:t>Bradbury’s </a:t>
            </a:r>
            <a:r>
              <a:rPr lang="en-US" dirty="0"/>
              <a:t>science fiction and fantasy stories often contain nostalgic elements related to his Midwestern childhood. The Illinois community of Green Town is the setting of Bradbury’s novels </a:t>
            </a:r>
            <a:r>
              <a:rPr lang="en-US" i="1" dirty="0"/>
              <a:t>Dandelion Wine</a:t>
            </a:r>
            <a:r>
              <a:rPr lang="en-US" dirty="0"/>
              <a:t> and </a:t>
            </a:r>
            <a:r>
              <a:rPr lang="en-US" i="1" dirty="0"/>
              <a:t>Something Wicked This Way Comes</a:t>
            </a:r>
            <a:r>
              <a:rPr lang="en-US" dirty="0"/>
              <a:t>, both of which center on boys beginning to enter adulthood. Similarly, small towns on Earth and Mars are the setting of many stories in Bradbury’s 1950 </a:t>
            </a:r>
            <a:r>
              <a:rPr lang="en-US" dirty="0" err="1"/>
              <a:t>collection</a:t>
            </a:r>
            <a:r>
              <a:rPr lang="en-US" i="1" dirty="0" err="1"/>
              <a:t>The</a:t>
            </a:r>
            <a:r>
              <a:rPr lang="en-US" i="1" dirty="0"/>
              <a:t> Martian Chronicles</a:t>
            </a:r>
            <a:r>
              <a:rPr lang="en-US" dirty="0"/>
              <a:t>, which is made up of loosely connected works about the expeditions of human astronauts, the displacement of indigenous Martians as human settlers arrive, and a nuclear war that destroys most life on Earth. Bradbury also wrote about Mars in several stories that appear in his collection </a:t>
            </a:r>
            <a:r>
              <a:rPr lang="en-US" i="1" dirty="0"/>
              <a:t>The Illustrated Man</a:t>
            </a:r>
            <a:r>
              <a:rPr lang="en-US" dirty="0"/>
              <a:t>, whose title character has tattoos that foretell the future. Another theme that recurs in Bradbury’s works is censorship and the importance of literature. This theme is expressed most strongly in Bradbury’s 1953 novel </a:t>
            </a:r>
            <a:r>
              <a:rPr lang="en-US" i="1" dirty="0"/>
              <a:t>Fahrenheit 451</a:t>
            </a:r>
            <a:r>
              <a:rPr lang="en-US" dirty="0"/>
              <a:t>, which depicts a dystopian future in which “firemen” burn books . The protagonist of </a:t>
            </a:r>
            <a:r>
              <a:rPr lang="en-US" i="1" dirty="0"/>
              <a:t>Fahrenheit 451</a:t>
            </a:r>
            <a:r>
              <a:rPr lang="en-US" dirty="0"/>
              <a:t> is Guy Montag, a fireman whose wife Mildred is deeply depressed and addicted to television programs that she watches on large “parlor walls.” Montag begins to question his profession after meeting the free-spirited Clarisse McClellan, and secretly preserves books to read, leading to a rebuke from Fire Captain Beatty. Montag is eventually pursued by a robotic attack dog called the “Mechanical Hound,” but escapes to join a community of rebels who memorize classic works of literature.</a:t>
            </a:r>
          </a:p>
          <a:p>
            <a:pPr marL="0" indent="0">
              <a:buNone/>
            </a:pPr>
            <a:endParaRPr lang="en-US" dirty="0"/>
          </a:p>
        </p:txBody>
      </p:sp>
    </p:spTree>
    <p:extLst>
      <p:ext uri="{BB962C8B-B14F-4D97-AF65-F5344CB8AC3E}">
        <p14:creationId xmlns:p14="http://schemas.microsoft.com/office/powerpoint/2010/main" val="161030229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Daniel Shays</a:t>
            </a:r>
            <a:r>
              <a:rPr lang="en-US" dirty="0"/>
              <a:t> </a:t>
            </a:r>
          </a:p>
        </p:txBody>
      </p:sp>
      <p:sp>
        <p:nvSpPr>
          <p:cNvPr id="3" name="Content Placeholder 2"/>
          <p:cNvSpPr>
            <a:spLocks noGrp="1"/>
          </p:cNvSpPr>
          <p:nvPr>
            <p:ph idx="1"/>
          </p:nvPr>
        </p:nvSpPr>
        <p:spPr/>
        <p:txBody>
          <a:bodyPr/>
          <a:lstStyle/>
          <a:p>
            <a:pPr marL="0" indent="0">
              <a:buNone/>
            </a:pPr>
            <a:r>
              <a:rPr lang="en-US" dirty="0" smtClean="0"/>
              <a:t>An </a:t>
            </a:r>
            <a:r>
              <a:rPr lang="en-US" dirty="0"/>
              <a:t>officer in the Revolutionary War who went on to lead a 1786-1787 rebellion in western Massachusetts opposing its high taxes, an episode known as "Shays' Rebellion." In particular, his name is not "Shay." A similar error is often made in giving "van der Waal" as the name of the Dutch chemist, but his name is actually "van der Waals."</a:t>
            </a:r>
          </a:p>
        </p:txBody>
      </p:sp>
    </p:spTree>
    <p:extLst>
      <p:ext uri="{BB962C8B-B14F-4D97-AF65-F5344CB8AC3E}">
        <p14:creationId xmlns:p14="http://schemas.microsoft.com/office/powerpoint/2010/main" val="238711581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Sign of Four</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Arthur Conan Doyle novel about the theft of the Agra treasure by four men including Jonathan Small. In particular, the title is not "The Sign of the Four."</a:t>
            </a:r>
          </a:p>
        </p:txBody>
      </p:sp>
    </p:spTree>
    <p:extLst>
      <p:ext uri="{BB962C8B-B14F-4D97-AF65-F5344CB8AC3E}">
        <p14:creationId xmlns:p14="http://schemas.microsoft.com/office/powerpoint/2010/main" val="362875931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Visual Art Titles</a:t>
            </a:r>
            <a:r>
              <a:rPr lang="en-US" dirty="0"/>
              <a:t> </a:t>
            </a:r>
          </a:p>
        </p:txBody>
      </p:sp>
      <p:sp>
        <p:nvSpPr>
          <p:cNvPr id="3" name="Content Placeholder 2"/>
          <p:cNvSpPr>
            <a:spLocks noGrp="1"/>
          </p:cNvSpPr>
          <p:nvPr>
            <p:ph idx="1"/>
          </p:nvPr>
        </p:nvSpPr>
        <p:spPr/>
        <p:txBody>
          <a:bodyPr/>
          <a:lstStyle/>
          <a:p>
            <a:pPr marL="0" indent="0">
              <a:buNone/>
            </a:pPr>
            <a:r>
              <a:rPr lang="en-US" dirty="0" smtClean="0"/>
              <a:t>From </a:t>
            </a:r>
            <a:r>
              <a:rPr lang="en-US" dirty="0"/>
              <a:t>1300 to 1700, relatively few religious paintings were given specific titles; most have been assigned traditional names based on their subject manner. This means that many titles (e.g., </a:t>
            </a:r>
            <a:r>
              <a:rPr lang="en-US" i="1" dirty="0"/>
              <a:t>The Descent from the Cross</a:t>
            </a:r>
            <a:r>
              <a:rPr lang="en-US" dirty="0"/>
              <a:t>, </a:t>
            </a:r>
            <a:r>
              <a:rPr lang="en-US" i="1" dirty="0"/>
              <a:t>The Annunciation</a:t>
            </a:r>
            <a:r>
              <a:rPr lang="en-US" dirty="0"/>
              <a:t>, </a:t>
            </a:r>
            <a:r>
              <a:rPr lang="en-US" i="1" dirty="0"/>
              <a:t>The Adoration of the Magi</a:t>
            </a:r>
            <a:r>
              <a:rPr lang="en-US" dirty="0"/>
              <a:t>, etc.) occur very frequently and players should not be as quick to ring in upon immediately recognizing as a title as in other fields because there is a good chance that more than one painter produced a work by that name. Similarly, the titles are often not canonical (e.g., El Greco's </a:t>
            </a:r>
            <a:r>
              <a:rPr lang="en-US" i="1" dirty="0"/>
              <a:t>Christ Driving the Money-Changers from the Temple</a:t>
            </a:r>
            <a:r>
              <a:rPr lang="en-US" dirty="0"/>
              <a:t> may appear as </a:t>
            </a:r>
            <a:r>
              <a:rPr lang="en-US" i="1" dirty="0"/>
              <a:t>Expulsion from the Temple</a:t>
            </a:r>
            <a:r>
              <a:rPr lang="en-US" dirty="0"/>
              <a:t>) and players should keep in mind that the form of the title they know may not be the one given in the question.</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7480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Kurt Vonnegut</a:t>
            </a:r>
            <a:r>
              <a:rPr lang="en-US" dirty="0" smtClean="0"/>
              <a:t> (1922–2007, United States).</a:t>
            </a:r>
            <a:endParaRPr lang="en-US" dirty="0"/>
          </a:p>
        </p:txBody>
      </p:sp>
      <p:sp>
        <p:nvSpPr>
          <p:cNvPr id="3" name="Content Placeholder 2"/>
          <p:cNvSpPr>
            <a:spLocks noGrp="1"/>
          </p:cNvSpPr>
          <p:nvPr>
            <p:ph idx="1"/>
          </p:nvPr>
        </p:nvSpPr>
        <p:spPr>
          <a:xfrm>
            <a:off x="838200" y="1473200"/>
            <a:ext cx="10515600" cy="5384800"/>
          </a:xfrm>
        </p:spPr>
        <p:txBody>
          <a:bodyPr>
            <a:normAutofit fontScale="85000" lnSpcReduction="20000"/>
          </a:bodyPr>
          <a:lstStyle/>
          <a:p>
            <a:pPr marL="0" indent="0">
              <a:buNone/>
            </a:pPr>
            <a:r>
              <a:rPr lang="en-US" dirty="0" smtClean="0"/>
              <a:t>Vonnegut’s </a:t>
            </a:r>
            <a:r>
              <a:rPr lang="en-US" dirty="0"/>
              <a:t>fiction provides a darkly humorous response to the absurdities and violence of the twentieth century. During World War II, Vonnegut was a prisoner of war in Germany, and lived through the Allied firebombing of Dresden. That experience was the basis for Vonnegut’s novel </a:t>
            </a:r>
            <a:r>
              <a:rPr lang="en-US" i="1" dirty="0"/>
              <a:t>Slaughterhouse-Five</a:t>
            </a:r>
            <a:r>
              <a:rPr lang="en-US" dirty="0"/>
              <a:t>, in which the soldier Billy Pilgrim becomes “unstuck in time,” and perceives his life in a non-linear fashion. Billy travels between the present, past, and future as he is captured by the German army, witnesses the destruction of Dresden, becomes a prosperous optometrist in the town of Ilium, is kidnapped by aliens and placed in a zoo along with the actress Montana </a:t>
            </a:r>
            <a:r>
              <a:rPr lang="en-US" dirty="0" err="1"/>
              <a:t>Wildhack</a:t>
            </a:r>
            <a:r>
              <a:rPr lang="en-US" dirty="0"/>
              <a:t>, and is eventually assassinated. </a:t>
            </a:r>
            <a:r>
              <a:rPr lang="en-US" i="1" dirty="0"/>
              <a:t>Slaughterhouse-Five</a:t>
            </a:r>
            <a:r>
              <a:rPr lang="en-US" dirty="0"/>
              <a:t> contains a number of elements that recur in other Vonnegut novels, including the veteran Eliot Rosewater, aliens from the planet </a:t>
            </a:r>
            <a:r>
              <a:rPr lang="en-US" dirty="0" err="1"/>
              <a:t>Tralfamadore</a:t>
            </a:r>
            <a:r>
              <a:rPr lang="en-US" dirty="0"/>
              <a:t>, the unsuccessful science fiction writer Kilgore Trout, and members of the wealthy </a:t>
            </a:r>
            <a:r>
              <a:rPr lang="en-US" dirty="0" err="1"/>
              <a:t>Rumfoord</a:t>
            </a:r>
            <a:r>
              <a:rPr lang="en-US" dirty="0"/>
              <a:t> family. Vonnegut also wrote the novel </a:t>
            </a:r>
            <a:r>
              <a:rPr lang="en-US" i="1" dirty="0"/>
              <a:t>Cat’s Cradle</a:t>
            </a:r>
            <a:r>
              <a:rPr lang="en-US" dirty="0"/>
              <a:t>, which describes a substance called “ice-nine” that instantly turns liquid water into a solid. Ice-nine was created by the atomic scientist Felix </a:t>
            </a:r>
            <a:r>
              <a:rPr lang="en-US" dirty="0" err="1"/>
              <a:t>Hoenikker</a:t>
            </a:r>
            <a:r>
              <a:rPr lang="en-US" dirty="0"/>
              <a:t>, whose life is researched by the novel’s narrator John. Another thread in </a:t>
            </a:r>
            <a:r>
              <a:rPr lang="en-US" i="1" dirty="0"/>
              <a:t>Cat’s Cradle</a:t>
            </a:r>
            <a:r>
              <a:rPr lang="en-US" dirty="0"/>
              <a:t> concerns the “bittersweet lies” of the prophet </a:t>
            </a:r>
            <a:r>
              <a:rPr lang="en-US" dirty="0" err="1"/>
              <a:t>Bokonon</a:t>
            </a:r>
            <a:r>
              <a:rPr lang="en-US" dirty="0"/>
              <a:t>, who lives on the Caribbean island of San Lorenzo. </a:t>
            </a:r>
            <a:r>
              <a:rPr lang="en-US" dirty="0" err="1"/>
              <a:t>Bokonon</a:t>
            </a:r>
            <a:r>
              <a:rPr lang="en-US" dirty="0"/>
              <a:t> comments on human stupidity after an accident that occurs during the funeral of the San </a:t>
            </a:r>
            <a:r>
              <a:rPr lang="en-US" dirty="0" err="1"/>
              <a:t>Lorenzan</a:t>
            </a:r>
            <a:r>
              <a:rPr lang="en-US" dirty="0"/>
              <a:t> dictator Papa </a:t>
            </a:r>
            <a:r>
              <a:rPr lang="en-US" dirty="0" err="1"/>
              <a:t>Monzano</a:t>
            </a:r>
            <a:r>
              <a:rPr lang="en-US" dirty="0"/>
              <a:t> causes ice-nine to fall into the ocean, destroying almost all life on Earth.</a:t>
            </a:r>
          </a:p>
          <a:p>
            <a:endParaRPr lang="en-US" dirty="0"/>
          </a:p>
        </p:txBody>
      </p:sp>
    </p:spTree>
    <p:extLst>
      <p:ext uri="{BB962C8B-B14F-4D97-AF65-F5344CB8AC3E}">
        <p14:creationId xmlns:p14="http://schemas.microsoft.com/office/powerpoint/2010/main" val="452795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Margaret Atwood</a:t>
            </a:r>
            <a:r>
              <a:rPr lang="en-US" dirty="0" smtClean="0"/>
              <a:t> (1939–present, Canada).</a:t>
            </a:r>
            <a:endParaRPr lang="en-US" dirty="0"/>
          </a:p>
        </p:txBody>
      </p:sp>
      <p:sp>
        <p:nvSpPr>
          <p:cNvPr id="3" name="Content Placeholder 2"/>
          <p:cNvSpPr>
            <a:spLocks noGrp="1"/>
          </p:cNvSpPr>
          <p:nvPr>
            <p:ph idx="1"/>
          </p:nvPr>
        </p:nvSpPr>
        <p:spPr>
          <a:xfrm>
            <a:off x="838200" y="1825624"/>
            <a:ext cx="10515600" cy="4879975"/>
          </a:xfrm>
        </p:spPr>
        <p:txBody>
          <a:bodyPr>
            <a:normAutofit fontScale="92500" lnSpcReduction="20000"/>
          </a:bodyPr>
          <a:lstStyle/>
          <a:p>
            <a:pPr marL="0" indent="0">
              <a:buNone/>
            </a:pPr>
            <a:r>
              <a:rPr lang="en-US" dirty="0" smtClean="0"/>
              <a:t>One </a:t>
            </a:r>
            <a:r>
              <a:rPr lang="en-US" dirty="0"/>
              <a:t>of Canada’s most prominent authors of literary fiction, Atwood has written multiple works that combine speculative elements with psychological realism. In 1985 Atwood published </a:t>
            </a:r>
            <a:r>
              <a:rPr lang="en-US" i="1" dirty="0"/>
              <a:t>The Handmaid’s Tale</a:t>
            </a:r>
            <a:r>
              <a:rPr lang="en-US" dirty="0"/>
              <a:t>, which portrays a dystopian near-future in which the United States has been replaced by the patriarchal Republic of Gilead. </a:t>
            </a:r>
            <a:r>
              <a:rPr lang="en-US" i="1" dirty="0"/>
              <a:t>The Handmaid’s Tale</a:t>
            </a:r>
            <a:r>
              <a:rPr lang="en-US" dirty="0"/>
              <a:t> is narrated by </a:t>
            </a:r>
            <a:r>
              <a:rPr lang="en-US" dirty="0" err="1"/>
              <a:t>Offred</a:t>
            </a:r>
            <a:r>
              <a:rPr lang="en-US" dirty="0"/>
              <a:t>, whose role as a “handmaid” is to bear children for “the Commander” and his wife, Serena Joy. </a:t>
            </a:r>
            <a:r>
              <a:rPr lang="en-US" dirty="0" err="1"/>
              <a:t>Offred</a:t>
            </a:r>
            <a:r>
              <a:rPr lang="en-US" dirty="0"/>
              <a:t> flees her oppressive existence with the help of Nick, a chauffeur who claims to be a member of the underground Mayday resistance movement. In an epilogue set in the year 2195, the archivist Professor </a:t>
            </a:r>
            <a:r>
              <a:rPr lang="en-US" dirty="0" err="1"/>
              <a:t>Pieixoto</a:t>
            </a:r>
            <a:r>
              <a:rPr lang="en-US" dirty="0"/>
              <a:t> discusses </a:t>
            </a:r>
            <a:r>
              <a:rPr lang="en-US" dirty="0" err="1"/>
              <a:t>Offred’s</a:t>
            </a:r>
            <a:r>
              <a:rPr lang="en-US" dirty="0"/>
              <a:t> unknown fate. Atwood later wrote a trilogy set in a post-apocalyptic world where corporations have created bioengineered diseases and people (</a:t>
            </a:r>
            <a:r>
              <a:rPr lang="en-US" i="1" dirty="0"/>
              <a:t>Oryx and Crake</a:t>
            </a:r>
            <a:r>
              <a:rPr lang="en-US" dirty="0"/>
              <a:t>, </a:t>
            </a:r>
            <a:r>
              <a:rPr lang="en-US" i="1" dirty="0"/>
              <a:t>The Year of the Flood</a:t>
            </a:r>
            <a:r>
              <a:rPr lang="en-US" dirty="0"/>
              <a:t>, and </a:t>
            </a:r>
            <a:r>
              <a:rPr lang="en-US" i="1" dirty="0" err="1"/>
              <a:t>MaddAddam</a:t>
            </a:r>
            <a:r>
              <a:rPr lang="en-US" dirty="0"/>
              <a:t>). In addition to her speculative works, Atwood has also written historical fiction (</a:t>
            </a:r>
            <a:r>
              <a:rPr lang="en-US" i="1" dirty="0"/>
              <a:t>Alias Grace</a:t>
            </a:r>
            <a:r>
              <a:rPr lang="en-US" dirty="0"/>
              <a:t> and </a:t>
            </a:r>
            <a:r>
              <a:rPr lang="en-US" i="1" dirty="0"/>
              <a:t>The Blind Assassin</a:t>
            </a:r>
            <a:r>
              <a:rPr lang="en-US" dirty="0"/>
              <a:t>, the latter of which contains a character who is a science fiction author), novels about the relationships between female friends (</a:t>
            </a:r>
            <a:r>
              <a:rPr lang="en-US" i="1" dirty="0"/>
              <a:t>Cat’s Eye</a:t>
            </a:r>
            <a:r>
              <a:rPr lang="en-US" dirty="0"/>
              <a:t> and </a:t>
            </a:r>
            <a:r>
              <a:rPr lang="en-US" i="1" dirty="0"/>
              <a:t>The Robber Bride</a:t>
            </a:r>
            <a:r>
              <a:rPr lang="en-US" dirty="0"/>
              <a:t>), and a retelling of Homer’s Odyssey from a female point of view (</a:t>
            </a:r>
            <a:r>
              <a:rPr lang="en-US" i="1" dirty="0"/>
              <a:t>The </a:t>
            </a:r>
            <a:r>
              <a:rPr lang="en-US" i="1" dirty="0" err="1"/>
              <a:t>Penelopiad</a:t>
            </a:r>
            <a:r>
              <a:rPr lang="en-US" dirty="0"/>
              <a:t>).</a:t>
            </a:r>
          </a:p>
          <a:p>
            <a:pPr marL="0" indent="0">
              <a:buNone/>
            </a:pPr>
            <a:endParaRPr lang="en-US" dirty="0"/>
          </a:p>
        </p:txBody>
      </p:sp>
    </p:spTree>
    <p:extLst>
      <p:ext uri="{BB962C8B-B14F-4D97-AF65-F5344CB8AC3E}">
        <p14:creationId xmlns:p14="http://schemas.microsoft.com/office/powerpoint/2010/main" val="282884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Douglas Adams</a:t>
            </a:r>
            <a:r>
              <a:rPr lang="en-US" dirty="0" smtClean="0"/>
              <a:t> (1952–2001, United Kingdom).</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pPr marL="0" indent="0">
              <a:buNone/>
            </a:pPr>
            <a:r>
              <a:rPr lang="en-US" dirty="0" smtClean="0"/>
              <a:t>Adams </a:t>
            </a:r>
            <a:r>
              <a:rPr lang="en-US" dirty="0"/>
              <a:t>wrote comic science fiction and fantasy novels that poked fun at genre tropes and the quirks of British culture. After working on </a:t>
            </a:r>
            <a:r>
              <a:rPr lang="en-US" i="1" dirty="0"/>
              <a:t>Monty Python’s Flying Circus</a:t>
            </a:r>
            <a:r>
              <a:rPr lang="en-US" dirty="0"/>
              <a:t>, Adams created the BBC radio series </a:t>
            </a:r>
            <a:r>
              <a:rPr lang="en-US" i="1" dirty="0"/>
              <a:t>The Hitchhiker’s Guide to the Galaxy</a:t>
            </a:r>
            <a:r>
              <a:rPr lang="en-US" dirty="0"/>
              <a:t>, which premiered in 1978. The radio series became the basis of a series of novels (</a:t>
            </a:r>
            <a:r>
              <a:rPr lang="en-US" i="1" dirty="0"/>
              <a:t>The Hitchhiker’s Guide to the Galaxy</a:t>
            </a:r>
            <a:r>
              <a:rPr lang="en-US" dirty="0"/>
              <a:t>; </a:t>
            </a:r>
            <a:r>
              <a:rPr lang="en-US" i="1" dirty="0"/>
              <a:t>The Restaurant at the End of the Universe</a:t>
            </a:r>
            <a:r>
              <a:rPr lang="en-US" dirty="0"/>
              <a:t>; </a:t>
            </a:r>
            <a:r>
              <a:rPr lang="en-US" i="1" dirty="0"/>
              <a:t>Life, the Universe, and Everything</a:t>
            </a:r>
            <a:r>
              <a:rPr lang="en-US" dirty="0"/>
              <a:t>; </a:t>
            </a:r>
            <a:r>
              <a:rPr lang="en-US" i="1" dirty="0"/>
              <a:t>So Long, and Thanks for All the Fish</a:t>
            </a:r>
            <a:r>
              <a:rPr lang="en-US" dirty="0"/>
              <a:t>; </a:t>
            </a:r>
            <a:r>
              <a:rPr lang="en-US" i="1" dirty="0"/>
              <a:t>Mostly Harmless</a:t>
            </a:r>
            <a:r>
              <a:rPr lang="en-US" dirty="0"/>
              <a:t>; and the authorized sequel </a:t>
            </a:r>
            <a:r>
              <a:rPr lang="en-US" i="1" dirty="0"/>
              <a:t>And Another Thing…</a:t>
            </a:r>
            <a:r>
              <a:rPr lang="en-US" dirty="0"/>
              <a:t>, which was written by </a:t>
            </a:r>
            <a:r>
              <a:rPr lang="en-US" i="1" dirty="0"/>
              <a:t>Artemis Fowl</a:t>
            </a:r>
            <a:r>
              <a:rPr lang="en-US" dirty="0"/>
              <a:t> author </a:t>
            </a:r>
            <a:r>
              <a:rPr lang="en-US" dirty="0" err="1"/>
              <a:t>Eoin</a:t>
            </a:r>
            <a:r>
              <a:rPr lang="en-US" dirty="0"/>
              <a:t> </a:t>
            </a:r>
            <a:r>
              <a:rPr lang="en-US" dirty="0" err="1"/>
              <a:t>Colfer</a:t>
            </a:r>
            <a:r>
              <a:rPr lang="en-US" dirty="0"/>
              <a:t> after Adams died). The </a:t>
            </a:r>
            <a:r>
              <a:rPr lang="en-US" i="1" dirty="0"/>
              <a:t>Hitchhiker’s</a:t>
            </a:r>
            <a:r>
              <a:rPr lang="en-US" dirty="0"/>
              <a:t> series focuses on Arthur Dent, an ordinary Englishman who becomes one of the last humans in the universe after Earth is destroyed by the alien </a:t>
            </a:r>
            <a:r>
              <a:rPr lang="en-US" dirty="0" err="1"/>
              <a:t>Vogons</a:t>
            </a:r>
            <a:r>
              <a:rPr lang="en-US" dirty="0"/>
              <a:t>. Arthur and his friend Ford Prefect travel on a starship named the </a:t>
            </a:r>
            <a:r>
              <a:rPr lang="en-US" i="1" dirty="0"/>
              <a:t>Heart of Gold</a:t>
            </a:r>
            <a:r>
              <a:rPr lang="en-US" dirty="0"/>
              <a:t>, along with the “paranoid android” Marvin, the two-headed galactic president </a:t>
            </a:r>
            <a:r>
              <a:rPr lang="en-US" dirty="0" err="1"/>
              <a:t>Zaphod</a:t>
            </a:r>
            <a:r>
              <a:rPr lang="en-US" dirty="0"/>
              <a:t> </a:t>
            </a:r>
            <a:r>
              <a:rPr lang="en-US" dirty="0" err="1"/>
              <a:t>Beeblebrox</a:t>
            </a:r>
            <a:r>
              <a:rPr lang="en-US" dirty="0"/>
              <a:t>, and the human scientist Trillian. Arthur eventually discovers that “answer to the ultimate question of life, the universe, and everything” is 42 (although the question itself remains unknown). Characters in the </a:t>
            </a:r>
            <a:r>
              <a:rPr lang="en-US" i="1" dirty="0"/>
              <a:t>Hitchhiker’s Guide to the Galaxy</a:t>
            </a:r>
            <a:r>
              <a:rPr lang="en-US" dirty="0"/>
              <a:t> series sometimes consult the title reference work, which offers the advice “Don’t Panic,” encourages hitchhikers to carry towels at all times, and provides the recipe for a drink called the “Pan Galactic Gargle Blaster”. Besides the </a:t>
            </a:r>
            <a:r>
              <a:rPr lang="en-US" i="1" dirty="0" err="1"/>
              <a:t>Hitchhiker’s</a:t>
            </a:r>
            <a:r>
              <a:rPr lang="en-US" dirty="0" err="1"/>
              <a:t>series</a:t>
            </a:r>
            <a:r>
              <a:rPr lang="en-US" dirty="0"/>
              <a:t>, Adams also co-authored two books offering comic definitions of British place names (</a:t>
            </a:r>
            <a:r>
              <a:rPr lang="en-US" i="1" dirty="0"/>
              <a:t>The Meaning of </a:t>
            </a:r>
            <a:r>
              <a:rPr lang="en-US" i="1" dirty="0" err="1"/>
              <a:t>Liff</a:t>
            </a:r>
            <a:r>
              <a:rPr lang="en-US" dirty="0"/>
              <a:t> and </a:t>
            </a:r>
            <a:r>
              <a:rPr lang="en-US" i="1" dirty="0"/>
              <a:t>The Deeper Meaning of </a:t>
            </a:r>
            <a:r>
              <a:rPr lang="en-US" i="1" dirty="0" err="1"/>
              <a:t>Liff</a:t>
            </a:r>
            <a:r>
              <a:rPr lang="en-US" dirty="0"/>
              <a:t>), and wrote a pair of novels about the supernatural adventures of the private investigator Dirk Gently (</a:t>
            </a:r>
            <a:r>
              <a:rPr lang="en-US" i="1" dirty="0"/>
              <a:t>Dirk </a:t>
            </a:r>
            <a:r>
              <a:rPr lang="en-US" i="1" dirty="0" err="1"/>
              <a:t>Gently’s</a:t>
            </a:r>
            <a:r>
              <a:rPr lang="en-US" i="1" dirty="0"/>
              <a:t> Holistic Detective Agency</a:t>
            </a:r>
            <a:r>
              <a:rPr lang="en-US" dirty="0"/>
              <a:t> and </a:t>
            </a:r>
            <a:r>
              <a:rPr lang="en-US" i="1" dirty="0"/>
              <a:t>The Long Dark Tea-Time of the Soul</a:t>
            </a:r>
            <a:r>
              <a:rPr lang="en-US" dirty="0"/>
              <a:t>).</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78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Aviators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30736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Wright Brothers</a:t>
            </a:r>
            <a:r>
              <a:rPr lang="en-US" dirty="0"/>
              <a:t> (Orville: 1871-1948; Wilbur: 1867-1912)</a:t>
            </a:r>
          </a:p>
        </p:txBody>
      </p:sp>
      <p:sp>
        <p:nvSpPr>
          <p:cNvPr id="3" name="Content Placeholder 2"/>
          <p:cNvSpPr>
            <a:spLocks noGrp="1"/>
          </p:cNvSpPr>
          <p:nvPr>
            <p:ph idx="1"/>
          </p:nvPr>
        </p:nvSpPr>
        <p:spPr/>
        <p:txBody>
          <a:bodyPr/>
          <a:lstStyle/>
          <a:p>
            <a:pPr marL="0" indent="0">
              <a:buNone/>
            </a:pPr>
            <a:r>
              <a:rPr lang="en-US" dirty="0" smtClean="0"/>
              <a:t>The </a:t>
            </a:r>
            <a:r>
              <a:rPr lang="en-US" dirty="0"/>
              <a:t>Wright Brothers operated a bicycle repair shop in Dayton, Ohio, before creating the first successful, powered, heavier-than-air, manned airplane. For several years, utilizing both a wind tunnel they built as well as test flights, they created and refined gliders before adding an engine to their design. Finally, on December 17, 1903, with Orville at the controls, the </a:t>
            </a:r>
            <a:r>
              <a:rPr lang="en-US" i="1" u="sng" dirty="0">
                <a:hlinkClick r:id="rId2"/>
              </a:rPr>
              <a:t>Flyer I</a:t>
            </a:r>
            <a:r>
              <a:rPr lang="en-US" dirty="0"/>
              <a:t> made a 12-second flight at Kill Devil Hills near Kitty Hawk, North Carolina. They made several more launches that day, with Wilbur staying aloft for 59 seconds on the fourth, and last, flight.</a:t>
            </a:r>
          </a:p>
        </p:txBody>
      </p:sp>
    </p:spTree>
    <p:extLst>
      <p:ext uri="{BB962C8B-B14F-4D97-AF65-F5344CB8AC3E}">
        <p14:creationId xmlns:p14="http://schemas.microsoft.com/office/powerpoint/2010/main" val="2736047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Charles Lindbergh</a:t>
            </a:r>
            <a:r>
              <a:rPr lang="en-US" dirty="0"/>
              <a:t> (1902-1974)</a:t>
            </a:r>
          </a:p>
        </p:txBody>
      </p:sp>
      <p:sp>
        <p:nvSpPr>
          <p:cNvPr id="3" name="Content Placeholder 2"/>
          <p:cNvSpPr>
            <a:spLocks noGrp="1"/>
          </p:cNvSpPr>
          <p:nvPr>
            <p:ph idx="1"/>
          </p:nvPr>
        </p:nvSpPr>
        <p:spPr/>
        <p:txBody>
          <a:bodyPr/>
          <a:lstStyle/>
          <a:p>
            <a:pPr marL="0" indent="0">
              <a:buNone/>
            </a:pPr>
            <a:r>
              <a:rPr lang="en-US" dirty="0" smtClean="0"/>
              <a:t>In </a:t>
            </a:r>
            <a:r>
              <a:rPr lang="en-US" dirty="0"/>
              <a:t>May 1927, Lindbergh made the first non-stop, solo, trans-Atlantic flight in the </a:t>
            </a:r>
            <a:r>
              <a:rPr lang="en-US" i="1" u="sng" dirty="0">
                <a:hlinkClick r:id="rId2"/>
              </a:rPr>
              <a:t>Spirit of St. Louis</a:t>
            </a:r>
            <a:r>
              <a:rPr lang="en-US" dirty="0"/>
              <a:t>, a single-engine Ryan aircraft. Lindbergh took off from Roosevelt Field on Long Island and landed at Le Bourget Field in Paris 33-and-a-half hours later. Lindbergh married Anne Morrow in 1929, and the 1932 kidnapping and murder of their son Charles Jr. was deemed "The Crime of the Century"; ultimately, Bruno Hauptmann was convicted and executed. Prior to the U.S.'s entry into World War II, Lindbergh urged the U.S. to remain neutral and was active with the America First Committee, though during the war he flew 50 combat missions in the Pacific.</a:t>
            </a:r>
          </a:p>
        </p:txBody>
      </p:sp>
    </p:spTree>
    <p:extLst>
      <p:ext uri="{BB962C8B-B14F-4D97-AF65-F5344CB8AC3E}">
        <p14:creationId xmlns:p14="http://schemas.microsoft.com/office/powerpoint/2010/main" val="3400657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Amelia Earhart</a:t>
            </a:r>
            <a:r>
              <a:rPr lang="en-US" dirty="0"/>
              <a:t> (1897-1937?)</a:t>
            </a:r>
          </a:p>
        </p:txBody>
      </p:sp>
      <p:sp>
        <p:nvSpPr>
          <p:cNvPr id="3" name="Content Placeholder 2"/>
          <p:cNvSpPr>
            <a:spLocks noGrp="1"/>
          </p:cNvSpPr>
          <p:nvPr>
            <p:ph idx="1"/>
          </p:nvPr>
        </p:nvSpPr>
        <p:spPr/>
        <p:txBody>
          <a:bodyPr/>
          <a:lstStyle/>
          <a:p>
            <a:pPr marL="0" indent="0">
              <a:buNone/>
            </a:pPr>
            <a:r>
              <a:rPr lang="en-US" dirty="0" smtClean="0"/>
              <a:t>More </a:t>
            </a:r>
            <a:r>
              <a:rPr lang="en-US" dirty="0"/>
              <a:t>than 70 years after her disappearance, Earhart remains the most famous aviatrix. In 1932 she became the first woman to make a trans-Atlantic solo flight, and three years later she became the first pilot of either gender to fly solo from Hawaii to California. In June 1937, she and navigator Fred Noonan embarked on a 29,000-mile, around-the-world flight in a twin-engine Lockheed Electra. They completed most of the journey, but became lost and eventually disappeared on the leg between </a:t>
            </a:r>
            <a:r>
              <a:rPr lang="en-US" dirty="0" err="1"/>
              <a:t>Lae</a:t>
            </a:r>
            <a:r>
              <a:rPr lang="en-US" dirty="0"/>
              <a:t>, New Guinea, and Howland Island in the Pacific Ocean. Speculation as to their ultimate fate continues to this day.</a:t>
            </a:r>
          </a:p>
        </p:txBody>
      </p:sp>
    </p:spTree>
    <p:extLst>
      <p:ext uri="{BB962C8B-B14F-4D97-AF65-F5344CB8AC3E}">
        <p14:creationId xmlns:p14="http://schemas.microsoft.com/office/powerpoint/2010/main" val="168888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Chuck Yeager</a:t>
            </a:r>
            <a:r>
              <a:rPr lang="en-US" dirty="0"/>
              <a:t> (1923-)</a:t>
            </a:r>
          </a:p>
        </p:txBody>
      </p:sp>
      <p:sp>
        <p:nvSpPr>
          <p:cNvPr id="3" name="Content Placeholder 2"/>
          <p:cNvSpPr>
            <a:spLocks noGrp="1"/>
          </p:cNvSpPr>
          <p:nvPr>
            <p:ph idx="1"/>
          </p:nvPr>
        </p:nvSpPr>
        <p:spPr/>
        <p:txBody>
          <a:bodyPr/>
          <a:lstStyle/>
          <a:p>
            <a:pPr marL="0" indent="0">
              <a:buNone/>
            </a:pPr>
            <a:r>
              <a:rPr lang="en-US" dirty="0" smtClean="0"/>
              <a:t>During </a:t>
            </a:r>
            <a:r>
              <a:rPr lang="en-US" dirty="0"/>
              <a:t>World War II, Yeager served in the U.S. Army Air Corps, earning "ace in a day" status by shooting down five German aircraft in one mission. On October 14, 1947, Yeager, piloting a Bell X-1 plane nicknamed (in tribute to his wife) </a:t>
            </a:r>
            <a:r>
              <a:rPr lang="en-US" i="1" u="sng" dirty="0">
                <a:hlinkClick r:id="rId2"/>
              </a:rPr>
              <a:t>Glamorous </a:t>
            </a:r>
            <a:r>
              <a:rPr lang="en-US" i="1" u="sng" dirty="0" err="1">
                <a:hlinkClick r:id="rId2"/>
              </a:rPr>
              <a:t>Glennis</a:t>
            </a:r>
            <a:r>
              <a:rPr lang="en-US" dirty="0"/>
              <a:t>, became the first pilot to exceed the speed of sound in level flight. Profiled in Tom Wolfe's </a:t>
            </a:r>
            <a:r>
              <a:rPr lang="en-US" i="1" dirty="0"/>
              <a:t>The Right Stuff</a:t>
            </a:r>
            <a:r>
              <a:rPr lang="en-US" dirty="0"/>
              <a:t>, Yeager re-set the speed record at more than Mach 2 in 1953, and he remained active in the Air Force, even flying combat missions over Vietnam in his mid-40s.</a:t>
            </a:r>
          </a:p>
        </p:txBody>
      </p:sp>
    </p:spTree>
    <p:extLst>
      <p:ext uri="{BB962C8B-B14F-4D97-AF65-F5344CB8AC3E}">
        <p14:creationId xmlns:p14="http://schemas.microsoft.com/office/powerpoint/2010/main" val="75913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12" name="Content Placeholder 11"/>
          <p:cNvSpPr>
            <a:spLocks noGrp="1"/>
          </p:cNvSpPr>
          <p:nvPr>
            <p:ph sz="half" idx="1"/>
          </p:nvPr>
        </p:nvSpPr>
        <p:spPr/>
        <p:txBody>
          <a:bodyPr>
            <a:normAutofit/>
          </a:bodyPr>
          <a:lstStyle/>
          <a:p>
            <a:r>
              <a:rPr lang="en-US" dirty="0" smtClean="0">
                <a:hlinkClick r:id="rId2" action="ppaction://hlinksldjump"/>
              </a:rPr>
              <a:t>Authors of Speculative Fiction</a:t>
            </a:r>
            <a:endParaRPr lang="en-US" dirty="0" smtClean="0"/>
          </a:p>
          <a:p>
            <a:r>
              <a:rPr lang="en-US" dirty="0" smtClean="0">
                <a:hlinkClick r:id="rId3" action="ppaction://hlinksldjump"/>
              </a:rPr>
              <a:t>Aviators</a:t>
            </a:r>
            <a:endParaRPr lang="en-US" dirty="0" smtClean="0"/>
          </a:p>
          <a:p>
            <a:r>
              <a:rPr lang="en-US" dirty="0" smtClean="0">
                <a:hlinkClick r:id="rId4" action="ppaction://hlinksldjump"/>
              </a:rPr>
              <a:t>Latin American Authors</a:t>
            </a:r>
            <a:endParaRPr lang="en-US" dirty="0" smtClean="0"/>
          </a:p>
          <a:p>
            <a:r>
              <a:rPr lang="en-US" dirty="0" smtClean="0">
                <a:hlinkClick r:id="rId5" action="ppaction://hlinksldjump"/>
              </a:rPr>
              <a:t>Programming Languages</a:t>
            </a:r>
            <a:endParaRPr lang="en-US" dirty="0" smtClean="0"/>
          </a:p>
          <a:p>
            <a:r>
              <a:rPr lang="en-US" dirty="0" smtClean="0">
                <a:hlinkClick r:id="rId6" action="ppaction://hlinksldjump"/>
              </a:rPr>
              <a:t>Quintuples</a:t>
            </a:r>
            <a:endParaRPr lang="en-US" dirty="0" smtClean="0"/>
          </a:p>
        </p:txBody>
      </p:sp>
      <p:sp>
        <p:nvSpPr>
          <p:cNvPr id="3" name="Content Placeholder 2"/>
          <p:cNvSpPr>
            <a:spLocks noGrp="1"/>
          </p:cNvSpPr>
          <p:nvPr>
            <p:ph sz="half" idx="2"/>
          </p:nvPr>
        </p:nvSpPr>
        <p:spPr/>
        <p:txBody>
          <a:bodyPr>
            <a:normAutofit/>
          </a:bodyPr>
          <a:lstStyle/>
          <a:p>
            <a:r>
              <a:rPr lang="en-US" dirty="0">
                <a:hlinkClick r:id="rId7" action="ppaction://hlinksldjump"/>
              </a:rPr>
              <a:t>Japanese authors</a:t>
            </a:r>
            <a:endParaRPr lang="en-US" dirty="0"/>
          </a:p>
          <a:p>
            <a:r>
              <a:rPr lang="en-US" dirty="0">
                <a:hlinkClick r:id="rId8" action="ppaction://hlinksldjump"/>
              </a:rPr>
              <a:t>Psychologists</a:t>
            </a:r>
            <a:endParaRPr lang="en-US" dirty="0"/>
          </a:p>
          <a:p>
            <a:r>
              <a:rPr lang="en-US" dirty="0">
                <a:hlinkClick r:id="rId9" action="ppaction://hlinksldjump"/>
              </a:rPr>
              <a:t>Classic American Television Series</a:t>
            </a:r>
            <a:endParaRPr lang="en-US" dirty="0"/>
          </a:p>
          <a:p>
            <a:r>
              <a:rPr lang="en-US" dirty="0">
                <a:hlinkClick r:id="rId10" action="ppaction://hlinksldjump"/>
              </a:rPr>
              <a:t>Common Mistakes</a:t>
            </a:r>
            <a:endParaRPr lang="en-US" dirty="0"/>
          </a:p>
          <a:p>
            <a:endParaRPr lang="en-US" dirty="0"/>
          </a:p>
        </p:txBody>
      </p:sp>
    </p:spTree>
    <p:extLst>
      <p:ext uri="{BB962C8B-B14F-4D97-AF65-F5344CB8AC3E}">
        <p14:creationId xmlns:p14="http://schemas.microsoft.com/office/powerpoint/2010/main" val="1933956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Howard Hughes</a:t>
            </a:r>
            <a:r>
              <a:rPr lang="en-US" dirty="0"/>
              <a:t> (1905-1976)</a:t>
            </a:r>
          </a:p>
        </p:txBody>
      </p:sp>
      <p:sp>
        <p:nvSpPr>
          <p:cNvPr id="3" name="Content Placeholder 2"/>
          <p:cNvSpPr>
            <a:spLocks noGrp="1"/>
          </p:cNvSpPr>
          <p:nvPr>
            <p:ph idx="1"/>
          </p:nvPr>
        </p:nvSpPr>
        <p:spPr/>
        <p:txBody>
          <a:bodyPr/>
          <a:lstStyle/>
          <a:p>
            <a:pPr marL="0" indent="0">
              <a:buNone/>
            </a:pPr>
            <a:r>
              <a:rPr lang="en-US" dirty="0" smtClean="0"/>
              <a:t>Subject </a:t>
            </a:r>
            <a:r>
              <a:rPr lang="en-US" dirty="0"/>
              <a:t>of the 2004 film </a:t>
            </a:r>
            <a:r>
              <a:rPr lang="en-US" i="1" u="sng" dirty="0">
                <a:hlinkClick r:id="rId2"/>
              </a:rPr>
              <a:t>The Aviator</a:t>
            </a:r>
            <a:r>
              <a:rPr lang="en-US" dirty="0"/>
              <a:t>, Hughes was a skilled aircraft pilot and designer who in the 1930s set speed records for flights across the United States and around the world. His most famous plane was the H-4 Hercules, or "</a:t>
            </a:r>
            <a:r>
              <a:rPr lang="en-US" u="sng" dirty="0">
                <a:hlinkClick r:id="rId3"/>
              </a:rPr>
              <a:t>Spruce Goose</a:t>
            </a:r>
            <a:r>
              <a:rPr lang="en-US" dirty="0"/>
              <a:t>," a massive </a:t>
            </a:r>
            <a:r>
              <a:rPr lang="en-US" i="1" dirty="0"/>
              <a:t>wooden</a:t>
            </a:r>
            <a:r>
              <a:rPr lang="en-US" dirty="0"/>
              <a:t> plane that to this day holds the record for longest wingspan on an operational craft. Meant to carry as many as 750 troops, Hughes himself was the pilot during its lone flight, a one-minute hop in 1947. Also a movie producer, Hughes is widely remembered for the various eccentricities, such as a pathological fear of germs and a refusal to cut his hair or nails, that he exhibited late in life.</a:t>
            </a:r>
          </a:p>
        </p:txBody>
      </p:sp>
    </p:spTree>
    <p:extLst>
      <p:ext uri="{BB962C8B-B14F-4D97-AF65-F5344CB8AC3E}">
        <p14:creationId xmlns:p14="http://schemas.microsoft.com/office/powerpoint/2010/main" val="2062339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Wiley Post</a:t>
            </a:r>
            <a:r>
              <a:rPr lang="en-US" dirty="0"/>
              <a:t> (1898-1935)</a:t>
            </a:r>
          </a:p>
        </p:txBody>
      </p:sp>
      <p:sp>
        <p:nvSpPr>
          <p:cNvPr id="3" name="Content Placeholder 2"/>
          <p:cNvSpPr>
            <a:spLocks noGrp="1"/>
          </p:cNvSpPr>
          <p:nvPr>
            <p:ph idx="1"/>
          </p:nvPr>
        </p:nvSpPr>
        <p:spPr/>
        <p:txBody>
          <a:bodyPr/>
          <a:lstStyle/>
          <a:p>
            <a:pPr marL="0" indent="0">
              <a:buNone/>
            </a:pPr>
            <a:r>
              <a:rPr lang="en-US" dirty="0" smtClean="0"/>
              <a:t>In </a:t>
            </a:r>
            <a:r>
              <a:rPr lang="en-US" dirty="0"/>
              <a:t>1931, Post and navigator Harold </a:t>
            </a:r>
            <a:r>
              <a:rPr lang="en-US" dirty="0" err="1"/>
              <a:t>Gatty</a:t>
            </a:r>
            <a:r>
              <a:rPr lang="en-US" dirty="0"/>
              <a:t> completed a circumnavigation of the globe aboard the </a:t>
            </a:r>
            <a:r>
              <a:rPr lang="en-US" i="1" u="sng" dirty="0">
                <a:hlinkClick r:id="rId2"/>
              </a:rPr>
              <a:t>Winnie Mae</a:t>
            </a:r>
            <a:r>
              <a:rPr lang="en-US" dirty="0"/>
              <a:t>, an experience that the two wrote about in </a:t>
            </a:r>
            <a:r>
              <a:rPr lang="en-US" i="1" dirty="0"/>
              <a:t>Around the World in Eight Days</a:t>
            </a:r>
            <a:r>
              <a:rPr lang="en-US" dirty="0"/>
              <a:t>. Two years later, Post became the first solo pilot to complete an around-the-world trip. He then began investigating the possibility of high-altitude flight and, using a </a:t>
            </a:r>
            <a:r>
              <a:rPr lang="en-US" u="sng" dirty="0">
                <a:hlinkClick r:id="rId3"/>
              </a:rPr>
              <a:t>pressurized suit</a:t>
            </a:r>
            <a:r>
              <a:rPr lang="en-US" dirty="0"/>
              <a:t> of his own design, reached a height of 50,000 feet and may have been the first to encounter and use the jet stream. Today, Post is mainly remembered for the circumstances of his death; while flying through Alaska with world-famous humorist Will Rogers as his passenger, Post crashed near Point Barrow, Alaska, and both men died.</a:t>
            </a:r>
          </a:p>
        </p:txBody>
      </p:sp>
    </p:spTree>
    <p:extLst>
      <p:ext uri="{BB962C8B-B14F-4D97-AF65-F5344CB8AC3E}">
        <p14:creationId xmlns:p14="http://schemas.microsoft.com/office/powerpoint/2010/main" val="372573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Jimmy Doolittle</a:t>
            </a:r>
            <a:r>
              <a:rPr lang="en-US" dirty="0"/>
              <a:t> (1896-1993)</a:t>
            </a:r>
          </a:p>
        </p:txBody>
      </p:sp>
      <p:sp>
        <p:nvSpPr>
          <p:cNvPr id="3" name="Content Placeholder 2"/>
          <p:cNvSpPr>
            <a:spLocks noGrp="1"/>
          </p:cNvSpPr>
          <p:nvPr>
            <p:ph idx="1"/>
          </p:nvPr>
        </p:nvSpPr>
        <p:spPr/>
        <p:txBody>
          <a:bodyPr/>
          <a:lstStyle/>
          <a:p>
            <a:pPr marL="0" indent="0">
              <a:buNone/>
            </a:pPr>
            <a:r>
              <a:rPr lang="en-US" dirty="0" smtClean="0"/>
              <a:t>James </a:t>
            </a:r>
            <a:r>
              <a:rPr lang="en-US" dirty="0"/>
              <a:t>H. Doolittle served as a flight instructor for the U.S. Army during World War I, and after the war became a celebrated race pilot, reaching a world-record speed of 296 miles per hour in 1932. Rejoining the military after Pearl Harbor, he personally led the "Doolittle Raid," in which 16 </a:t>
            </a:r>
            <a:r>
              <a:rPr lang="en-US" u="sng" dirty="0">
                <a:hlinkClick r:id="rId2"/>
              </a:rPr>
              <a:t>B-25 bombers</a:t>
            </a:r>
            <a:r>
              <a:rPr lang="en-US" dirty="0"/>
              <a:t> took off from the aircraft carrier USS </a:t>
            </a:r>
            <a:r>
              <a:rPr lang="en-US" i="1" dirty="0"/>
              <a:t>Hornet</a:t>
            </a:r>
            <a:r>
              <a:rPr lang="en-US" dirty="0"/>
              <a:t> and bombed the Japanese home islands in April 1942. Following the raid, Doolittle commanded the Eighth Air Force that launched massive bombing raids against Germany.</a:t>
            </a:r>
          </a:p>
        </p:txBody>
      </p:sp>
    </p:spTree>
    <p:extLst>
      <p:ext uri="{BB962C8B-B14F-4D97-AF65-F5344CB8AC3E}">
        <p14:creationId xmlns:p14="http://schemas.microsoft.com/office/powerpoint/2010/main" val="950957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Manfred von </a:t>
            </a:r>
            <a:r>
              <a:rPr lang="en-US" b="1" dirty="0" err="1"/>
              <a:t>Richthofen</a:t>
            </a:r>
            <a:r>
              <a:rPr lang="en-US" dirty="0"/>
              <a:t> (1892-1918)</a:t>
            </a:r>
          </a:p>
        </p:txBody>
      </p:sp>
      <p:sp>
        <p:nvSpPr>
          <p:cNvPr id="3" name="Content Placeholder 2"/>
          <p:cNvSpPr>
            <a:spLocks noGrp="1"/>
          </p:cNvSpPr>
          <p:nvPr>
            <p:ph idx="1"/>
          </p:nvPr>
        </p:nvSpPr>
        <p:spPr/>
        <p:txBody>
          <a:bodyPr/>
          <a:lstStyle/>
          <a:p>
            <a:pPr marL="0" indent="0">
              <a:buNone/>
            </a:pPr>
            <a:r>
              <a:rPr lang="en-US" dirty="0" smtClean="0"/>
              <a:t>Better </a:t>
            </a:r>
            <a:r>
              <a:rPr lang="en-US" dirty="0"/>
              <a:t>known as the "</a:t>
            </a:r>
            <a:r>
              <a:rPr lang="en-US" b="1" dirty="0"/>
              <a:t>Red Baron</a:t>
            </a:r>
            <a:r>
              <a:rPr lang="en-US" dirty="0"/>
              <a:t>," </a:t>
            </a:r>
            <a:r>
              <a:rPr lang="en-US" dirty="0" err="1"/>
              <a:t>Richthofen</a:t>
            </a:r>
            <a:r>
              <a:rPr lang="en-US" dirty="0"/>
              <a:t> was credited with shooting down 80 enemy aircraft, making him the top overall ace of World War I. </a:t>
            </a:r>
            <a:r>
              <a:rPr lang="en-US" dirty="0" err="1"/>
              <a:t>Richthofen's</a:t>
            </a:r>
            <a:r>
              <a:rPr lang="en-US" dirty="0"/>
              <a:t> personal command, </a:t>
            </a:r>
            <a:r>
              <a:rPr lang="en-US" i="1" dirty="0" err="1"/>
              <a:t>Jagdgeschwader</a:t>
            </a:r>
            <a:r>
              <a:rPr lang="en-US" i="1" dirty="0"/>
              <a:t> 1</a:t>
            </a:r>
            <a:r>
              <a:rPr lang="en-US" dirty="0"/>
              <a:t>, became known as "</a:t>
            </a:r>
            <a:r>
              <a:rPr lang="en-US" dirty="0" err="1"/>
              <a:t>Richthofen’s</a:t>
            </a:r>
            <a:r>
              <a:rPr lang="en-US" dirty="0"/>
              <a:t> Flying Circus" due to the variety of colors used on its planes. </a:t>
            </a:r>
            <a:r>
              <a:rPr lang="en-US" dirty="0" err="1"/>
              <a:t>Richthofen</a:t>
            </a:r>
            <a:r>
              <a:rPr lang="en-US" dirty="0"/>
              <a:t> died on April 21, 1918, when he was shot aboard his red Fokker triplane; though the Royal Air Force credited Canadian ace Roy Brown with the kill, it is more likely that he was brought down by ground fire from Australian troops in the trenches.</a:t>
            </a:r>
          </a:p>
        </p:txBody>
      </p:sp>
    </p:spTree>
    <p:extLst>
      <p:ext uri="{BB962C8B-B14F-4D97-AF65-F5344CB8AC3E}">
        <p14:creationId xmlns:p14="http://schemas.microsoft.com/office/powerpoint/2010/main" val="1606576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Eddie Rickenbacker</a:t>
            </a:r>
            <a:r>
              <a:rPr lang="en-US" dirty="0"/>
              <a:t> (1890-1973)</a:t>
            </a:r>
          </a:p>
        </p:txBody>
      </p:sp>
      <p:sp>
        <p:nvSpPr>
          <p:cNvPr id="3" name="Content Placeholder 2"/>
          <p:cNvSpPr>
            <a:spLocks noGrp="1"/>
          </p:cNvSpPr>
          <p:nvPr>
            <p:ph idx="1"/>
          </p:nvPr>
        </p:nvSpPr>
        <p:spPr/>
        <p:txBody>
          <a:bodyPr/>
          <a:lstStyle/>
          <a:p>
            <a:pPr marL="0" indent="0">
              <a:buNone/>
            </a:pPr>
            <a:r>
              <a:rPr lang="en-US" dirty="0" smtClean="0"/>
              <a:t>Before </a:t>
            </a:r>
            <a:r>
              <a:rPr lang="en-US" dirty="0"/>
              <a:t>becoming a pilot, Rickenbacker achieved fame as a race car driver; "Fast Eddie" competed in the Indianapolis 500 on four separate occasions. During World War I, he joined the U.S. Army as a driver, but was admitted to flight school with the help of Colonel Billy Mitchell, and went on to win the Medal of Honor and finish as the top American ace of the war with 26 kills. Rickenbacker bought the Indianapolis Motor Speedway in 1927 and Eastern Airlines in 1938. While on a military mission in the Pacific in 1942, Rickenbacker's plane crashed, but he and all but one crewman survived a brutal 24-day ordeal aboard small life rafts.</a:t>
            </a:r>
          </a:p>
        </p:txBody>
      </p:sp>
    </p:spTree>
    <p:extLst>
      <p:ext uri="{BB962C8B-B14F-4D97-AF65-F5344CB8AC3E}">
        <p14:creationId xmlns:p14="http://schemas.microsoft.com/office/powerpoint/2010/main" val="3833430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Burt </a:t>
            </a:r>
            <a:r>
              <a:rPr lang="en-US" b="1" dirty="0" err="1"/>
              <a:t>Rutan</a:t>
            </a:r>
            <a:r>
              <a:rPr lang="en-US" dirty="0"/>
              <a:t> (1943-)</a:t>
            </a:r>
          </a:p>
        </p:txBody>
      </p:sp>
      <p:sp>
        <p:nvSpPr>
          <p:cNvPr id="3" name="Content Placeholder 2"/>
          <p:cNvSpPr>
            <a:spLocks noGrp="1"/>
          </p:cNvSpPr>
          <p:nvPr>
            <p:ph idx="1"/>
          </p:nvPr>
        </p:nvSpPr>
        <p:spPr/>
        <p:txBody>
          <a:bodyPr/>
          <a:lstStyle/>
          <a:p>
            <a:pPr marL="0" indent="0">
              <a:buNone/>
            </a:pPr>
            <a:r>
              <a:rPr lang="en-US" dirty="0" smtClean="0"/>
              <a:t>A </a:t>
            </a:r>
            <a:r>
              <a:rPr lang="en-US" dirty="0"/>
              <a:t>legendary aircraft designer, </a:t>
            </a:r>
            <a:r>
              <a:rPr lang="en-US" dirty="0" err="1"/>
              <a:t>Rutan</a:t>
            </a:r>
            <a:r>
              <a:rPr lang="en-US" dirty="0"/>
              <a:t> gained worldwide attention in 1986 when his </a:t>
            </a:r>
            <a:r>
              <a:rPr lang="en-US" i="1" u="sng" dirty="0">
                <a:hlinkClick r:id="rId2"/>
              </a:rPr>
              <a:t>Voyager</a:t>
            </a:r>
            <a:r>
              <a:rPr lang="en-US" dirty="0"/>
              <a:t> plane, piloted by Dick </a:t>
            </a:r>
            <a:r>
              <a:rPr lang="en-US" dirty="0" err="1"/>
              <a:t>Rutan</a:t>
            </a:r>
            <a:r>
              <a:rPr lang="en-US" dirty="0"/>
              <a:t> (Burt's brother) and </a:t>
            </a:r>
            <a:r>
              <a:rPr lang="en-US" dirty="0" err="1"/>
              <a:t>Jeana</a:t>
            </a:r>
            <a:r>
              <a:rPr lang="en-US" dirty="0"/>
              <a:t> Yeager (no relation to Chuck Yeager), completed a non-stop, around-the-world flight without refueling. More recently, </a:t>
            </a:r>
            <a:r>
              <a:rPr lang="en-US" dirty="0" err="1"/>
              <a:t>Rutan</a:t>
            </a:r>
            <a:r>
              <a:rPr lang="en-US" dirty="0"/>
              <a:t> designed the </a:t>
            </a:r>
            <a:r>
              <a:rPr lang="en-US" i="1" u="sng" dirty="0">
                <a:hlinkClick r:id="rId3"/>
              </a:rPr>
              <a:t>Global Flyer</a:t>
            </a:r>
            <a:r>
              <a:rPr lang="en-US" dirty="0"/>
              <a:t>, aboard which Steve </a:t>
            </a:r>
            <a:r>
              <a:rPr lang="en-US" dirty="0" err="1"/>
              <a:t>Fossett</a:t>
            </a:r>
            <a:r>
              <a:rPr lang="en-US" dirty="0"/>
              <a:t> made a solo, non-stop circumnavigation without refueling in 2005, and </a:t>
            </a:r>
            <a:r>
              <a:rPr lang="en-US" i="1" u="sng" dirty="0" err="1">
                <a:hlinkClick r:id="rId4"/>
              </a:rPr>
              <a:t>SpaceShipOne</a:t>
            </a:r>
            <a:r>
              <a:rPr lang="en-US" dirty="0"/>
              <a:t>, which in 2004 won the $10 million Ansari X Prize by making the first privately funded space flights.</a:t>
            </a:r>
          </a:p>
        </p:txBody>
      </p:sp>
    </p:spTree>
    <p:extLst>
      <p:ext uri="{BB962C8B-B14F-4D97-AF65-F5344CB8AC3E}">
        <p14:creationId xmlns:p14="http://schemas.microsoft.com/office/powerpoint/2010/main" val="2248479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notable aviators include</a:t>
            </a:r>
          </a:p>
        </p:txBody>
      </p:sp>
      <p:sp>
        <p:nvSpPr>
          <p:cNvPr id="3" name="Content Placeholder 2"/>
          <p:cNvSpPr>
            <a:spLocks noGrp="1"/>
          </p:cNvSpPr>
          <p:nvPr>
            <p:ph idx="1"/>
          </p:nvPr>
        </p:nvSpPr>
        <p:spPr/>
        <p:txBody>
          <a:bodyPr/>
          <a:lstStyle/>
          <a:p>
            <a:r>
              <a:rPr lang="en-US" dirty="0" smtClean="0"/>
              <a:t>the </a:t>
            </a:r>
            <a:r>
              <a:rPr lang="en-US" dirty="0"/>
              <a:t>inventor of the helicopter Igor </a:t>
            </a:r>
            <a:r>
              <a:rPr lang="en-US" dirty="0" smtClean="0"/>
              <a:t>Sikorsky</a:t>
            </a:r>
          </a:p>
          <a:p>
            <a:r>
              <a:rPr lang="en-US" dirty="0" smtClean="0"/>
              <a:t>Billy </a:t>
            </a:r>
            <a:r>
              <a:rPr lang="en-US" dirty="0"/>
              <a:t>Mitchell, the "Father of the U.S. Air </a:t>
            </a:r>
            <a:r>
              <a:rPr lang="en-US" dirty="0" smtClean="0"/>
              <a:t>Force“</a:t>
            </a:r>
          </a:p>
          <a:p>
            <a:r>
              <a:rPr lang="en-US" dirty="0" smtClean="0"/>
              <a:t>Antoine </a:t>
            </a:r>
            <a:r>
              <a:rPr lang="en-US" dirty="0"/>
              <a:t>de Saint-</a:t>
            </a:r>
            <a:r>
              <a:rPr lang="en-US" dirty="0" err="1"/>
              <a:t>Exupéry</a:t>
            </a:r>
            <a:r>
              <a:rPr lang="en-US" dirty="0"/>
              <a:t>, who authored </a:t>
            </a:r>
            <a:r>
              <a:rPr lang="en-US" i="1" dirty="0"/>
              <a:t>The Little Prince</a:t>
            </a:r>
            <a:r>
              <a:rPr lang="en-US" dirty="0"/>
              <a:t>.</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96004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Latin American Authors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3448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Gabriel </a:t>
            </a:r>
            <a:r>
              <a:rPr lang="en-US" b="1" dirty="0" err="1"/>
              <a:t>García</a:t>
            </a:r>
            <a:r>
              <a:rPr lang="en-US" b="1" dirty="0"/>
              <a:t> Marquez</a:t>
            </a:r>
            <a:r>
              <a:rPr lang="en-US" dirty="0"/>
              <a:t> (1928-present, Colombia; Nobel Prize for Literature 1982</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master of magic realism, his birthplace of </a:t>
            </a:r>
            <a:r>
              <a:rPr lang="en-US" dirty="0" err="1"/>
              <a:t>Aracataca</a:t>
            </a:r>
            <a:r>
              <a:rPr lang="en-US" dirty="0"/>
              <a:t> was the model for the fictional town of Macondo. The town played a prominent role in many of </a:t>
            </a:r>
            <a:r>
              <a:rPr lang="en-US" dirty="0" err="1"/>
              <a:t>García</a:t>
            </a:r>
            <a:r>
              <a:rPr lang="en-US" dirty="0"/>
              <a:t> Marquez's works, such as </a:t>
            </a:r>
            <a:r>
              <a:rPr lang="en-US" i="1" dirty="0"/>
              <a:t>Leaf Storm</a:t>
            </a:r>
            <a:r>
              <a:rPr lang="en-US" dirty="0"/>
              <a:t> and his seminal novel, </a:t>
            </a:r>
            <a:r>
              <a:rPr lang="en-US" i="1" dirty="0"/>
              <a:t>One Hundred Years of Solitude </a:t>
            </a:r>
            <a:r>
              <a:rPr lang="en-US" dirty="0"/>
              <a:t>(1967), which details the decline of the </a:t>
            </a:r>
            <a:r>
              <a:rPr lang="en-US" dirty="0" err="1"/>
              <a:t>Buendía</a:t>
            </a:r>
            <a:r>
              <a:rPr lang="en-US" dirty="0"/>
              <a:t> family over seven generations. A newspaper journalist in the 1950s, </a:t>
            </a:r>
            <a:r>
              <a:rPr lang="en-US" dirty="0" err="1"/>
              <a:t>García</a:t>
            </a:r>
            <a:r>
              <a:rPr lang="en-US" dirty="0"/>
              <a:t> Marquez exposed a naval scandal (chronicled in </a:t>
            </a:r>
            <a:r>
              <a:rPr lang="en-US" i="1" dirty="0"/>
              <a:t>The Story of a Shipwrecked Sailor</a:t>
            </a:r>
            <a:r>
              <a:rPr lang="en-US" dirty="0"/>
              <a:t>). Other prominent novels include </a:t>
            </a:r>
            <a:r>
              <a:rPr lang="en-US" i="1" dirty="0"/>
              <a:t>In Evil Hour</a:t>
            </a:r>
            <a:r>
              <a:rPr lang="en-US" dirty="0"/>
              <a:t>, </a:t>
            </a:r>
            <a:r>
              <a:rPr lang="en-US" i="1" dirty="0"/>
              <a:t>Love in the Time of Cholera</a:t>
            </a:r>
            <a:r>
              <a:rPr lang="en-US" dirty="0"/>
              <a:t>, and </a:t>
            </a:r>
            <a:r>
              <a:rPr lang="en-US" i="1" dirty="0"/>
              <a:t>The General in His Labyrinth</a:t>
            </a:r>
            <a:r>
              <a:rPr lang="en-US" dirty="0"/>
              <a:t>, a depiction of </a:t>
            </a:r>
            <a:r>
              <a:rPr lang="en-US" dirty="0" err="1"/>
              <a:t>Simón</a:t>
            </a:r>
            <a:r>
              <a:rPr lang="en-US" dirty="0"/>
              <a:t> Bolívar's final years.</a:t>
            </a:r>
          </a:p>
        </p:txBody>
      </p:sp>
    </p:spTree>
    <p:extLst>
      <p:ext uri="{BB962C8B-B14F-4D97-AF65-F5344CB8AC3E}">
        <p14:creationId xmlns:p14="http://schemas.microsoft.com/office/powerpoint/2010/main" val="3823894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Pablo Neruda</a:t>
            </a:r>
            <a:r>
              <a:rPr lang="en-US" dirty="0"/>
              <a:t> (1904-1973, Chile; Nobel 1971</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err="1"/>
              <a:t>Neftalí</a:t>
            </a:r>
            <a:r>
              <a:rPr lang="en-US" dirty="0"/>
              <a:t> Reyes, he adopted the surname of the 19th century Czech poet Jan Neruda. Gabriela Mistral (see below) was the head of his school in the small city of Temuco. 1923 saw the publication of Neruda's best-known work, </a:t>
            </a:r>
            <a:r>
              <a:rPr lang="en-US" i="1" dirty="0"/>
              <a:t>Twenty Love Poems and a Song of Despair</a:t>
            </a:r>
            <a:r>
              <a:rPr lang="en-US" dirty="0"/>
              <a:t>, which led to diplomatic appointments. As a penniless consul in Burma in the 1930s, he wrote the surrealist collection </a:t>
            </a:r>
            <a:r>
              <a:rPr lang="en-US" i="1" dirty="0"/>
              <a:t>Residence on Earth</a:t>
            </a:r>
            <a:r>
              <a:rPr lang="en-US" dirty="0"/>
              <a:t>. He served in the Chilean senate in the 1940s, though government opponents forced him into exile over his Communist views. Crossing the Andes on horseback inspired his epic </a:t>
            </a:r>
            <a:r>
              <a:rPr lang="en-US" i="1" dirty="0"/>
              <a:t>Canto general</a:t>
            </a:r>
            <a:r>
              <a:rPr lang="en-US" dirty="0"/>
              <a:t> (1950). He died of cancer days after his friend Salvador Allende was executed.</a:t>
            </a:r>
          </a:p>
        </p:txBody>
      </p:sp>
    </p:spTree>
    <p:extLst>
      <p:ext uri="{BB962C8B-B14F-4D97-AF65-F5344CB8AC3E}">
        <p14:creationId xmlns:p14="http://schemas.microsoft.com/office/powerpoint/2010/main" val="354372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Authors of Speculative Fiction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84537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Jorge Luis Borges</a:t>
            </a:r>
            <a:r>
              <a:rPr lang="en-US" dirty="0"/>
              <a:t> (1899-1986, Argentina</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One-quarter </a:t>
            </a:r>
            <a:r>
              <a:rPr lang="en-US" dirty="0"/>
              <a:t>English, Borges learned that language before he learned Spanish. Educated in Europe during World War I, he met a circle of avant-garde poets in Spain, which inspired him to found the </a:t>
            </a:r>
            <a:r>
              <a:rPr lang="en-US" i="1" dirty="0" err="1"/>
              <a:t>ultraismo</a:t>
            </a:r>
            <a:r>
              <a:rPr lang="en-US" dirty="0"/>
              <a:t> movement and publish the collection </a:t>
            </a:r>
            <a:r>
              <a:rPr lang="en-US" i="1" dirty="0"/>
              <a:t>Fervor of Buenos Aires </a:t>
            </a:r>
            <a:r>
              <a:rPr lang="en-US" dirty="0"/>
              <a:t>(1923) when he returned to Argentina. While working in a library, Borges developed his greatest short stories, collected in </a:t>
            </a:r>
            <a:r>
              <a:rPr lang="en-US" i="1" dirty="0"/>
              <a:t>A Universal History of Infamy</a:t>
            </a:r>
            <a:r>
              <a:rPr lang="en-US" dirty="0"/>
              <a:t> (1935), </a:t>
            </a:r>
            <a:r>
              <a:rPr lang="en-US" i="1" dirty="0" err="1"/>
              <a:t>Ficciones</a:t>
            </a:r>
            <a:r>
              <a:rPr lang="en-US" dirty="0"/>
              <a:t> (1944), and </a:t>
            </a:r>
            <a:r>
              <a:rPr lang="en-US" i="1" dirty="0"/>
              <a:t>The Aleph</a:t>
            </a:r>
            <a:r>
              <a:rPr lang="en-US" dirty="0"/>
              <a:t> (1949). By his fifties, a disorder inherited from his father had taken Borges's eyesight, but in 1962 he completed the influential story collection </a:t>
            </a:r>
            <a:r>
              <a:rPr lang="en-US" i="1" dirty="0"/>
              <a:t>Labyrinths</a:t>
            </a:r>
            <a:r>
              <a:rPr lang="en-US" dirty="0"/>
              <a:t>.</a:t>
            </a:r>
          </a:p>
        </p:txBody>
      </p:sp>
    </p:spTree>
    <p:extLst>
      <p:ext uri="{BB962C8B-B14F-4D97-AF65-F5344CB8AC3E}">
        <p14:creationId xmlns:p14="http://schemas.microsoft.com/office/powerpoint/2010/main" val="1088391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Isabel Allende</a:t>
            </a:r>
            <a:r>
              <a:rPr lang="en-US" dirty="0"/>
              <a:t> (1942-present, Chile</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Actually </a:t>
            </a:r>
            <a:r>
              <a:rPr lang="en-US" dirty="0"/>
              <a:t>born in Peru, at age three she moved to her mother's native Chile. A successful news reporter in her twenties, she and her family fled to Venezuela after General Augusto Pinochet deposed and executed her uncle Salvador Allende, setting up a dictatorship. Her formal literary career began at age 40, when she published </a:t>
            </a:r>
            <a:r>
              <a:rPr lang="en-US" i="1" dirty="0"/>
              <a:t>The House of the Spirits</a:t>
            </a:r>
            <a:r>
              <a:rPr lang="en-US" dirty="0"/>
              <a:t>, a magic realist work that chronicles several generations of the </a:t>
            </a:r>
            <a:r>
              <a:rPr lang="en-US" dirty="0" err="1"/>
              <a:t>Trueba</a:t>
            </a:r>
            <a:r>
              <a:rPr lang="en-US" dirty="0"/>
              <a:t> family. Other works of fiction include the short-story collection </a:t>
            </a:r>
            <a:r>
              <a:rPr lang="en-US" i="1" dirty="0"/>
              <a:t>Eva Luna </a:t>
            </a:r>
            <a:r>
              <a:rPr lang="en-US" dirty="0"/>
              <a:t>(1989) and </a:t>
            </a:r>
            <a:r>
              <a:rPr lang="en-US" i="1" dirty="0"/>
              <a:t>Paula </a:t>
            </a:r>
            <a:r>
              <a:rPr lang="en-US" dirty="0"/>
              <a:t>(1995), which detailed Allende's care for her terminally ill daughter.</a:t>
            </a:r>
          </a:p>
        </p:txBody>
      </p:sp>
    </p:spTree>
    <p:extLst>
      <p:ext uri="{BB962C8B-B14F-4D97-AF65-F5344CB8AC3E}">
        <p14:creationId xmlns:p14="http://schemas.microsoft.com/office/powerpoint/2010/main" val="21929474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Gabriela Mistral</a:t>
            </a:r>
            <a:r>
              <a:rPr lang="en-US" dirty="0"/>
              <a:t> (1889-1957, Chile; Nobel 1945).</a:t>
            </a:r>
          </a:p>
        </p:txBody>
      </p:sp>
      <p:sp>
        <p:nvSpPr>
          <p:cNvPr id="3" name="Content Placeholder 2"/>
          <p:cNvSpPr>
            <a:spLocks noGrp="1"/>
          </p:cNvSpPr>
          <p:nvPr>
            <p:ph idx="1"/>
          </p:nvPr>
        </p:nvSpPr>
        <p:spPr/>
        <p:txBody>
          <a:bodyPr/>
          <a:lstStyle/>
          <a:p>
            <a:pPr marL="0" indent="0">
              <a:buNone/>
            </a:pPr>
            <a:r>
              <a:rPr lang="en-US" dirty="0" smtClean="0"/>
              <a:t>The </a:t>
            </a:r>
            <a:r>
              <a:rPr lang="en-US" dirty="0"/>
              <a:t>first Latin American to win the Nobel Literature Prize, Mistral was actually named </a:t>
            </a:r>
            <a:r>
              <a:rPr lang="en-US" dirty="0" err="1"/>
              <a:t>Lucila</a:t>
            </a:r>
            <a:r>
              <a:rPr lang="en-US" dirty="0"/>
              <a:t> Godoy Alcayaga, but took her pen name from the Italian and French poets Gabriele D'Annunzio and </a:t>
            </a:r>
            <a:r>
              <a:rPr lang="en-US" dirty="0" err="1"/>
              <a:t>Frédéric</a:t>
            </a:r>
            <a:r>
              <a:rPr lang="en-US" dirty="0"/>
              <a:t> Mistral respectively. At first a prominent educator, she wrote "Sonnets of Death" (1914) after the suicide of her fiancé. Those sonnets later appeared in her most famous collection, </a:t>
            </a:r>
            <a:r>
              <a:rPr lang="en-US" i="1" dirty="0"/>
              <a:t>Desolation</a:t>
            </a:r>
            <a:r>
              <a:rPr lang="en-US" dirty="0"/>
              <a:t> (1922). A native Chilean, she served as a diplomat both in the United States and Europe. Langston Hughes translated a portion of Mistral's poetry into English just after she died.</a:t>
            </a:r>
          </a:p>
        </p:txBody>
      </p:sp>
    </p:spTree>
    <p:extLst>
      <p:ext uri="{BB962C8B-B14F-4D97-AF65-F5344CB8AC3E}">
        <p14:creationId xmlns:p14="http://schemas.microsoft.com/office/powerpoint/2010/main" val="292727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Octavio Paz</a:t>
            </a:r>
            <a:r>
              <a:rPr lang="en-US" dirty="0"/>
              <a:t> (1914-1998, Mexico; Nobel 1990</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prominent poet and essayist, Paz supported leftist causes in Mexico; he fought briefly for the Republicans during the Spanish Civil War. He published the poetry collection </a:t>
            </a:r>
            <a:r>
              <a:rPr lang="en-US" i="1" dirty="0"/>
              <a:t>Luna </a:t>
            </a:r>
            <a:r>
              <a:rPr lang="en-US" i="1" dirty="0" err="1"/>
              <a:t>silvestre</a:t>
            </a:r>
            <a:r>
              <a:rPr lang="en-US" dirty="0"/>
              <a:t> at age 19, and his 584-line poem </a:t>
            </a:r>
            <a:r>
              <a:rPr lang="en-US" i="1" dirty="0"/>
              <a:t>The Sun Stone</a:t>
            </a:r>
            <a:r>
              <a:rPr lang="en-US" dirty="0"/>
              <a:t> deals with the planet Venus, an important symbol to the Aztecs. While studying in Los Angeles, Paz observed flamboyantly dressed Mexican-American </a:t>
            </a:r>
            <a:r>
              <a:rPr lang="en-US" i="1" dirty="0" err="1"/>
              <a:t>pachucos</a:t>
            </a:r>
            <a:r>
              <a:rPr lang="en-US" dirty="0"/>
              <a:t>("zoot-suiters"), who inspired him to write about Mexico and its Native American/mestizo heritage in his pivotal essay collection, </a:t>
            </a:r>
            <a:r>
              <a:rPr lang="en-US" i="1" dirty="0"/>
              <a:t>The Labyrinth of Solitude</a:t>
            </a:r>
            <a:r>
              <a:rPr lang="en-US" dirty="0"/>
              <a:t> (1950). Another prose work, </a:t>
            </a:r>
            <a:r>
              <a:rPr lang="en-US" i="1" dirty="0"/>
              <a:t>In the Light of India </a:t>
            </a:r>
            <a:r>
              <a:rPr lang="en-US" dirty="0"/>
              <a:t>(1997), reflected Paz's part-(East) Indian heritage.</a:t>
            </a:r>
          </a:p>
        </p:txBody>
      </p:sp>
    </p:spTree>
    <p:extLst>
      <p:ext uri="{BB962C8B-B14F-4D97-AF65-F5344CB8AC3E}">
        <p14:creationId xmlns:p14="http://schemas.microsoft.com/office/powerpoint/2010/main" val="657505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José </a:t>
            </a:r>
            <a:r>
              <a:rPr lang="en-US" b="1" dirty="0" err="1"/>
              <a:t>Martí</a:t>
            </a:r>
            <a:r>
              <a:rPr lang="en-US" dirty="0"/>
              <a:t> (1853-1895, Cuba</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Best </a:t>
            </a:r>
            <a:r>
              <a:rPr lang="en-US" dirty="0"/>
              <a:t>known as a poet and a revolutionary, </a:t>
            </a:r>
            <a:r>
              <a:rPr lang="en-US" dirty="0" err="1"/>
              <a:t>Martí</a:t>
            </a:r>
            <a:r>
              <a:rPr lang="en-US" dirty="0"/>
              <a:t> fought tirelessly for Cuban independence. Imprisoned at age sixteen and exiled from the island several times, he settled in New York for the last fifteen years of his life, where he wrote essays on Walt Whitman, Jesse James, and the threat of Latin American economic dependence on the United States. His </a:t>
            </a:r>
            <a:r>
              <a:rPr lang="en-US" i="1" dirty="0"/>
              <a:t>Ill-Omened Friendship</a:t>
            </a:r>
            <a:r>
              <a:rPr lang="en-US" dirty="0"/>
              <a:t> (1885) is considered the first Spanish modernist novel, and his poetry collections include </a:t>
            </a:r>
            <a:r>
              <a:rPr lang="en-US" i="1" dirty="0"/>
              <a:t>Our America</a:t>
            </a:r>
            <a:r>
              <a:rPr lang="en-US" dirty="0"/>
              <a:t> and </a:t>
            </a:r>
            <a:r>
              <a:rPr lang="en-US" i="1" dirty="0"/>
              <a:t>Simple Verses</a:t>
            </a:r>
            <a:r>
              <a:rPr lang="en-US" dirty="0"/>
              <a:t>; the poem "</a:t>
            </a:r>
            <a:r>
              <a:rPr lang="en-US" dirty="0" err="1"/>
              <a:t>Guantanamera</a:t>
            </a:r>
            <a:r>
              <a:rPr lang="en-US" dirty="0"/>
              <a:t>" was the inspiration for several songs. </a:t>
            </a:r>
            <a:r>
              <a:rPr lang="en-US" dirty="0" err="1"/>
              <a:t>Martí</a:t>
            </a:r>
            <a:r>
              <a:rPr lang="en-US" dirty="0"/>
              <a:t> was killed in a skirmish at Dos Ríos while participating in an invasion with other Cuban exiles.</a:t>
            </a:r>
          </a:p>
        </p:txBody>
      </p:sp>
    </p:spTree>
    <p:extLst>
      <p:ext uri="{BB962C8B-B14F-4D97-AF65-F5344CB8AC3E}">
        <p14:creationId xmlns:p14="http://schemas.microsoft.com/office/powerpoint/2010/main" val="131962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Mario Vargas </a:t>
            </a:r>
            <a:r>
              <a:rPr lang="en-US" b="1" dirty="0" err="1"/>
              <a:t>Llosa</a:t>
            </a:r>
            <a:r>
              <a:rPr lang="en-US" dirty="0"/>
              <a:t> (1936-present, Peru</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While </a:t>
            </a:r>
            <a:r>
              <a:rPr lang="en-US" dirty="0"/>
              <a:t>attending military school in Lima, Vargas </a:t>
            </a:r>
            <a:r>
              <a:rPr lang="en-US" dirty="0" err="1"/>
              <a:t>Llosa</a:t>
            </a:r>
            <a:r>
              <a:rPr lang="en-US" dirty="0"/>
              <a:t> wrote the play </a:t>
            </a:r>
            <a:r>
              <a:rPr lang="en-US" i="1" dirty="0"/>
              <a:t>The Escape of the Inca</a:t>
            </a:r>
            <a:r>
              <a:rPr lang="en-US" dirty="0"/>
              <a:t> (1952), but the harsh treatment he received there was the basis for his best-known novel, </a:t>
            </a:r>
            <a:r>
              <a:rPr lang="en-US" i="1" dirty="0"/>
              <a:t>The Time of the Hero</a:t>
            </a:r>
            <a:r>
              <a:rPr lang="en-US" dirty="0"/>
              <a:t>. </a:t>
            </a:r>
            <a:r>
              <a:rPr lang="en-US" i="1" dirty="0"/>
              <a:t>Conversation in the Cathedral</a:t>
            </a:r>
            <a:r>
              <a:rPr lang="en-US" dirty="0"/>
              <a:t> (1969) was Vargas </a:t>
            </a:r>
            <a:r>
              <a:rPr lang="en-US" dirty="0" err="1"/>
              <a:t>Llosa's</a:t>
            </a:r>
            <a:r>
              <a:rPr lang="en-US" dirty="0"/>
              <a:t> serious take on living under the dictatorship of Manuel </a:t>
            </a:r>
            <a:r>
              <a:rPr lang="en-US" dirty="0" err="1"/>
              <a:t>Odría</a:t>
            </a:r>
            <a:r>
              <a:rPr lang="en-US" dirty="0"/>
              <a:t>, while in 1977 he published the lighter, autobiographical </a:t>
            </a:r>
            <a:r>
              <a:rPr lang="en-US" i="1" dirty="0"/>
              <a:t>Aunt Julia and the Scriptwriter</a:t>
            </a:r>
            <a:r>
              <a:rPr lang="en-US" dirty="0"/>
              <a:t>, about soap operas. Other important works include </a:t>
            </a:r>
            <a:r>
              <a:rPr lang="en-US" i="1" dirty="0"/>
              <a:t>The War of the End of the World</a:t>
            </a:r>
            <a:r>
              <a:rPr lang="en-US" dirty="0"/>
              <a:t> and </a:t>
            </a:r>
            <a:r>
              <a:rPr lang="en-US" i="1" dirty="0"/>
              <a:t>A Fish in the Water</a:t>
            </a:r>
            <a:r>
              <a:rPr lang="en-US" dirty="0"/>
              <a:t>, which discusses his political career; Vargas </a:t>
            </a:r>
            <a:r>
              <a:rPr lang="en-US" dirty="0" err="1"/>
              <a:t>Llosa</a:t>
            </a:r>
            <a:r>
              <a:rPr lang="en-US" dirty="0"/>
              <a:t> ran for president of Peru in 1990 but was defeated by Alberto Fujimori.</a:t>
            </a:r>
          </a:p>
        </p:txBody>
      </p:sp>
    </p:spTree>
    <p:extLst>
      <p:ext uri="{BB962C8B-B14F-4D97-AF65-F5344CB8AC3E}">
        <p14:creationId xmlns:p14="http://schemas.microsoft.com/office/powerpoint/2010/main" val="3022629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Miguel Asturias</a:t>
            </a:r>
            <a:r>
              <a:rPr lang="en-US" dirty="0"/>
              <a:t> (1899-1974, Guatemala; Nobel 1967</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Asturias </a:t>
            </a:r>
            <a:r>
              <a:rPr lang="en-US" dirty="0"/>
              <a:t>left his native Guatemala in 1923 to study in Paris. There he discovered Mayan mythology, and translated the </a:t>
            </a:r>
            <a:r>
              <a:rPr lang="en-US" i="1" dirty="0" err="1"/>
              <a:t>Popol</a:t>
            </a:r>
            <a:r>
              <a:rPr lang="en-US" i="1" dirty="0"/>
              <a:t> </a:t>
            </a:r>
            <a:r>
              <a:rPr lang="en-US" i="1" dirty="0" err="1"/>
              <a:t>Vuh</a:t>
            </a:r>
            <a:r>
              <a:rPr lang="en-US" dirty="0"/>
              <a:t> into Spanish; the theme would pervade his work, such as 1963's </a:t>
            </a:r>
            <a:r>
              <a:rPr lang="en-US" i="1" dirty="0" err="1"/>
              <a:t>Mulata</a:t>
            </a:r>
            <a:r>
              <a:rPr lang="en-US" i="1" dirty="0"/>
              <a:t> de </a:t>
            </a:r>
            <a:r>
              <a:rPr lang="en-US" i="1" dirty="0" err="1"/>
              <a:t>tal</a:t>
            </a:r>
            <a:r>
              <a:rPr lang="en-US" dirty="0"/>
              <a:t>. He most famous novel, </a:t>
            </a:r>
            <a:r>
              <a:rPr lang="en-US" i="1" dirty="0"/>
              <a:t>El </a:t>
            </a:r>
            <a:r>
              <a:rPr lang="en-US" i="1" dirty="0" err="1"/>
              <a:t>señor</a:t>
            </a:r>
            <a:r>
              <a:rPr lang="en-US" i="1" dirty="0"/>
              <a:t> </a:t>
            </a:r>
            <a:r>
              <a:rPr lang="en-US" i="1" dirty="0" err="1"/>
              <a:t>presidente</a:t>
            </a:r>
            <a:r>
              <a:rPr lang="en-US" dirty="0"/>
              <a:t> (1946), was a satire against the oppressive </a:t>
            </a:r>
            <a:r>
              <a:rPr lang="en-US" dirty="0" err="1"/>
              <a:t>Guatalemalan</a:t>
            </a:r>
            <a:r>
              <a:rPr lang="en-US" dirty="0"/>
              <a:t> dictatorship. Asturias also completed a trilogy that blasted exploitation by the American-led United Fruit Company, and the short-story collection </a:t>
            </a:r>
            <a:r>
              <a:rPr lang="en-US" i="1" dirty="0"/>
              <a:t>Weekend in Guatemala</a:t>
            </a:r>
            <a:r>
              <a:rPr lang="en-US" dirty="0"/>
              <a:t> (1956), based on the CIA-led overthrow of president </a:t>
            </a:r>
            <a:r>
              <a:rPr lang="en-US" dirty="0" err="1"/>
              <a:t>Jacobo</a:t>
            </a:r>
            <a:r>
              <a:rPr lang="en-US" dirty="0"/>
              <a:t> </a:t>
            </a:r>
            <a:r>
              <a:rPr lang="en-US" dirty="0" err="1"/>
              <a:t>Arbenz's</a:t>
            </a:r>
            <a:r>
              <a:rPr lang="en-US" dirty="0"/>
              <a:t> liberal government.</a:t>
            </a:r>
          </a:p>
        </p:txBody>
      </p:sp>
    </p:spTree>
    <p:extLst>
      <p:ext uri="{BB962C8B-B14F-4D97-AF65-F5344CB8AC3E}">
        <p14:creationId xmlns:p14="http://schemas.microsoft.com/office/powerpoint/2010/main" val="2827706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Carlos Fuentes</a:t>
            </a:r>
            <a:r>
              <a:rPr lang="en-US" dirty="0"/>
              <a:t> (1928-present, Mexico</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Though </a:t>
            </a:r>
            <a:r>
              <a:rPr lang="en-US" dirty="0"/>
              <a:t>born into a well-to-do family, Fuentes has often dealt with the betrayed ideals from the Mexican Revolution of 1910, the subject of both his first novel, </a:t>
            </a:r>
            <a:r>
              <a:rPr lang="en-US" i="1" dirty="0"/>
              <a:t>Where the Air is Clear </a:t>
            </a:r>
            <a:r>
              <a:rPr lang="en-US" dirty="0"/>
              <a:t>(1958), and his most successful book, </a:t>
            </a:r>
            <a:r>
              <a:rPr lang="en-US" i="1" dirty="0"/>
              <a:t>The Death of </a:t>
            </a:r>
            <a:r>
              <a:rPr lang="en-US" i="1" dirty="0" err="1"/>
              <a:t>Artemio</a:t>
            </a:r>
            <a:r>
              <a:rPr lang="en-US" i="1" dirty="0"/>
              <a:t> Cruz</a:t>
            </a:r>
            <a:r>
              <a:rPr lang="en-US" dirty="0"/>
              <a:t> (1962). Other notable novels include </a:t>
            </a:r>
            <a:r>
              <a:rPr lang="en-US" i="1" dirty="0"/>
              <a:t>Terra nostra</a:t>
            </a:r>
            <a:r>
              <a:rPr lang="en-US" dirty="0"/>
              <a:t>, set during the reign of King Philip II of Spain, and </a:t>
            </a:r>
            <a:r>
              <a:rPr lang="en-US" i="1" dirty="0"/>
              <a:t>The Old Gringo</a:t>
            </a:r>
            <a:r>
              <a:rPr lang="en-US" dirty="0"/>
              <a:t>, which portrays Ambrose Bierce's last days in Mexico. Fuentes has also penned absurdist plays and essay collections on Mexican and American art and literature.</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848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Programming Languages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12003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dirty="0"/>
              <a:t>,</a:t>
            </a:r>
          </a:p>
        </p:txBody>
      </p:sp>
      <p:sp>
        <p:nvSpPr>
          <p:cNvPr id="8" name="Content Placeholder 7"/>
          <p:cNvSpPr>
            <a:spLocks noGrp="1"/>
          </p:cNvSpPr>
          <p:nvPr>
            <p:ph idx="1"/>
          </p:nvPr>
        </p:nvSpPr>
        <p:spPr/>
        <p:txBody>
          <a:bodyPr/>
          <a:lstStyle/>
          <a:p>
            <a:pPr marL="0" indent="0">
              <a:buNone/>
            </a:pPr>
            <a:r>
              <a:rPr lang="en-US" dirty="0" smtClean="0"/>
              <a:t>a </a:t>
            </a:r>
            <a:r>
              <a:rPr lang="en-US" dirty="0"/>
              <a:t>compiled successor to the B programming language, was developed by </a:t>
            </a:r>
            <a:r>
              <a:rPr lang="en-US" u="sng" dirty="0">
                <a:hlinkClick r:id="rId2"/>
              </a:rPr>
              <a:t>Dennis Ritchie</a:t>
            </a:r>
            <a:r>
              <a:rPr lang="en-US" dirty="0"/>
              <a:t> in 1972. It is a high-level and highly standardized language that remains very “close to the hardware” and allows the programmer to perform useful, fast, and dangerous tricks. It is widely used for business applications, games, operating systems (particularly UNIX and Linux), and device drivers.</a:t>
            </a:r>
          </a:p>
        </p:txBody>
      </p:sp>
    </p:spTree>
    <p:extLst>
      <p:ext uri="{BB962C8B-B14F-4D97-AF65-F5344CB8AC3E}">
        <p14:creationId xmlns:p14="http://schemas.microsoft.com/office/powerpoint/2010/main" val="264625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Mary Shelley</a:t>
            </a:r>
            <a:r>
              <a:rPr lang="en-US" dirty="0" smtClean="0"/>
              <a:t> (1797–1851, United Kingdom).</a:t>
            </a:r>
            <a:endParaRPr lang="en-US" dirty="0"/>
          </a:p>
        </p:txBody>
      </p:sp>
      <p:sp>
        <p:nvSpPr>
          <p:cNvPr id="3" name="Content Placeholder 2"/>
          <p:cNvSpPr>
            <a:spLocks noGrp="1"/>
          </p:cNvSpPr>
          <p:nvPr>
            <p:ph idx="1"/>
          </p:nvPr>
        </p:nvSpPr>
        <p:spPr>
          <a:xfrm>
            <a:off x="838200" y="1825624"/>
            <a:ext cx="10515600" cy="4829175"/>
          </a:xfrm>
        </p:spPr>
        <p:txBody>
          <a:bodyPr>
            <a:normAutofit fontScale="85000" lnSpcReduction="10000"/>
          </a:bodyPr>
          <a:lstStyle/>
          <a:p>
            <a:pPr marL="0" indent="0">
              <a:buNone/>
            </a:pPr>
            <a:r>
              <a:rPr lang="en-US" dirty="0" smtClean="0"/>
              <a:t>As </a:t>
            </a:r>
            <a:r>
              <a:rPr lang="en-US" dirty="0"/>
              <a:t>the daughter of the philosophers William Godwin and Mary Wollstonecraft (the author of </a:t>
            </a:r>
            <a:r>
              <a:rPr lang="en-US" i="1" dirty="0"/>
              <a:t>A Vindication of the Rights of Women</a:t>
            </a:r>
            <a:r>
              <a:rPr lang="en-US" dirty="0"/>
              <a:t>), and the wife of the poet Percy Bysshe Shelley, Mary Shelley was a product of both the Enlightenment and Romantic eras. Her 1818 novel </a:t>
            </a:r>
            <a:r>
              <a:rPr lang="en-US" i="1" dirty="0"/>
              <a:t>Frankenstein; or the Modern Prometheus</a:t>
            </a:r>
            <a:r>
              <a:rPr lang="en-US" dirty="0"/>
              <a:t> helped to lay the groundwork for modern science fiction by contrasting Enlightenment ideas of progress with a Romantic conception of nature as an </a:t>
            </a:r>
            <a:r>
              <a:rPr lang="en-US" dirty="0" err="1"/>
              <a:t>untameable</a:t>
            </a:r>
            <a:r>
              <a:rPr lang="en-US" dirty="0"/>
              <a:t> force. The idea for </a:t>
            </a:r>
            <a:r>
              <a:rPr lang="en-US" i="1" dirty="0"/>
              <a:t>Frankenstein</a:t>
            </a:r>
            <a:r>
              <a:rPr lang="en-US" dirty="0"/>
              <a:t> came to Shelley while she was taking part in a friendly writing competition at Lord Byron’s villa on Lake Geneva. Inspired by Luigi Galvani’s experiments in “animal electricity,” Shelley wrote about the Swiss scientist Victor Frankenstein, who reanimates dead tissue and creates a “monster.” This attempt to control nature fails, as the monster murders Frankenstein’s brother William, friend Henry </a:t>
            </a:r>
            <a:r>
              <a:rPr lang="en-US" dirty="0" err="1"/>
              <a:t>Clerval</a:t>
            </a:r>
            <a:r>
              <a:rPr lang="en-US" dirty="0"/>
              <a:t>, and wife Elizabeth before fleeing to the Arctic. Frankenstein pursues his creation, and tells his story to the explorer Robert Walton before dying. Shelley presented an even bleaker scenario in her 1826 novel The Last Man, which describes Lionel </a:t>
            </a:r>
            <a:r>
              <a:rPr lang="en-US" dirty="0" err="1"/>
              <a:t>Verney’s</a:t>
            </a:r>
            <a:r>
              <a:rPr lang="en-US" dirty="0"/>
              <a:t> efforts to survive a 21st-century plague that devastates human civilization.</a:t>
            </a:r>
          </a:p>
          <a:p>
            <a:pPr marL="0" indent="0">
              <a:buNone/>
            </a:pPr>
            <a:endParaRPr lang="en-US" dirty="0"/>
          </a:p>
        </p:txBody>
      </p:sp>
    </p:spTree>
    <p:extLst>
      <p:ext uri="{BB962C8B-B14F-4D97-AF65-F5344CB8AC3E}">
        <p14:creationId xmlns:p14="http://schemas.microsoft.com/office/powerpoint/2010/main" val="4153564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t>
            </a:r>
            <a:r>
              <a:rPr lang="en-US" dirty="0"/>
              <a:t> </a:t>
            </a:r>
          </a:p>
        </p:txBody>
      </p:sp>
      <p:sp>
        <p:nvSpPr>
          <p:cNvPr id="3" name="Content Placeholder 2"/>
          <p:cNvSpPr>
            <a:spLocks noGrp="1"/>
          </p:cNvSpPr>
          <p:nvPr>
            <p:ph idx="1"/>
          </p:nvPr>
        </p:nvSpPr>
        <p:spPr/>
        <p:txBody>
          <a:bodyPr/>
          <a:lstStyle/>
          <a:p>
            <a:pPr marL="0" indent="0">
              <a:buNone/>
            </a:pPr>
            <a:r>
              <a:rPr lang="en-US" dirty="0" smtClean="0"/>
              <a:t>is </a:t>
            </a:r>
            <a:r>
              <a:rPr lang="en-US" dirty="0"/>
              <a:t>a popular, compiled, high-level language developed by </a:t>
            </a:r>
            <a:r>
              <a:rPr lang="en-US" u="sng" dirty="0">
                <a:hlinkClick r:id="rId2"/>
              </a:rPr>
              <a:t>Bjarne </a:t>
            </a:r>
            <a:r>
              <a:rPr lang="en-US" u="sng" dirty="0" err="1">
                <a:hlinkClick r:id="rId2"/>
              </a:rPr>
              <a:t>Stroustrup</a:t>
            </a:r>
            <a:r>
              <a:rPr lang="en-US" dirty="0"/>
              <a:t> in 1985 at </a:t>
            </a:r>
            <a:r>
              <a:rPr lang="en-US" u="sng" dirty="0">
                <a:hlinkClick r:id="rId3"/>
              </a:rPr>
              <a:t>Bell Labs</a:t>
            </a:r>
            <a:r>
              <a:rPr lang="en-US" dirty="0"/>
              <a:t>. C++ is similar to C, but adds object-oriented features (classes), generic programming (templates), and exception handling to the language. It is a popular language for developing business applications and, increasingly, games.</a:t>
            </a:r>
          </a:p>
        </p:txBody>
      </p:sp>
    </p:spTree>
    <p:extLst>
      <p:ext uri="{BB962C8B-B14F-4D97-AF65-F5344CB8AC3E}">
        <p14:creationId xmlns:p14="http://schemas.microsoft.com/office/powerpoint/2010/main" val="387063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Java</a:t>
            </a:r>
            <a:r>
              <a:rPr lang="en-US" dirty="0"/>
              <a:t> </a:t>
            </a:r>
          </a:p>
        </p:txBody>
      </p:sp>
      <p:sp>
        <p:nvSpPr>
          <p:cNvPr id="3" name="Content Placeholder 2"/>
          <p:cNvSpPr>
            <a:spLocks noGrp="1"/>
          </p:cNvSpPr>
          <p:nvPr>
            <p:ph idx="1"/>
          </p:nvPr>
        </p:nvSpPr>
        <p:spPr/>
        <p:txBody>
          <a:bodyPr>
            <a:normAutofit lnSpcReduction="10000"/>
          </a:bodyPr>
          <a:lstStyle/>
          <a:p>
            <a:pPr marL="0" indent="0">
              <a:buNone/>
            </a:pPr>
            <a:r>
              <a:rPr lang="en-US" dirty="0" smtClean="0"/>
              <a:t>is </a:t>
            </a:r>
            <a:r>
              <a:rPr lang="en-US" dirty="0"/>
              <a:t>a popular high-level language developed by </a:t>
            </a:r>
            <a:r>
              <a:rPr lang="en-US" u="sng" dirty="0">
                <a:hlinkClick r:id="rId2"/>
              </a:rPr>
              <a:t>Sun Microsystems</a:t>
            </a:r>
            <a:r>
              <a:rPr lang="en-US" dirty="0"/>
              <a:t> in the early 1990s. The language was originally named OAK and unsuccessfully used for set-top devices, but hit it big after being renamed in 1995 and introduced to the World Wide Web. It is a relatively pure object-oriented language with syntax similar to C++. Instead of being compiled to object code, it is compiled to Java bytecode, which is then interpreted or compiled on the fly. This use of machine-independent bytecode gives it its “write once, run everywhere” property. Java is principally used for client-side web application (“applets”) and server-side web application (“servlets”) that make use of J2EE technology. The success of Java inspired </a:t>
            </a:r>
            <a:r>
              <a:rPr lang="en-US" u="sng" dirty="0">
                <a:hlinkClick r:id="rId3"/>
              </a:rPr>
              <a:t>Microsoft</a:t>
            </a:r>
            <a:r>
              <a:rPr lang="en-US" dirty="0"/>
              <a:t> to introduce its </a:t>
            </a:r>
            <a:r>
              <a:rPr lang="en-US" u="sng" dirty="0" err="1">
                <a:hlinkClick r:id="rId4"/>
              </a:rPr>
              <a:t>C#</a:t>
            </a:r>
            <a:r>
              <a:rPr lang="en-US" dirty="0" err="1"/>
              <a:t>language</a:t>
            </a:r>
            <a:r>
              <a:rPr lang="en-US" dirty="0"/>
              <a:t> and </a:t>
            </a:r>
            <a:r>
              <a:rPr lang="en-US" u="sng" dirty="0">
                <a:hlinkClick r:id="rId5"/>
              </a:rPr>
              <a:t>.NET</a:t>
            </a:r>
            <a:r>
              <a:rPr lang="en-US" dirty="0"/>
              <a:t> framework.</a:t>
            </a:r>
          </a:p>
        </p:txBody>
      </p:sp>
    </p:spTree>
    <p:extLst>
      <p:ext uri="{BB962C8B-B14F-4D97-AF65-F5344CB8AC3E}">
        <p14:creationId xmlns:p14="http://schemas.microsoft.com/office/powerpoint/2010/main" val="3023686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Perl</a:t>
            </a:r>
            <a:r>
              <a:rPr lang="en-US" dirty="0"/>
              <a:t> </a:t>
            </a:r>
          </a:p>
        </p:txBody>
      </p:sp>
      <p:sp>
        <p:nvSpPr>
          <p:cNvPr id="3" name="Content Placeholder 2"/>
          <p:cNvSpPr>
            <a:spLocks noGrp="1"/>
          </p:cNvSpPr>
          <p:nvPr>
            <p:ph idx="1"/>
          </p:nvPr>
        </p:nvSpPr>
        <p:spPr>
          <a:xfrm>
            <a:off x="838200" y="1861484"/>
            <a:ext cx="10515600" cy="4351338"/>
          </a:xfrm>
        </p:spPr>
        <p:txBody>
          <a:bodyPr/>
          <a:lstStyle/>
          <a:p>
            <a:pPr marL="0" indent="0">
              <a:buNone/>
            </a:pPr>
            <a:r>
              <a:rPr lang="en-US" dirty="0" smtClean="0"/>
              <a:t>is </a:t>
            </a:r>
            <a:r>
              <a:rPr lang="en-US" dirty="0"/>
              <a:t>an interpreted language designed principally to process text. It was written by </a:t>
            </a:r>
            <a:r>
              <a:rPr lang="en-US" u="sng" dirty="0">
                <a:hlinkClick r:id="rId3"/>
              </a:rPr>
              <a:t>Larry Wall</a:t>
            </a:r>
            <a:r>
              <a:rPr lang="en-US" dirty="0"/>
              <a:t> and first released in 1988. It is intended to be practical and concise rather than theoretically elegant and is sometimes lampooned as “write once, read never” because of its heavy use of symbols and idiom. It is often used for web CGI scripts and parsing log files. “Perl” is an unofficial retronym for “Practical Extraction Report Language.”</a:t>
            </a:r>
          </a:p>
        </p:txBody>
      </p:sp>
    </p:spTree>
    <p:extLst>
      <p:ext uri="{BB962C8B-B14F-4D97-AF65-F5344CB8AC3E}">
        <p14:creationId xmlns:p14="http://schemas.microsoft.com/office/powerpoint/2010/main" val="1863153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ALGOL</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b="1" dirty="0" err="1"/>
              <a:t>ALGO</a:t>
            </a:r>
            <a:r>
              <a:rPr lang="en-US" dirty="0" err="1"/>
              <a:t>rithmic</a:t>
            </a:r>
            <a:r>
              <a:rPr lang="en-US" dirty="0"/>
              <a:t> </a:t>
            </a:r>
            <a:r>
              <a:rPr lang="en-US" b="1" dirty="0"/>
              <a:t>L</a:t>
            </a:r>
            <a:r>
              <a:rPr lang="en-US" dirty="0"/>
              <a:t>anguage) was created in the late 1950s and was the first procedural language intended for solving mathematical and scientific problems. Formalized in a report titled ALGOL 58, it progressed through ALGOL 60 and ALGOL 68 before waning in popularity. ALGOL was sufficiently advanced and respected that most modern procedural languages reflect its overall structure and design; some, like Pascal, are very closely related.</a:t>
            </a:r>
          </a:p>
        </p:txBody>
      </p:sp>
    </p:spTree>
    <p:extLst>
      <p:ext uri="{BB962C8B-B14F-4D97-AF65-F5344CB8AC3E}">
        <p14:creationId xmlns:p14="http://schemas.microsoft.com/office/powerpoint/2010/main" val="6058473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Pascal</a:t>
            </a:r>
            <a:endParaRPr lang="en-US" dirty="0"/>
          </a:p>
        </p:txBody>
      </p:sp>
      <p:sp>
        <p:nvSpPr>
          <p:cNvPr id="3" name="Content Placeholder 2"/>
          <p:cNvSpPr>
            <a:spLocks noGrp="1"/>
          </p:cNvSpPr>
          <p:nvPr>
            <p:ph idx="1"/>
          </p:nvPr>
        </p:nvSpPr>
        <p:spPr/>
        <p:txBody>
          <a:bodyPr/>
          <a:lstStyle/>
          <a:p>
            <a:pPr marL="0" indent="0">
              <a:buNone/>
            </a:pPr>
            <a:r>
              <a:rPr lang="en-US" dirty="0" smtClean="0"/>
              <a:t>is </a:t>
            </a:r>
            <a:r>
              <a:rPr lang="en-US" dirty="0"/>
              <a:t>a high-level, compiled language built upon ALGOL. It is named after the 17th-century mathematician Blaise Pascal and was developed </a:t>
            </a:r>
            <a:r>
              <a:rPr lang="en-US" dirty="0" err="1"/>
              <a:t>by</a:t>
            </a:r>
            <a:r>
              <a:rPr lang="en-US" u="sng" dirty="0" err="1">
                <a:hlinkClick r:id="rId2"/>
              </a:rPr>
              <a:t>Niklaus</a:t>
            </a:r>
            <a:r>
              <a:rPr lang="en-US" u="sng" dirty="0">
                <a:hlinkClick r:id="rId2"/>
              </a:rPr>
              <a:t> Wirth</a:t>
            </a:r>
            <a:r>
              <a:rPr lang="en-US" dirty="0"/>
              <a:t> during 1967-71. Pascal is best known for its emphasis on structured programming techniques and strong typing; because of this, it was extremely popular as a teaching language in the 1980s and early 1990s, though it was never popular for business or scientific applications. The object-oriented language Delphi was based on Pascal.</a:t>
            </a:r>
          </a:p>
        </p:txBody>
      </p:sp>
    </p:spTree>
    <p:extLst>
      <p:ext uri="{BB962C8B-B14F-4D97-AF65-F5344CB8AC3E}">
        <p14:creationId xmlns:p14="http://schemas.microsoft.com/office/powerpoint/2010/main" val="1292536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LISP</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b="1" dirty="0" err="1"/>
              <a:t>LIS</a:t>
            </a:r>
            <a:r>
              <a:rPr lang="en-US" dirty="0" err="1"/>
              <a:t>t</a:t>
            </a:r>
            <a:r>
              <a:rPr lang="en-US" dirty="0"/>
              <a:t> </a:t>
            </a:r>
            <a:r>
              <a:rPr lang="en-US" b="1" dirty="0"/>
              <a:t>P</a:t>
            </a:r>
            <a:r>
              <a:rPr lang="en-US" dirty="0"/>
              <a:t>rocessing) is the ancestor of the family of </a:t>
            </a:r>
            <a:r>
              <a:rPr lang="en-US" u="sng" dirty="0">
                <a:hlinkClick r:id="rId2"/>
              </a:rPr>
              <a:t>functional languages</a:t>
            </a:r>
            <a:r>
              <a:rPr lang="en-US" dirty="0"/>
              <a:t> that emphasize evaluating expressions rather than executing imperative commands. It was developed in 1950-1960 by </a:t>
            </a:r>
            <a:r>
              <a:rPr lang="en-US" u="sng" dirty="0">
                <a:hlinkClick r:id="rId3"/>
              </a:rPr>
              <a:t>John McCarthy</a:t>
            </a:r>
            <a:r>
              <a:rPr lang="en-US" dirty="0"/>
              <a:t> and is used primarily for symbolic manipulations of complicated structures rather than numerical calculation. It and its descendants (Scheme, </a:t>
            </a:r>
            <a:r>
              <a:rPr lang="en-US" dirty="0" err="1"/>
              <a:t>CommonLisp</a:t>
            </a:r>
            <a:r>
              <a:rPr lang="en-US" dirty="0"/>
              <a:t>, etc.) continue to be used in academic research, particularly artificial intelligence.</a:t>
            </a:r>
          </a:p>
        </p:txBody>
      </p:sp>
    </p:spTree>
    <p:extLst>
      <p:ext uri="{BB962C8B-B14F-4D97-AF65-F5344CB8AC3E}">
        <p14:creationId xmlns:p14="http://schemas.microsoft.com/office/powerpoint/2010/main" val="1413938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Fortran</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b="1" dirty="0" err="1"/>
              <a:t>FOR</a:t>
            </a:r>
            <a:r>
              <a:rPr lang="en-US" dirty="0" err="1"/>
              <a:t>mula</a:t>
            </a:r>
            <a:r>
              <a:rPr lang="en-US" dirty="0"/>
              <a:t> </a:t>
            </a:r>
            <a:r>
              <a:rPr lang="en-US" b="1" dirty="0" err="1"/>
              <a:t>TRAN</a:t>
            </a:r>
            <a:r>
              <a:rPr lang="en-US" dirty="0" err="1"/>
              <a:t>slation</a:t>
            </a:r>
            <a:r>
              <a:rPr lang="en-US" dirty="0"/>
              <a:t>) is the oldest high-level language. Designed by </a:t>
            </a:r>
            <a:r>
              <a:rPr lang="en-US" u="sng" dirty="0">
                <a:hlinkClick r:id="rId2"/>
              </a:rPr>
              <a:t>John Backus</a:t>
            </a:r>
            <a:r>
              <a:rPr lang="en-US" dirty="0"/>
              <a:t> for IBM during the late 1950s, it was once in use on virtually every computer in the world and is still used today for engineering and scientific applications because of the quality of its compilers and numerical libraries. The most popular Fortran versions are Fortran IV, 77, and 90. The name “Fortran” was originally entirely capitalized, but the ANSI Fortran Committee has since declared the “initial capital” spelling official.</a:t>
            </a:r>
          </a:p>
        </p:txBody>
      </p:sp>
    </p:spTree>
    <p:extLst>
      <p:ext uri="{BB962C8B-B14F-4D97-AF65-F5344CB8AC3E}">
        <p14:creationId xmlns:p14="http://schemas.microsoft.com/office/powerpoint/2010/main" val="1017469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COBOL</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b="1" dirty="0" err="1"/>
              <a:t>CO</a:t>
            </a:r>
            <a:r>
              <a:rPr lang="en-US" dirty="0" err="1"/>
              <a:t>mmon</a:t>
            </a:r>
            <a:r>
              <a:rPr lang="en-US" dirty="0"/>
              <a:t> </a:t>
            </a:r>
            <a:r>
              <a:rPr lang="en-US" b="1" dirty="0"/>
              <a:t>B</a:t>
            </a:r>
            <a:r>
              <a:rPr lang="en-US" dirty="0"/>
              <a:t>usiness-</a:t>
            </a:r>
            <a:r>
              <a:rPr lang="en-US" b="1" dirty="0"/>
              <a:t>O</a:t>
            </a:r>
            <a:r>
              <a:rPr lang="en-US" dirty="0"/>
              <a:t>riented </a:t>
            </a:r>
            <a:r>
              <a:rPr lang="en-US" b="1" dirty="0"/>
              <a:t>L</a:t>
            </a:r>
            <a:r>
              <a:rPr lang="en-US" dirty="0"/>
              <a:t>anguage) was developed in 1959 by CODASYL (Conference on Data Systems Languages) under the direction </a:t>
            </a:r>
            <a:r>
              <a:rPr lang="en-US" dirty="0" err="1"/>
              <a:t>of</a:t>
            </a:r>
            <a:r>
              <a:rPr lang="en-US" u="sng" dirty="0" err="1">
                <a:hlinkClick r:id="rId2"/>
              </a:rPr>
              <a:t>Rear</a:t>
            </a:r>
            <a:r>
              <a:rPr lang="en-US" u="sng" dirty="0">
                <a:hlinkClick r:id="rId2"/>
              </a:rPr>
              <a:t> Admiral Grace Hopper</a:t>
            </a:r>
            <a:r>
              <a:rPr lang="en-US" dirty="0"/>
              <a:t> and is the second-oldest high-level language. It emphasized record-processing and database access and uses an English-like syntax, all attributes that led to widespread use in business, particularly the financial sector. It is characterized as especially wordy (just as C and Perl are characterized as terse). The vast majority of Year 2000 problems involved programs written in COBOL.</a:t>
            </a:r>
          </a:p>
        </p:txBody>
      </p:sp>
    </p:spTree>
    <p:extLst>
      <p:ext uri="{BB962C8B-B14F-4D97-AF65-F5344CB8AC3E}">
        <p14:creationId xmlns:p14="http://schemas.microsoft.com/office/powerpoint/2010/main" val="892465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a:t>
            </a:r>
            <a:endParaRPr lang="en-US" b="1" dirty="0"/>
          </a:p>
        </p:txBody>
      </p:sp>
      <p:sp>
        <p:nvSpPr>
          <p:cNvPr id="5" name="Content Placeholder 4"/>
          <p:cNvSpPr>
            <a:spLocks noGrp="1"/>
          </p:cNvSpPr>
          <p:nvPr>
            <p:ph idx="1"/>
          </p:nvPr>
        </p:nvSpPr>
        <p:spPr/>
        <p:txBody>
          <a:bodyPr/>
          <a:lstStyle/>
          <a:p>
            <a:pPr marL="0" indent="0">
              <a:buNone/>
            </a:pPr>
            <a:r>
              <a:rPr lang="en-US" dirty="0" smtClean="0"/>
              <a:t>(</a:t>
            </a:r>
            <a:r>
              <a:rPr lang="en-US" b="1" dirty="0" smtClean="0"/>
              <a:t>B</a:t>
            </a:r>
            <a:r>
              <a:rPr lang="en-US" dirty="0" smtClean="0"/>
              <a:t>eginner’s </a:t>
            </a:r>
            <a:r>
              <a:rPr lang="en-US" b="1" dirty="0" smtClean="0"/>
              <a:t>A</a:t>
            </a:r>
            <a:r>
              <a:rPr lang="en-US" dirty="0" smtClean="0"/>
              <a:t>ll-purpose </a:t>
            </a:r>
            <a:r>
              <a:rPr lang="en-US" b="1" dirty="0" smtClean="0"/>
              <a:t>S</a:t>
            </a:r>
            <a:r>
              <a:rPr lang="en-US" dirty="0" smtClean="0"/>
              <a:t>ymbolic </a:t>
            </a:r>
            <a:r>
              <a:rPr lang="en-US" b="1" dirty="0" smtClean="0"/>
              <a:t>I</a:t>
            </a:r>
            <a:r>
              <a:rPr lang="en-US" dirty="0" smtClean="0"/>
              <a:t>nstruction </a:t>
            </a:r>
            <a:r>
              <a:rPr lang="en-US" b="1" dirty="0" smtClean="0"/>
              <a:t>C</a:t>
            </a:r>
            <a:r>
              <a:rPr lang="en-US" dirty="0" smtClean="0"/>
              <a:t>ode) is a high-level language developed by John </a:t>
            </a:r>
            <a:r>
              <a:rPr lang="en-US" dirty="0" err="1" smtClean="0"/>
              <a:t>Kemeny</a:t>
            </a:r>
            <a:r>
              <a:rPr lang="en-US" dirty="0" smtClean="0"/>
              <a:t> and Thomas Kurtz at Dartmouth College in the mid 1960s. It is easy to use but its relative lack of structure makes maintaining programs difficult. There have been many versions of BASIC and some more modern ones (</a:t>
            </a:r>
            <a:r>
              <a:rPr lang="en-US" dirty="0" err="1" smtClean="0"/>
              <a:t>TurboBasic</a:t>
            </a:r>
            <a:r>
              <a:rPr lang="en-US" dirty="0" smtClean="0"/>
              <a:t>, QuickBasic, </a:t>
            </a:r>
            <a:r>
              <a:rPr lang="en-US" dirty="0" err="1" smtClean="0"/>
              <a:t>VisualBasic</a:t>
            </a:r>
            <a:r>
              <a:rPr lang="en-US" dirty="0" smtClean="0"/>
              <a:t>) have added advanced features. </a:t>
            </a:r>
            <a:r>
              <a:rPr lang="en-US" dirty="0" err="1" smtClean="0"/>
              <a:t>Sterotypical</a:t>
            </a:r>
            <a:r>
              <a:rPr lang="en-US" dirty="0" smtClean="0"/>
              <a:t> programs, like </a:t>
            </a:r>
            <a:r>
              <a:rPr lang="en-US" dirty="0" smtClean="0">
                <a:latin typeface="Courier New" panose="02070309020205020404" pitchFamily="49" charset="0"/>
                <a:cs typeface="Courier New" panose="02070309020205020404" pitchFamily="49" charset="0"/>
              </a:rPr>
              <a:t>10 PRINT “HELLO” </a:t>
            </a:r>
            <a:r>
              <a:rPr lang="en-US" dirty="0" smtClean="0"/>
              <a:t>and </a:t>
            </a:r>
            <a:r>
              <a:rPr lang="en-US" dirty="0" smtClean="0">
                <a:latin typeface="Courier New" panose="02070309020205020404" pitchFamily="49" charset="0"/>
                <a:cs typeface="Courier New" panose="02070309020205020404" pitchFamily="49" charset="0"/>
              </a:rPr>
              <a:t>10 GOTO 10 </a:t>
            </a:r>
            <a:r>
              <a:rPr lang="en-US" dirty="0" smtClean="0"/>
              <a:t>are written in BASIC</a:t>
            </a: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7708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Quintuples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05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Jules Verne</a:t>
            </a:r>
            <a:r>
              <a:rPr lang="en-US" dirty="0" smtClean="0"/>
              <a:t> (1828–1905, France).</a:t>
            </a:r>
            <a:endParaRPr lang="en-US" dirty="0"/>
          </a:p>
        </p:txBody>
      </p:sp>
      <p:sp>
        <p:nvSpPr>
          <p:cNvPr id="3" name="Content Placeholder 2"/>
          <p:cNvSpPr>
            <a:spLocks noGrp="1"/>
          </p:cNvSpPr>
          <p:nvPr>
            <p:ph idx="1"/>
          </p:nvPr>
        </p:nvSpPr>
        <p:spPr>
          <a:xfrm>
            <a:off x="838200" y="1825625"/>
            <a:ext cx="10515600" cy="5252508"/>
          </a:xfrm>
        </p:spPr>
        <p:txBody>
          <a:bodyPr>
            <a:normAutofit fontScale="92500" lnSpcReduction="20000"/>
          </a:bodyPr>
          <a:lstStyle/>
          <a:p>
            <a:pPr marL="0" indent="0">
              <a:buNone/>
            </a:pPr>
            <a:r>
              <a:rPr lang="en-US" dirty="0" smtClean="0"/>
              <a:t>Verne </a:t>
            </a:r>
            <a:r>
              <a:rPr lang="en-US" dirty="0"/>
              <a:t>offered a brighter vision of technological progress in his novels of adventure, many of which doubled as works of popular science. In Verne’s 1864 novel </a:t>
            </a:r>
            <a:r>
              <a:rPr lang="en-US" i="1" dirty="0"/>
              <a:t>Journey to the Center of the Earth</a:t>
            </a:r>
            <a:r>
              <a:rPr lang="en-US" dirty="0"/>
              <a:t>, Professor </a:t>
            </a:r>
            <a:r>
              <a:rPr lang="en-US" dirty="0" err="1"/>
              <a:t>Lidenbrock</a:t>
            </a:r>
            <a:r>
              <a:rPr lang="en-US" dirty="0"/>
              <a:t> explains contemporary theories of geology and paleontology as he leads an expedition that travels beneath the Earth’s crust from Iceland to the Italian volcano Stromboli. Verne later wrote the 1870 </a:t>
            </a:r>
            <a:r>
              <a:rPr lang="en-US" dirty="0" err="1"/>
              <a:t>novel</a:t>
            </a:r>
            <a:r>
              <a:rPr lang="en-US" i="1" dirty="0" err="1"/>
              <a:t>Twenty</a:t>
            </a:r>
            <a:r>
              <a:rPr lang="en-US" i="1" dirty="0"/>
              <a:t> Thousand Leagues Under the Sea</a:t>
            </a:r>
            <a:r>
              <a:rPr lang="en-US" dirty="0"/>
              <a:t>, whose narrator Pierre </a:t>
            </a:r>
            <a:r>
              <a:rPr lang="en-US" dirty="0" err="1"/>
              <a:t>Aronnax</a:t>
            </a:r>
            <a:r>
              <a:rPr lang="en-US" dirty="0"/>
              <a:t> offers extensive commentary on marine biology while accompanying the mysterious Captain Nemo on a voyage in the submarine </a:t>
            </a:r>
            <a:r>
              <a:rPr lang="en-US" i="1" dirty="0"/>
              <a:t>Nautilus</a:t>
            </a:r>
            <a:r>
              <a:rPr lang="en-US" dirty="0"/>
              <a:t>. In a more realistic vein, Verne considered the possibilities presented by new forms of transportation in the 1873 novel </a:t>
            </a:r>
            <a:r>
              <a:rPr lang="en-US" i="1" dirty="0"/>
              <a:t>Around the World in Eighty Days</a:t>
            </a:r>
            <a:r>
              <a:rPr lang="en-US" dirty="0"/>
              <a:t>, which describes a trip taken by the Englishman Phileas Fogg and his French valet Jean </a:t>
            </a:r>
            <a:r>
              <a:rPr lang="en-US" dirty="0" err="1"/>
              <a:t>Passepartout</a:t>
            </a:r>
            <a:r>
              <a:rPr lang="en-US" dirty="0"/>
              <a:t>. During his travels, which are undertaken to win a bet with members of the Reform Club, Fogg falls in love with an Indian woman named </a:t>
            </a:r>
            <a:r>
              <a:rPr lang="en-US" dirty="0" err="1"/>
              <a:t>Aouda</a:t>
            </a:r>
            <a:r>
              <a:rPr lang="en-US" dirty="0"/>
              <a:t>, and is pursued by the Scotland Yard detective Fix, who mistakenly believes that Fogg is a bank robber. Fogg ultimately wins his bet to return to the Reform Club within 80 days of his departure, with the help of an extra day gained by crossing the International Date Line.</a:t>
            </a:r>
          </a:p>
          <a:p>
            <a:pPr marL="0" indent="0">
              <a:buNone/>
            </a:pPr>
            <a:endParaRPr lang="en-US" dirty="0"/>
          </a:p>
        </p:txBody>
      </p:sp>
    </p:spTree>
    <p:extLst>
      <p:ext uri="{BB962C8B-B14F-4D97-AF65-F5344CB8AC3E}">
        <p14:creationId xmlns:p14="http://schemas.microsoft.com/office/powerpoint/2010/main" val="733918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Waste Land"</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five parts of T. S. Eliot's 1922 masterpiece </a:t>
            </a:r>
            <a:r>
              <a:rPr lang="en-US" u="sng" dirty="0">
                <a:hlinkClick r:id="rId2"/>
              </a:rPr>
              <a:t>"The Waste Land"</a:t>
            </a:r>
            <a:r>
              <a:rPr lang="en-US" dirty="0"/>
              <a:t> are "The Burial of the Dead," "A Game of Chess," "The Fire Sermon," "Death By Water," and "What the Thunder Said.</a:t>
            </a:r>
          </a:p>
        </p:txBody>
      </p:sp>
    </p:spTree>
    <p:extLst>
      <p:ext uri="{BB962C8B-B14F-4D97-AF65-F5344CB8AC3E}">
        <p14:creationId xmlns:p14="http://schemas.microsoft.com/office/powerpoint/2010/main" val="3161281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Mitosis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five stages of the biological process of </a:t>
            </a:r>
            <a:r>
              <a:rPr lang="en-US" u="sng" dirty="0">
                <a:hlinkClick r:id="rId2"/>
              </a:rPr>
              <a:t>mitosis</a:t>
            </a:r>
            <a:r>
              <a:rPr lang="en-US" dirty="0"/>
              <a:t> (the production of new body cells from existing ones) are interphase, prophase, metaphase, anaphase, and telophase. Interphase is not technically a part of mitosis, but it still sometimes finds its way in.</a:t>
            </a:r>
          </a:p>
        </p:txBody>
      </p:sp>
    </p:spTree>
    <p:extLst>
      <p:ext uri="{BB962C8B-B14F-4D97-AF65-F5344CB8AC3E}">
        <p14:creationId xmlns:p14="http://schemas.microsoft.com/office/powerpoint/2010/main" val="18006550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Nobel Prize Winners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five original winners of </a:t>
            </a:r>
            <a:r>
              <a:rPr lang="en-US" u="sng" dirty="0">
                <a:hlinkClick r:id="rId2"/>
              </a:rPr>
              <a:t>Nobel Prizes</a:t>
            </a:r>
            <a:r>
              <a:rPr lang="en-US" dirty="0"/>
              <a:t> (1901) were Wilhelm </a:t>
            </a:r>
            <a:r>
              <a:rPr lang="en-US" dirty="0" err="1"/>
              <a:t>Röntgen</a:t>
            </a:r>
            <a:r>
              <a:rPr lang="en-US" dirty="0"/>
              <a:t> (physics, for the discovery of X rays), Jacobus </a:t>
            </a:r>
            <a:r>
              <a:rPr lang="en-US" dirty="0" err="1"/>
              <a:t>Henricus</a:t>
            </a:r>
            <a:r>
              <a:rPr lang="en-US" dirty="0"/>
              <a:t> van 't Hoff (chemistry, for laws of chemical dynamics and osmotic pressure), Emil Adolf von Behring (physiology or medicine, for his serum therapy remedy for diphtheria), Sully </a:t>
            </a:r>
            <a:r>
              <a:rPr lang="en-US" dirty="0" err="1"/>
              <a:t>Prudhomme</a:t>
            </a:r>
            <a:r>
              <a:rPr lang="en-US" dirty="0"/>
              <a:t> (literature, for his idealistic poetry), and Henri Dunant and </a:t>
            </a:r>
            <a:r>
              <a:rPr lang="en-US" dirty="0" err="1"/>
              <a:t>Frédéric</a:t>
            </a:r>
            <a:r>
              <a:rPr lang="en-US" dirty="0"/>
              <a:t> Passy (peace, for founding the International Red Cross and the first French peace society, respectively).</a:t>
            </a:r>
          </a:p>
        </p:txBody>
      </p:sp>
    </p:spTree>
    <p:extLst>
      <p:ext uri="{BB962C8B-B14F-4D97-AF65-F5344CB8AC3E}">
        <p14:creationId xmlns:p14="http://schemas.microsoft.com/office/powerpoint/2010/main" val="41016593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Mighty Handful</a:t>
            </a:r>
            <a:endParaRPr lang="en-US" dirty="0"/>
          </a:p>
        </p:txBody>
      </p:sp>
      <p:sp>
        <p:nvSpPr>
          <p:cNvPr id="3" name="Content Placeholder 2"/>
          <p:cNvSpPr>
            <a:spLocks noGrp="1"/>
          </p:cNvSpPr>
          <p:nvPr>
            <p:ph idx="1"/>
          </p:nvPr>
        </p:nvSpPr>
        <p:spPr/>
        <p:txBody>
          <a:bodyPr/>
          <a:lstStyle/>
          <a:p>
            <a:pPr marL="0" indent="0">
              <a:buNone/>
            </a:pPr>
            <a:r>
              <a:rPr lang="en-US" dirty="0" smtClean="0"/>
              <a:t>Five</a:t>
            </a:r>
            <a:r>
              <a:rPr lang="en-US" dirty="0"/>
              <a:t> </a:t>
            </a:r>
            <a:r>
              <a:rPr lang="en-US" u="sng" dirty="0">
                <a:hlinkClick r:id="rId2"/>
              </a:rPr>
              <a:t>nationalist Russian composers</a:t>
            </a:r>
            <a:r>
              <a:rPr lang="en-US" dirty="0"/>
              <a:t> are often referred to as "The Mighty Handful" or "The Five." They are Modest Mussorgsky (1839 -1881), </a:t>
            </a:r>
            <a:r>
              <a:rPr lang="en-US" dirty="0" err="1"/>
              <a:t>Mily</a:t>
            </a:r>
            <a:r>
              <a:rPr lang="en-US" dirty="0"/>
              <a:t> Balakirev (1837-1910), Alexander Borodin (1833-1887), Cesar Cui (1835-1918), and Nikolay Rimsky-Korsakov (1844-1908)</a:t>
            </a:r>
          </a:p>
        </p:txBody>
      </p:sp>
    </p:spTree>
    <p:extLst>
      <p:ext uri="{BB962C8B-B14F-4D97-AF65-F5344CB8AC3E}">
        <p14:creationId xmlns:p14="http://schemas.microsoft.com/office/powerpoint/2010/main" val="8398206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D-Day</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codenames for the five beaches attacked in Operation Overlord on </a:t>
            </a:r>
            <a:r>
              <a:rPr lang="en-US" u="sng" dirty="0">
                <a:hlinkClick r:id="rId2"/>
              </a:rPr>
              <a:t>D-Day</a:t>
            </a:r>
            <a:r>
              <a:rPr lang="en-US" dirty="0"/>
              <a:t> are Gold, Juno, Sword, Utah, and Omaha. The first three were attacked by British and Canadian forces while the latter two were assaulted by American troops.</a:t>
            </a:r>
          </a:p>
        </p:txBody>
      </p:sp>
    </p:spTree>
    <p:extLst>
      <p:ext uri="{BB962C8B-B14F-4D97-AF65-F5344CB8AC3E}">
        <p14:creationId xmlns:p14="http://schemas.microsoft.com/office/powerpoint/2010/main" val="30125575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Orders of Architecture</a:t>
            </a:r>
            <a:r>
              <a:rPr lang="en-US" dirty="0"/>
              <a:t> </a:t>
            </a:r>
          </a:p>
        </p:txBody>
      </p:sp>
      <p:sp>
        <p:nvSpPr>
          <p:cNvPr id="3" name="Content Placeholder 2"/>
          <p:cNvSpPr>
            <a:spLocks noGrp="1"/>
          </p:cNvSpPr>
          <p:nvPr>
            <p:ph idx="1"/>
          </p:nvPr>
        </p:nvSpPr>
        <p:spPr/>
        <p:txBody>
          <a:bodyPr/>
          <a:lstStyle/>
          <a:p>
            <a:pPr marL="0" indent="0">
              <a:buNone/>
            </a:pPr>
            <a:r>
              <a:rPr lang="en-US" dirty="0" smtClean="0"/>
              <a:t>There </a:t>
            </a:r>
            <a:r>
              <a:rPr lang="en-US" dirty="0"/>
              <a:t>are five </a:t>
            </a:r>
            <a:r>
              <a:rPr lang="en-US" u="sng" dirty="0">
                <a:hlinkClick r:id="rId2"/>
              </a:rPr>
              <a:t>classical "orders of architecture,"</a:t>
            </a:r>
            <a:r>
              <a:rPr lang="en-US" dirty="0"/>
              <a:t> a term that primarily refers to the design of the columns used in the building. They are the Doric (simple, used for the </a:t>
            </a:r>
            <a:r>
              <a:rPr lang="en-US" u="sng" dirty="0">
                <a:hlinkClick r:id="rId3"/>
              </a:rPr>
              <a:t>Parthenon</a:t>
            </a:r>
            <a:r>
              <a:rPr lang="en-US" dirty="0"/>
              <a:t>), Ionic (fancier, fluted with scrolls on their capitals), Corinthian (baroque, fluted with acanthus-like leaves for capitals), Tuscan (plain, similar to Doric), and Composite (mixture of Ionic and Corinthian). The latter two orders are Roman developments, the other three originated with the Greeks.</a:t>
            </a:r>
          </a:p>
        </p:txBody>
      </p:sp>
    </p:spTree>
    <p:extLst>
      <p:ext uri="{BB962C8B-B14F-4D97-AF65-F5344CB8AC3E}">
        <p14:creationId xmlns:p14="http://schemas.microsoft.com/office/powerpoint/2010/main" val="31775863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Cooperstown</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first five members elected to the </a:t>
            </a:r>
            <a:r>
              <a:rPr lang="en-US" u="sng" dirty="0">
                <a:hlinkClick r:id="rId2"/>
              </a:rPr>
              <a:t>Baseball Hall of Fame</a:t>
            </a:r>
            <a:r>
              <a:rPr lang="en-US" dirty="0"/>
              <a:t> were Ty Cobb, Babe Ruth, </a:t>
            </a:r>
            <a:r>
              <a:rPr lang="en-US" dirty="0" err="1"/>
              <a:t>Honus</a:t>
            </a:r>
            <a:r>
              <a:rPr lang="en-US" dirty="0"/>
              <a:t> Wagner, Christy Mathewson, and Walter Johnson.</a:t>
            </a:r>
          </a:p>
        </p:txBody>
      </p:sp>
    </p:spTree>
    <p:extLst>
      <p:ext uri="{BB962C8B-B14F-4D97-AF65-F5344CB8AC3E}">
        <p14:creationId xmlns:p14="http://schemas.microsoft.com/office/powerpoint/2010/main" val="398426435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Spectral Lines</a:t>
            </a:r>
            <a:r>
              <a:rPr lang="en-US" dirty="0"/>
              <a:t> </a:t>
            </a:r>
          </a:p>
        </p:txBody>
      </p:sp>
      <p:sp>
        <p:nvSpPr>
          <p:cNvPr id="3" name="Content Placeholder 2"/>
          <p:cNvSpPr>
            <a:spLocks noGrp="1"/>
          </p:cNvSpPr>
          <p:nvPr>
            <p:ph idx="1"/>
          </p:nvPr>
        </p:nvSpPr>
        <p:spPr/>
        <p:txBody>
          <a:bodyPr/>
          <a:lstStyle/>
          <a:p>
            <a:pPr marL="0" indent="0">
              <a:buNone/>
            </a:pPr>
            <a:r>
              <a:rPr lang="en-US" dirty="0" smtClean="0"/>
              <a:t>Hydrogen </a:t>
            </a:r>
            <a:r>
              <a:rPr lang="en-US" dirty="0"/>
              <a:t>produces an infinite </a:t>
            </a:r>
            <a:r>
              <a:rPr lang="en-US" u="sng" dirty="0">
                <a:hlinkClick r:id="rId2"/>
              </a:rPr>
              <a:t>series of spectral lines</a:t>
            </a:r>
            <a:r>
              <a:rPr lang="en-US" dirty="0"/>
              <a:t>. The first five of those series are named after scientists who observed them before it was known that they were actually examples of the same phenomenon. From lowest to highest energy of the final level, they are known as the Lyman, </a:t>
            </a:r>
            <a:r>
              <a:rPr lang="en-US" dirty="0" err="1"/>
              <a:t>Balmer</a:t>
            </a:r>
            <a:r>
              <a:rPr lang="en-US" dirty="0"/>
              <a:t>, </a:t>
            </a:r>
            <a:r>
              <a:rPr lang="en-US" dirty="0" err="1"/>
              <a:t>Paschen</a:t>
            </a:r>
            <a:r>
              <a:rPr lang="en-US" dirty="0"/>
              <a:t>, Brackett, and </a:t>
            </a:r>
            <a:r>
              <a:rPr lang="en-US" dirty="0" err="1"/>
              <a:t>Pfund</a:t>
            </a:r>
            <a:r>
              <a:rPr lang="en-US" dirty="0"/>
              <a:t> series. Only the </a:t>
            </a:r>
            <a:r>
              <a:rPr lang="en-US" dirty="0" err="1"/>
              <a:t>Balmer</a:t>
            </a:r>
            <a:r>
              <a:rPr lang="en-US" dirty="0"/>
              <a:t> series exists in the visible spectrum.</a:t>
            </a:r>
          </a:p>
        </p:txBody>
      </p:sp>
    </p:spTree>
    <p:extLst>
      <p:ext uri="{BB962C8B-B14F-4D97-AF65-F5344CB8AC3E}">
        <p14:creationId xmlns:p14="http://schemas.microsoft.com/office/powerpoint/2010/main" val="917226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Platonic Solids</a:t>
            </a:r>
            <a:r>
              <a:rPr lang="en-US" dirty="0"/>
              <a:t> </a:t>
            </a:r>
          </a:p>
        </p:txBody>
      </p:sp>
      <p:sp>
        <p:nvSpPr>
          <p:cNvPr id="3" name="Content Placeholder 2"/>
          <p:cNvSpPr>
            <a:spLocks noGrp="1"/>
          </p:cNvSpPr>
          <p:nvPr>
            <p:ph idx="1"/>
          </p:nvPr>
        </p:nvSpPr>
        <p:spPr/>
        <p:txBody>
          <a:bodyPr/>
          <a:lstStyle/>
          <a:p>
            <a:pPr marL="0" indent="0">
              <a:buNone/>
            </a:pPr>
            <a:r>
              <a:rPr lang="en-US" dirty="0" smtClean="0"/>
              <a:t>There </a:t>
            </a:r>
            <a:r>
              <a:rPr lang="en-US" dirty="0"/>
              <a:t>are only five regular </a:t>
            </a:r>
            <a:r>
              <a:rPr lang="en-US" dirty="0" err="1"/>
              <a:t>polyhedra</a:t>
            </a:r>
            <a:r>
              <a:rPr lang="en-US" dirty="0"/>
              <a:t>, three-dimensional shapes with congruent regular polygons for sides. These, known as the </a:t>
            </a:r>
            <a:r>
              <a:rPr lang="en-US" u="sng" dirty="0">
                <a:hlinkClick r:id="rId2"/>
              </a:rPr>
              <a:t>Platonic solids</a:t>
            </a:r>
            <a:r>
              <a:rPr lang="en-US" dirty="0"/>
              <a:t>, are the tetrahedron (4 triangular sides), cube (6 square sides), octahedron (8 triangular sides), dodecahedron (12 pentagonal sides), and icosahedron (20 triangular sides).</a:t>
            </a:r>
          </a:p>
        </p:txBody>
      </p:sp>
    </p:spTree>
    <p:extLst>
      <p:ext uri="{BB962C8B-B14F-4D97-AF65-F5344CB8AC3E}">
        <p14:creationId xmlns:p14="http://schemas.microsoft.com/office/powerpoint/2010/main" val="15880360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Pillars of Islam</a:t>
            </a:r>
            <a:r>
              <a:rPr lang="en-US" dirty="0"/>
              <a:t> </a:t>
            </a:r>
          </a:p>
        </p:txBody>
      </p:sp>
      <p:sp>
        <p:nvSpPr>
          <p:cNvPr id="3" name="Content Placeholder 2"/>
          <p:cNvSpPr>
            <a:spLocks noGrp="1"/>
          </p:cNvSpPr>
          <p:nvPr>
            <p:ph idx="1"/>
          </p:nvPr>
        </p:nvSpPr>
        <p:spPr/>
        <p:txBody>
          <a:bodyPr/>
          <a:lstStyle/>
          <a:p>
            <a:pPr marL="0" indent="0">
              <a:buNone/>
            </a:pPr>
            <a:r>
              <a:rPr lang="en-US" dirty="0" smtClean="0"/>
              <a:t>Islam </a:t>
            </a:r>
            <a:r>
              <a:rPr lang="en-US" dirty="0"/>
              <a:t>has five fundamental tenets of religious life, a group known as the </a:t>
            </a:r>
            <a:r>
              <a:rPr lang="en-US" u="sng" dirty="0">
                <a:hlinkClick r:id="rId2"/>
              </a:rPr>
              <a:t>Pillars of Islam</a:t>
            </a:r>
            <a:r>
              <a:rPr lang="en-US" dirty="0"/>
              <a:t>. They are the declaration of faith (</a:t>
            </a:r>
            <a:r>
              <a:rPr lang="en-US" dirty="0" err="1"/>
              <a:t>Shahadah</a:t>
            </a:r>
            <a:r>
              <a:rPr lang="en-US" dirty="0"/>
              <a:t>), prayer (</a:t>
            </a:r>
            <a:r>
              <a:rPr lang="en-US" dirty="0" err="1"/>
              <a:t>Salat</a:t>
            </a:r>
            <a:r>
              <a:rPr lang="en-US" dirty="0"/>
              <a:t>), giving charity to those in need (Zakat), fasting during the month of Ramadan (</a:t>
            </a:r>
            <a:r>
              <a:rPr lang="en-US" dirty="0" err="1"/>
              <a:t>Sawm</a:t>
            </a:r>
            <a:r>
              <a:rPr lang="en-US" dirty="0"/>
              <a:t>), and the pilgrimage to Mecca (Hajj) to be performed once in each adherent's lifetime.</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8280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Herbert George Wells</a:t>
            </a:r>
            <a:r>
              <a:rPr lang="en-US" dirty="0" smtClean="0"/>
              <a:t> (1866–1946, United Kingdom).</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pPr marL="0" indent="0">
              <a:buNone/>
            </a:pPr>
            <a:r>
              <a:rPr lang="en-US" dirty="0" smtClean="0"/>
              <a:t>H</a:t>
            </a:r>
            <a:r>
              <a:rPr lang="en-US" dirty="0"/>
              <a:t>. G. Wells used speculative fiction to explore the social issues of his day from a left-wing perspective. In the 1895 novella </a:t>
            </a:r>
            <a:r>
              <a:rPr lang="en-US" i="1" dirty="0"/>
              <a:t>The Time Machine</a:t>
            </a:r>
            <a:r>
              <a:rPr lang="en-US" dirty="0"/>
              <a:t>, Wells wrote about a “Time </a:t>
            </a:r>
            <a:r>
              <a:rPr lang="en-US" dirty="0" err="1"/>
              <a:t>Traveller</a:t>
            </a:r>
            <a:r>
              <a:rPr lang="en-US" dirty="0"/>
              <a:t>” who visits the year 802,701 A.D, and learns that humanity has diverged into two different species—the surface-dwelling Eloi, who are gentle and beautiful but intellectually limited, and the subterranean </a:t>
            </a:r>
            <a:r>
              <a:rPr lang="en-US" dirty="0" err="1"/>
              <a:t>Morlocks</a:t>
            </a:r>
            <a:r>
              <a:rPr lang="en-US" dirty="0"/>
              <a:t>, who resemble apes but are strong and clever enough to use the Eloi as livestock. The Time </a:t>
            </a:r>
            <a:r>
              <a:rPr lang="en-US" dirty="0" err="1"/>
              <a:t>Traveller</a:t>
            </a:r>
            <a:r>
              <a:rPr lang="en-US" dirty="0"/>
              <a:t> speculates that the Eloi are descended from aristocrats who were once served by the ancestors of the </a:t>
            </a:r>
            <a:r>
              <a:rPr lang="en-US" dirty="0" err="1"/>
              <a:t>Morlocks</a:t>
            </a:r>
            <a:r>
              <a:rPr lang="en-US" dirty="0"/>
              <a:t>. After writing about time travel, Wells helped to establish another of science fiction’s key themes by depicting an alien invasion in the 1897 novel </a:t>
            </a:r>
            <a:r>
              <a:rPr lang="en-US" i="1" dirty="0"/>
              <a:t>The War of the Worlds</a:t>
            </a:r>
            <a:r>
              <a:rPr lang="en-US" dirty="0"/>
              <a:t>. The anonymous narrator of </a:t>
            </a:r>
            <a:r>
              <a:rPr lang="en-US" i="1" dirty="0"/>
              <a:t>The War of the Worlds</a:t>
            </a:r>
            <a:r>
              <a:rPr lang="en-US" dirty="0"/>
              <a:t> observes a Martian spaceship that lands in Surrey, and flees the “Tripods” and “Black Smoke” that the Martians use as weapons in the conquest of Earth. The invaders easily overcome human resistance, but eventually perish from lack of immunity to Earth microbes. Wells also wrote several novels about researchers who use science to pursue unethical goals. In the 1896 Wells novel </a:t>
            </a:r>
            <a:r>
              <a:rPr lang="en-US" i="1" dirty="0"/>
              <a:t>The Island of Dr. Moreau</a:t>
            </a:r>
            <a:r>
              <a:rPr lang="en-US" dirty="0"/>
              <a:t>, the shipwrecked Edward </a:t>
            </a:r>
            <a:r>
              <a:rPr lang="en-US" dirty="0" err="1"/>
              <a:t>Prendick</a:t>
            </a:r>
            <a:r>
              <a:rPr lang="en-US" dirty="0"/>
              <a:t> discovers that the title vivisectionist performs painful experiments to transform animals into human-like “Beast Folk.” A year later Wells published </a:t>
            </a:r>
            <a:r>
              <a:rPr lang="en-US" i="1" dirty="0"/>
              <a:t>The Invisible Man</a:t>
            </a:r>
            <a:r>
              <a:rPr lang="en-US" dirty="0"/>
              <a:t>, which centers on a student of physics named Griffin who plans to use his invisibility to enact a “reign of terror.” However, Griffin’s invisibility makes it difficult for him to exist in society (he must cover himself with clothes and thick bandages if he wishes to be seen), and he is eventually killed by an angry crowd.</a:t>
            </a:r>
          </a:p>
          <a:p>
            <a:pPr marL="0" indent="0">
              <a:buNone/>
            </a:pPr>
            <a:endParaRPr lang="en-US" dirty="0"/>
          </a:p>
        </p:txBody>
      </p:sp>
    </p:spTree>
    <p:extLst>
      <p:ext uri="{BB962C8B-B14F-4D97-AF65-F5344CB8AC3E}">
        <p14:creationId xmlns:p14="http://schemas.microsoft.com/office/powerpoint/2010/main" val="31787722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Japanese authors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863190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Matsuo Basho</a:t>
            </a:r>
            <a:r>
              <a:rPr lang="en-US" dirty="0"/>
              <a:t> (1644-1694)</a:t>
            </a:r>
          </a:p>
        </p:txBody>
      </p:sp>
      <p:sp>
        <p:nvSpPr>
          <p:cNvPr id="3" name="Content Placeholder 2"/>
          <p:cNvSpPr>
            <a:spLocks noGrp="1"/>
          </p:cNvSpPr>
          <p:nvPr>
            <p:ph idx="1"/>
          </p:nvPr>
        </p:nvSpPr>
        <p:spPr/>
        <p:txBody>
          <a:bodyPr/>
          <a:lstStyle/>
          <a:p>
            <a:pPr marL="0" indent="0">
              <a:buNone/>
            </a:pPr>
            <a:r>
              <a:rPr lang="en-US" dirty="0" smtClean="0"/>
              <a:t>(</a:t>
            </a:r>
            <a:r>
              <a:rPr lang="en-US" dirty="0"/>
              <a:t>pseudonym of Matsuo </a:t>
            </a:r>
            <a:r>
              <a:rPr lang="en-US" dirty="0" err="1"/>
              <a:t>Munefusa</a:t>
            </a:r>
            <a:r>
              <a:rPr lang="en-US" dirty="0"/>
              <a:t>) Generally acknowledged as the master of the </a:t>
            </a:r>
            <a:r>
              <a:rPr lang="en-US" i="1" dirty="0"/>
              <a:t>haiku</a:t>
            </a:r>
            <a:r>
              <a:rPr lang="en-US" dirty="0"/>
              <a:t> form, the most notable influences on his work were Zen Buddhism and his travels throughout Japan. He is noted for works like </a:t>
            </a:r>
            <a:r>
              <a:rPr lang="en-US" i="1" dirty="0"/>
              <a:t>The Narrow Road to the Deep North</a:t>
            </a:r>
            <a:r>
              <a:rPr lang="en-US" dirty="0"/>
              <a:t> (</a:t>
            </a:r>
            <a:r>
              <a:rPr lang="en-US" i="1" dirty="0"/>
              <a:t>Oku no </a:t>
            </a:r>
            <a:r>
              <a:rPr lang="en-US" i="1" dirty="0" err="1"/>
              <a:t>hosomichi</a:t>
            </a:r>
            <a:r>
              <a:rPr lang="en-US" dirty="0"/>
              <a:t>), which includes descriptions of local sights in both prose and </a:t>
            </a:r>
            <a:r>
              <a:rPr lang="en-US" i="1" dirty="0"/>
              <a:t>haiku</a:t>
            </a:r>
            <a:r>
              <a:rPr lang="en-US" dirty="0"/>
              <a:t>. He took his pseudonym from the name of the simple hut where he retired: Basho-an, which means "Cottage of the </a:t>
            </a:r>
            <a:r>
              <a:rPr lang="en-US" dirty="0" err="1"/>
              <a:t>Plaintain</a:t>
            </a:r>
            <a:r>
              <a:rPr lang="en-US" dirty="0"/>
              <a:t> Tree."</a:t>
            </a:r>
          </a:p>
        </p:txBody>
      </p:sp>
    </p:spTree>
    <p:extLst>
      <p:ext uri="{BB962C8B-B14F-4D97-AF65-F5344CB8AC3E}">
        <p14:creationId xmlns:p14="http://schemas.microsoft.com/office/powerpoint/2010/main" val="15204952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Murasaki </a:t>
            </a:r>
            <a:r>
              <a:rPr lang="en-US" b="1" dirty="0" err="1"/>
              <a:t>Shikibu</a:t>
            </a:r>
            <a:r>
              <a:rPr lang="en-US" dirty="0"/>
              <a:t> (978? - 1015?)</a:t>
            </a:r>
          </a:p>
        </p:txBody>
      </p:sp>
      <p:sp>
        <p:nvSpPr>
          <p:cNvPr id="3" name="Content Placeholder 2"/>
          <p:cNvSpPr>
            <a:spLocks noGrp="1"/>
          </p:cNvSpPr>
          <p:nvPr>
            <p:ph idx="1"/>
          </p:nvPr>
        </p:nvSpPr>
        <p:spPr/>
        <p:txBody>
          <a:bodyPr/>
          <a:lstStyle/>
          <a:p>
            <a:pPr marL="0" indent="0">
              <a:buNone/>
            </a:pPr>
            <a:r>
              <a:rPr lang="en-US" dirty="0" smtClean="0"/>
              <a:t>Novelist</a:t>
            </a:r>
            <a:r>
              <a:rPr lang="en-US" dirty="0"/>
              <a:t>, diarist, and courtesan. She was the author of the </a:t>
            </a:r>
            <a:r>
              <a:rPr lang="en-US" i="1" dirty="0"/>
              <a:t>Tale of </a:t>
            </a:r>
            <a:r>
              <a:rPr lang="en-US" i="1" dirty="0" err="1"/>
              <a:t>Genji</a:t>
            </a:r>
            <a:r>
              <a:rPr lang="en-US" dirty="0"/>
              <a:t> (</a:t>
            </a:r>
            <a:r>
              <a:rPr lang="en-US" i="1" dirty="0" err="1"/>
              <a:t>Genji</a:t>
            </a:r>
            <a:r>
              <a:rPr lang="en-US" i="1" dirty="0"/>
              <a:t> </a:t>
            </a:r>
            <a:r>
              <a:rPr lang="en-US" i="1" dirty="0" err="1"/>
              <a:t>monogatari</a:t>
            </a:r>
            <a:r>
              <a:rPr lang="en-US" dirty="0"/>
              <a:t>), the first known novel; the diary, </a:t>
            </a:r>
            <a:r>
              <a:rPr lang="en-US" i="1" dirty="0"/>
              <a:t>Murasaki </a:t>
            </a:r>
            <a:r>
              <a:rPr lang="en-US" i="1" dirty="0" err="1"/>
              <a:t>Shikibu</a:t>
            </a:r>
            <a:r>
              <a:rPr lang="en-US" i="1" dirty="0"/>
              <a:t> </a:t>
            </a:r>
            <a:r>
              <a:rPr lang="en-US" i="1" dirty="0" err="1"/>
              <a:t>nikki</a:t>
            </a:r>
            <a:r>
              <a:rPr lang="en-US" dirty="0"/>
              <a:t>; and a collection of </a:t>
            </a:r>
            <a:r>
              <a:rPr lang="en-US" i="1" dirty="0" err="1"/>
              <a:t>tanka</a:t>
            </a:r>
            <a:r>
              <a:rPr lang="en-US" dirty="0"/>
              <a:t> poems. The daughter of the court official Fujiwara </a:t>
            </a:r>
            <a:r>
              <a:rPr lang="en-US" dirty="0" err="1"/>
              <a:t>Tametoki</a:t>
            </a:r>
            <a:r>
              <a:rPr lang="en-US" dirty="0"/>
              <a:t>, she sat in on the classical Chinese literature lessons that her brother received, in spite of the Heian traditions against higher education for women.</a:t>
            </a:r>
          </a:p>
        </p:txBody>
      </p:sp>
    </p:spTree>
    <p:extLst>
      <p:ext uri="{BB962C8B-B14F-4D97-AF65-F5344CB8AC3E}">
        <p14:creationId xmlns:p14="http://schemas.microsoft.com/office/powerpoint/2010/main" val="25880821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Kawabata </a:t>
            </a:r>
            <a:r>
              <a:rPr lang="en-US" b="1" dirty="0" err="1"/>
              <a:t>Yasunari</a:t>
            </a:r>
            <a:r>
              <a:rPr lang="en-US" dirty="0"/>
              <a:t> (1899 - 1972)</a:t>
            </a:r>
          </a:p>
        </p:txBody>
      </p:sp>
      <p:sp>
        <p:nvSpPr>
          <p:cNvPr id="3" name="Content Placeholder 2"/>
          <p:cNvSpPr>
            <a:spLocks noGrp="1"/>
          </p:cNvSpPr>
          <p:nvPr>
            <p:ph idx="1"/>
          </p:nvPr>
        </p:nvSpPr>
        <p:spPr/>
        <p:txBody>
          <a:bodyPr/>
          <a:lstStyle/>
          <a:p>
            <a:pPr marL="0" indent="0">
              <a:buNone/>
            </a:pPr>
            <a:r>
              <a:rPr lang="en-US" dirty="0" smtClean="0"/>
              <a:t>Recipient </a:t>
            </a:r>
            <a:r>
              <a:rPr lang="en-US" dirty="0"/>
              <a:t>of the 1968 Nobel Prize for Literature, he was the first Japanese author to be so honored. His works combine classic Japanese values with modern trends and often center on the role of sex in people's lives. His works are often only a few pages long, a form given the name "palm-of-the-hand." He is best known for three novels: </a:t>
            </a:r>
            <a:r>
              <a:rPr lang="en-US" i="1" dirty="0"/>
              <a:t>Thousand Cranes</a:t>
            </a:r>
            <a:r>
              <a:rPr lang="en-US" dirty="0"/>
              <a:t>, based on the tea ceremony and inspired by </a:t>
            </a:r>
            <a:r>
              <a:rPr lang="en-US" i="1" dirty="0"/>
              <a:t>The Tale of </a:t>
            </a:r>
            <a:r>
              <a:rPr lang="en-US" i="1" dirty="0" err="1"/>
              <a:t>Genji</a:t>
            </a:r>
            <a:r>
              <a:rPr lang="en-US" dirty="0"/>
              <a:t>; </a:t>
            </a:r>
            <a:r>
              <a:rPr lang="en-US" i="1" dirty="0"/>
              <a:t>The Sound of the Mountain</a:t>
            </a:r>
            <a:r>
              <a:rPr lang="en-US" dirty="0"/>
              <a:t>, about the relationship of an old man and his daughter-in-law; and </a:t>
            </a:r>
            <a:r>
              <a:rPr lang="en-US" i="1" dirty="0"/>
              <a:t>Snow Country</a:t>
            </a:r>
            <a:r>
              <a:rPr lang="en-US" dirty="0"/>
              <a:t>, about an aging </a:t>
            </a:r>
            <a:r>
              <a:rPr lang="en-US" i="1" dirty="0"/>
              <a:t>geisha</a:t>
            </a:r>
            <a:r>
              <a:rPr lang="en-US" dirty="0"/>
              <a:t>. A friend of Mishima Yukio, he was also associated with right-wing causes and openly protested the Cultural Revolution in China. He committed suicide two years after Mishima.</a:t>
            </a:r>
          </a:p>
        </p:txBody>
      </p:sp>
    </p:spTree>
    <p:extLst>
      <p:ext uri="{BB962C8B-B14F-4D97-AF65-F5344CB8AC3E}">
        <p14:creationId xmlns:p14="http://schemas.microsoft.com/office/powerpoint/2010/main" val="628209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Mishima Yukio</a:t>
            </a:r>
            <a:r>
              <a:rPr lang="en-US" dirty="0"/>
              <a:t> (1925 - 1970)</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pseudonym of </a:t>
            </a:r>
            <a:r>
              <a:rPr lang="en-US" dirty="0" err="1"/>
              <a:t>Hiraoka</a:t>
            </a:r>
            <a:r>
              <a:rPr lang="en-US" dirty="0"/>
              <a:t> </a:t>
            </a:r>
            <a:r>
              <a:rPr lang="en-US" dirty="0" err="1"/>
              <a:t>Kimitake</a:t>
            </a:r>
            <a:r>
              <a:rPr lang="en-US" dirty="0"/>
              <a:t>) He was a novelist whose central theme was the disparity between traditional Japanese values and the spiritual emptiness of modern life. He failed to qualify for military service during World War II, so worked in an aircraft factory instead. </a:t>
            </a:r>
            <a:r>
              <a:rPr lang="en-US" dirty="0" err="1"/>
              <a:t>Mishima's</a:t>
            </a:r>
            <a:r>
              <a:rPr lang="en-US" dirty="0"/>
              <a:t> first novel, </a:t>
            </a:r>
            <a:r>
              <a:rPr lang="en-US" i="1" dirty="0"/>
              <a:t>Confessions of a Mask</a:t>
            </a:r>
            <a:r>
              <a:rPr lang="en-US" dirty="0"/>
              <a:t> (</a:t>
            </a:r>
            <a:r>
              <a:rPr lang="en-US" i="1" dirty="0" err="1"/>
              <a:t>Kamen</a:t>
            </a:r>
            <a:r>
              <a:rPr lang="en-US" i="1" dirty="0"/>
              <a:t> no </a:t>
            </a:r>
            <a:r>
              <a:rPr lang="en-US" i="1" dirty="0" err="1"/>
              <a:t>kokuhaku</a:t>
            </a:r>
            <a:r>
              <a:rPr lang="en-US" dirty="0"/>
              <a:t>), was successful enough to allow him to write full time. His four-volume epic, </a:t>
            </a:r>
            <a:r>
              <a:rPr lang="en-US" i="1" dirty="0"/>
              <a:t>The Sea of Fertility</a:t>
            </a:r>
            <a:r>
              <a:rPr lang="en-US" dirty="0"/>
              <a:t> (</a:t>
            </a:r>
            <a:r>
              <a:rPr lang="en-US" i="1" dirty="0" err="1"/>
              <a:t>Hojo</a:t>
            </a:r>
            <a:r>
              <a:rPr lang="en-US" i="1" dirty="0"/>
              <a:t> no </a:t>
            </a:r>
            <a:r>
              <a:rPr lang="en-US" i="1" dirty="0" err="1"/>
              <a:t>umi</a:t>
            </a:r>
            <a:r>
              <a:rPr lang="en-US" dirty="0"/>
              <a:t>, consisting of </a:t>
            </a:r>
            <a:r>
              <a:rPr lang="en-US" i="1" dirty="0"/>
              <a:t>Spring Snow</a:t>
            </a:r>
            <a:r>
              <a:rPr lang="en-US" dirty="0"/>
              <a:t>, </a:t>
            </a:r>
            <a:r>
              <a:rPr lang="en-US" i="1" dirty="0"/>
              <a:t>Runaway Horses</a:t>
            </a:r>
            <a:r>
              <a:rPr lang="en-US" dirty="0"/>
              <a:t>, </a:t>
            </a:r>
            <a:r>
              <a:rPr lang="en-US" i="1" dirty="0"/>
              <a:t>The Temple of Dawn</a:t>
            </a:r>
            <a:r>
              <a:rPr lang="en-US" dirty="0"/>
              <a:t>, and </a:t>
            </a:r>
            <a:r>
              <a:rPr lang="en-US" i="1" dirty="0"/>
              <a:t>The Decay of the Angel</a:t>
            </a:r>
            <a:r>
              <a:rPr lang="en-US" dirty="0"/>
              <a:t>), is about self-destructive personalities and the transformation of Japan into a modern, but sterile, society. Mishima, who organized the </a:t>
            </a:r>
            <a:r>
              <a:rPr lang="en-US" i="1" dirty="0"/>
              <a:t>Tate no kai</a:t>
            </a:r>
            <a:r>
              <a:rPr lang="en-US" dirty="0"/>
              <a:t>, a right-wing society stressing physical fitness and the martial arts, committed ritual suicide after a public speech failed to galvanize the armed forces into overthrowing the government.</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47845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Psychologists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93592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Sigmund Freud</a:t>
            </a:r>
            <a:r>
              <a:rPr lang="en-US" dirty="0"/>
              <a:t> (Austrian, 1856-1939)</a:t>
            </a:r>
          </a:p>
        </p:txBody>
      </p:sp>
      <p:sp>
        <p:nvSpPr>
          <p:cNvPr id="3" name="Content Placeholder 2"/>
          <p:cNvSpPr>
            <a:spLocks noGrp="1"/>
          </p:cNvSpPr>
          <p:nvPr>
            <p:ph idx="1"/>
          </p:nvPr>
        </p:nvSpPr>
        <p:spPr/>
        <p:txBody>
          <a:bodyPr/>
          <a:lstStyle/>
          <a:p>
            <a:pPr marL="0" indent="0">
              <a:buNone/>
            </a:pPr>
            <a:r>
              <a:rPr lang="en-US" dirty="0" smtClean="0"/>
              <a:t>Sigmund </a:t>
            </a:r>
            <a:r>
              <a:rPr lang="en-US" dirty="0"/>
              <a:t>Freud founded the extremely influential discipline of psychoanalysis, which used the technique of "free association" to identify fears and repressed memories. He argued that many problems were caused by mental states rather than by biochemical dysfunction--a purely materialist viewpoint then in vogue. He separated the psyche into the id (illogical passion), ego (rational thought), and superego (moral and social conscience). His best known works are </a:t>
            </a:r>
            <a:r>
              <a:rPr lang="en-US" i="1" dirty="0"/>
              <a:t>The Interpretation of Dreams</a:t>
            </a:r>
            <a:r>
              <a:rPr lang="en-US" dirty="0"/>
              <a:t> and </a:t>
            </a:r>
            <a:r>
              <a:rPr lang="en-US" i="1" dirty="0"/>
              <a:t>The Psychopathology of Everyday Life</a:t>
            </a:r>
            <a:r>
              <a:rPr lang="en-US" dirty="0"/>
              <a:t>, though many others come up frequently in quiz bowl.</a:t>
            </a:r>
          </a:p>
        </p:txBody>
      </p:sp>
    </p:spTree>
    <p:extLst>
      <p:ext uri="{BB962C8B-B14F-4D97-AF65-F5344CB8AC3E}">
        <p14:creationId xmlns:p14="http://schemas.microsoft.com/office/powerpoint/2010/main" val="42325650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Carl Jung</a:t>
            </a:r>
            <a:r>
              <a:rPr lang="en-US" dirty="0"/>
              <a:t> (Austrian, 1875-1961)</a:t>
            </a:r>
          </a:p>
        </p:txBody>
      </p:sp>
      <p:sp>
        <p:nvSpPr>
          <p:cNvPr id="3" name="Content Placeholder 2"/>
          <p:cNvSpPr>
            <a:spLocks noGrp="1"/>
          </p:cNvSpPr>
          <p:nvPr>
            <p:ph idx="1"/>
          </p:nvPr>
        </p:nvSpPr>
        <p:spPr/>
        <p:txBody>
          <a:bodyPr/>
          <a:lstStyle/>
          <a:p>
            <a:pPr marL="0" indent="0">
              <a:buNone/>
            </a:pPr>
            <a:r>
              <a:rPr lang="en-US" dirty="0" smtClean="0"/>
              <a:t>Carl </a:t>
            </a:r>
            <a:r>
              <a:rPr lang="en-US" dirty="0"/>
              <a:t>Jung was a close associate of Freud's who split with him over the degree to which neuroses had a sexual basis. He went on to create the movement of "analytic psychology" and introduced the controversial notion of the "collective unconscious"--a socially shared area of the mind. Quiz bowlers should be familiar with "anima," "animus," "introversion," "extroversion," and "archetypes," all terms that occur frequently in questions on Jung.</a:t>
            </a:r>
          </a:p>
        </p:txBody>
      </p:sp>
    </p:spTree>
    <p:extLst>
      <p:ext uri="{BB962C8B-B14F-4D97-AF65-F5344CB8AC3E}">
        <p14:creationId xmlns:p14="http://schemas.microsoft.com/office/powerpoint/2010/main" val="335043614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Alfred Adler</a:t>
            </a:r>
            <a:r>
              <a:rPr lang="en-US" dirty="0"/>
              <a:t> (Austrian, 1870-1937)</a:t>
            </a:r>
          </a:p>
        </p:txBody>
      </p:sp>
      <p:sp>
        <p:nvSpPr>
          <p:cNvPr id="3" name="Content Placeholder 2"/>
          <p:cNvSpPr>
            <a:spLocks noGrp="1"/>
          </p:cNvSpPr>
          <p:nvPr>
            <p:ph idx="1"/>
          </p:nvPr>
        </p:nvSpPr>
        <p:spPr/>
        <p:txBody>
          <a:bodyPr/>
          <a:lstStyle/>
          <a:p>
            <a:pPr marL="0" indent="0">
              <a:buNone/>
            </a:pPr>
            <a:r>
              <a:rPr lang="en-US" dirty="0" smtClean="0"/>
              <a:t>Alfred </a:t>
            </a:r>
            <a:r>
              <a:rPr lang="en-US" dirty="0"/>
              <a:t>Adler was another close associate of Freud who split with him over Freud's insistence that sexual issues were at the root of neuroses and most psychological problems. Adler argued in </a:t>
            </a:r>
            <a:r>
              <a:rPr lang="en-US" i="1" dirty="0"/>
              <a:t>The Neurotic Constitution</a:t>
            </a:r>
            <a:r>
              <a:rPr lang="en-US" dirty="0"/>
              <a:t> that neuroses resulted from people's inability to achieve self-realization; in failing to achieve this sense of completeness, they developed "inferiority complexes" that inhibited their relations with successful people and dominated their relations with fellow unsuccessful people, a theory given the general name of "individual psychology."</a:t>
            </a:r>
            <a:endParaRPr lang="en-US" b="1" dirty="0"/>
          </a:p>
        </p:txBody>
      </p:sp>
    </p:spTree>
    <p:extLst>
      <p:ext uri="{BB962C8B-B14F-4D97-AF65-F5344CB8AC3E}">
        <p14:creationId xmlns:p14="http://schemas.microsoft.com/office/powerpoint/2010/main" val="14978002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Ivan Pavlov</a:t>
            </a:r>
            <a:r>
              <a:rPr lang="en-US" dirty="0"/>
              <a:t> (Russian 1849-1936)</a:t>
            </a:r>
          </a:p>
        </p:txBody>
      </p:sp>
      <p:sp>
        <p:nvSpPr>
          <p:cNvPr id="3" name="Content Placeholder 2"/>
          <p:cNvSpPr>
            <a:spLocks noGrp="1"/>
          </p:cNvSpPr>
          <p:nvPr>
            <p:ph idx="1"/>
          </p:nvPr>
        </p:nvSpPr>
        <p:spPr/>
        <p:txBody>
          <a:bodyPr/>
          <a:lstStyle/>
          <a:p>
            <a:pPr marL="0" indent="0">
              <a:buNone/>
            </a:pPr>
            <a:r>
              <a:rPr lang="en-US" dirty="0" smtClean="0"/>
              <a:t>Ivan </a:t>
            </a:r>
            <a:r>
              <a:rPr lang="en-US" dirty="0"/>
              <a:t>Pavlov was more of a physiologist than a psychologist, but questions about him are more often classified as "psychology" than "biology" by question writers. He is largely remembered for his idea of the "conditioned reflex," for example, the salivation of a dog at the sound of the bell that presages dinner, even though the bell itself is inedible and has no intrinsic connection with food. He won the Nobel Prize in 1904 for Physiology or Medicine for unrelated work on digestive secretions.</a:t>
            </a:r>
          </a:p>
        </p:txBody>
      </p:sp>
    </p:spTree>
    <p:extLst>
      <p:ext uri="{BB962C8B-B14F-4D97-AF65-F5344CB8AC3E}">
        <p14:creationId xmlns:p14="http://schemas.microsoft.com/office/powerpoint/2010/main" val="157495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Aldous Huxley</a:t>
            </a:r>
            <a:r>
              <a:rPr lang="en-US" dirty="0" smtClean="0"/>
              <a:t> (1894–1963, United Kingdom).</a:t>
            </a:r>
            <a:endParaRPr lang="en-US" dirty="0"/>
          </a:p>
        </p:txBody>
      </p:sp>
      <p:sp>
        <p:nvSpPr>
          <p:cNvPr id="3" name="Content Placeholder 2"/>
          <p:cNvSpPr>
            <a:spLocks noGrp="1"/>
          </p:cNvSpPr>
          <p:nvPr>
            <p:ph idx="1"/>
          </p:nvPr>
        </p:nvSpPr>
        <p:spPr>
          <a:xfrm>
            <a:off x="838200" y="1825624"/>
            <a:ext cx="10515600" cy="5032375"/>
          </a:xfrm>
        </p:spPr>
        <p:txBody>
          <a:bodyPr>
            <a:normAutofit fontScale="85000" lnSpcReduction="20000"/>
          </a:bodyPr>
          <a:lstStyle/>
          <a:p>
            <a:pPr marL="0" indent="0">
              <a:buNone/>
            </a:pPr>
            <a:r>
              <a:rPr lang="en-US" dirty="0" smtClean="0"/>
              <a:t>Aldous </a:t>
            </a:r>
            <a:r>
              <a:rPr lang="en-US" dirty="0"/>
              <a:t>Huxley belonged to a prominent family of British intellectuals that included the Victorian evolutionist Thomas Henry Huxley. Although Aldous Huxley depicted his own social milieu in novels such as </a:t>
            </a:r>
            <a:r>
              <a:rPr lang="en-US" i="1" dirty="0" err="1"/>
              <a:t>Crome</a:t>
            </a:r>
            <a:r>
              <a:rPr lang="en-US" i="1" dirty="0"/>
              <a:t> Yellow</a:t>
            </a:r>
            <a:r>
              <a:rPr lang="en-US" dirty="0"/>
              <a:t> and </a:t>
            </a:r>
            <a:r>
              <a:rPr lang="en-US" i="1" dirty="0"/>
              <a:t>Point Counter Point</a:t>
            </a:r>
            <a:r>
              <a:rPr lang="en-US" dirty="0"/>
              <a:t>, he is best known for writing about a dystopian “World State” in the 1932 novel </a:t>
            </a:r>
            <a:r>
              <a:rPr lang="en-US" i="1" dirty="0"/>
              <a:t>Brave New World</a:t>
            </a:r>
            <a:r>
              <a:rPr lang="en-US" dirty="0"/>
              <a:t>. Extrapolating from Henry Ford’s model of industrial production and contemporary advances in biochemistry, Huxley imagined a world in which the fictional “</a:t>
            </a:r>
            <a:r>
              <a:rPr lang="en-US" dirty="0" err="1"/>
              <a:t>Bokanovsky’s</a:t>
            </a:r>
            <a:r>
              <a:rPr lang="en-US" dirty="0"/>
              <a:t> Process” is used to create human clones, which are then modified to posses different intellectual abilities, and sorted into social castes named after the Greek letters Alpha, Beta, Gamma, Delta, and Epsilon. Inhabitants of the World State enjoy a prosperous existence, immersive entertainment known as </a:t>
            </a:r>
            <a:r>
              <a:rPr lang="en-US" dirty="0" err="1"/>
              <a:t>Feelies</a:t>
            </a:r>
            <a:r>
              <a:rPr lang="en-US" dirty="0"/>
              <a:t>, and the drug soma, but lack family connections and spiritual fulfillment. The shallow pleasures of the World State are contrasted with the ideals of John the Savage, a young man who grew up on a New Mexico reservation. John is initially delighted to meet the World State residents Bernard Marx and </a:t>
            </a:r>
            <a:r>
              <a:rPr lang="en-US" dirty="0" err="1"/>
              <a:t>Lenina</a:t>
            </a:r>
            <a:r>
              <a:rPr lang="en-US" dirty="0"/>
              <a:t> Crowne, and excitedly quotes the “Brave New World” speech from Shakespeare’s play </a:t>
            </a:r>
            <a:r>
              <a:rPr lang="en-US" i="1" dirty="0"/>
              <a:t>The Tempest</a:t>
            </a:r>
            <a:r>
              <a:rPr lang="en-US" dirty="0"/>
              <a:t>. However, John soon grows disgusted with “civilization.” After the World Controller Mustapha </a:t>
            </a:r>
            <a:r>
              <a:rPr lang="en-US" dirty="0" err="1"/>
              <a:t>Mond</a:t>
            </a:r>
            <a:r>
              <a:rPr lang="en-US" dirty="0"/>
              <a:t> forbids John from living on an isolated island with the aspiring writer Helmholtz Watson, John unsuccessfully tries to retreat from society, and eventually hangs himself.</a:t>
            </a:r>
          </a:p>
          <a:p>
            <a:pPr marL="0" indent="0">
              <a:buNone/>
            </a:pPr>
            <a:endParaRPr lang="en-US" dirty="0"/>
          </a:p>
        </p:txBody>
      </p:sp>
    </p:spTree>
    <p:extLst>
      <p:ext uri="{BB962C8B-B14F-4D97-AF65-F5344CB8AC3E}">
        <p14:creationId xmlns:p14="http://schemas.microsoft.com/office/powerpoint/2010/main" val="318074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B. Watson</a:t>
            </a:r>
            <a:r>
              <a:rPr lang="en-US" dirty="0"/>
              <a:t> (American, 1878-1958)</a:t>
            </a:r>
          </a:p>
        </p:txBody>
      </p:sp>
      <p:sp>
        <p:nvSpPr>
          <p:cNvPr id="3" name="Content Placeholder 2"/>
          <p:cNvSpPr>
            <a:spLocks noGrp="1"/>
          </p:cNvSpPr>
          <p:nvPr>
            <p:ph idx="1"/>
          </p:nvPr>
        </p:nvSpPr>
        <p:spPr/>
        <p:txBody>
          <a:bodyPr/>
          <a:lstStyle/>
          <a:p>
            <a:pPr marL="0" indent="0">
              <a:buNone/>
            </a:pPr>
            <a:r>
              <a:rPr lang="en-US" dirty="0" smtClean="0"/>
              <a:t>John </a:t>
            </a:r>
            <a:r>
              <a:rPr lang="en-US" dirty="0"/>
              <a:t>Watson was the first prominent exponent of behaviorism; he codified its tenets in </a:t>
            </a:r>
            <a:r>
              <a:rPr lang="en-US" i="1" dirty="0"/>
              <a:t>Behavior: An Introduction to Comparative Psychology</a:t>
            </a:r>
            <a:r>
              <a:rPr lang="en-US" dirty="0"/>
              <a:t>, arguing that psychology could be completely grounded in objective measurements of events and physical human reactions. His most famous experiment involved conditioning an eleven-month-old boy to be apprehensive of all furry objects by striking a loud bell whenever a furry object was placed in his lap.</a:t>
            </a:r>
          </a:p>
        </p:txBody>
      </p:sp>
    </p:spTree>
    <p:extLst>
      <p:ext uri="{BB962C8B-B14F-4D97-AF65-F5344CB8AC3E}">
        <p14:creationId xmlns:p14="http://schemas.microsoft.com/office/powerpoint/2010/main" val="6813412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 F. Skinner</a:t>
            </a:r>
            <a:r>
              <a:rPr lang="en-US" dirty="0"/>
              <a:t> (American, 1904-1990)</a:t>
            </a:r>
          </a:p>
        </p:txBody>
      </p:sp>
      <p:sp>
        <p:nvSpPr>
          <p:cNvPr id="3" name="Content Placeholder 2"/>
          <p:cNvSpPr>
            <a:spLocks noGrp="1"/>
          </p:cNvSpPr>
          <p:nvPr>
            <p:ph idx="1"/>
          </p:nvPr>
        </p:nvSpPr>
        <p:spPr/>
        <p:txBody>
          <a:bodyPr/>
          <a:lstStyle/>
          <a:p>
            <a:pPr marL="0" indent="0">
              <a:buNone/>
            </a:pPr>
            <a:r>
              <a:rPr lang="en-US" dirty="0" smtClean="0"/>
              <a:t>B</a:t>
            </a:r>
            <a:r>
              <a:rPr lang="en-US" dirty="0"/>
              <a:t>. F. Skinner was one of the leading proponents of behaviorism in works like </a:t>
            </a:r>
            <a:r>
              <a:rPr lang="en-US" i="1" dirty="0"/>
              <a:t>Walden II</a:t>
            </a:r>
            <a:r>
              <a:rPr lang="en-US" dirty="0"/>
              <a:t> and </a:t>
            </a:r>
            <a:r>
              <a:rPr lang="en-US" i="1" dirty="0"/>
              <a:t>Beyond Freedom and Dignity</a:t>
            </a:r>
            <a:r>
              <a:rPr lang="en-US" dirty="0"/>
              <a:t>. He argued that all human actions could be understood in terms of physical stimuli and learned responses and that there was no need to study--or even believe in--internal mental states or motivations; in fact, doing so could be harmful. Guided by his ideas, he trained animals to perform complicated tasks including teaching pigeons to play table tennis.</a:t>
            </a:r>
          </a:p>
        </p:txBody>
      </p:sp>
    </p:spTree>
    <p:extLst>
      <p:ext uri="{BB962C8B-B14F-4D97-AF65-F5344CB8AC3E}">
        <p14:creationId xmlns:p14="http://schemas.microsoft.com/office/powerpoint/2010/main" val="37667584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Erik Erikson</a:t>
            </a:r>
            <a:r>
              <a:rPr lang="en-US" dirty="0"/>
              <a:t> (German-born American, 1902-1994)</a:t>
            </a:r>
          </a:p>
        </p:txBody>
      </p:sp>
      <p:sp>
        <p:nvSpPr>
          <p:cNvPr id="3" name="Content Placeholder 2"/>
          <p:cNvSpPr>
            <a:spLocks noGrp="1"/>
          </p:cNvSpPr>
          <p:nvPr>
            <p:ph idx="1"/>
          </p:nvPr>
        </p:nvSpPr>
        <p:spPr/>
        <p:txBody>
          <a:bodyPr/>
          <a:lstStyle/>
          <a:p>
            <a:pPr marL="0" indent="0">
              <a:buNone/>
            </a:pPr>
            <a:r>
              <a:rPr lang="en-US" dirty="0" smtClean="0"/>
              <a:t>Erik </a:t>
            </a:r>
            <a:r>
              <a:rPr lang="en-US" dirty="0"/>
              <a:t>Erikson is best known for his theories on how social institutions reflect the universal features of psychosocial development; in particular, how different societies create different traditions and ideas to accommodate the same biological needs. He created a notable eight-stage development process and wrote several "psychohistories" explaining how people like Martin Luther and Mahatma Gandhi were able to think and act the way they did.</a:t>
            </a:r>
          </a:p>
        </p:txBody>
      </p:sp>
    </p:spTree>
    <p:extLst>
      <p:ext uri="{BB962C8B-B14F-4D97-AF65-F5344CB8AC3E}">
        <p14:creationId xmlns:p14="http://schemas.microsoft.com/office/powerpoint/2010/main" val="18524871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Abraham Maslow</a:t>
            </a:r>
            <a:r>
              <a:rPr lang="en-US" dirty="0"/>
              <a:t> (American, 1908-1970)</a:t>
            </a:r>
          </a:p>
        </p:txBody>
      </p:sp>
      <p:sp>
        <p:nvSpPr>
          <p:cNvPr id="3" name="Content Placeholder 2"/>
          <p:cNvSpPr>
            <a:spLocks noGrp="1"/>
          </p:cNvSpPr>
          <p:nvPr>
            <p:ph idx="1"/>
          </p:nvPr>
        </p:nvSpPr>
        <p:spPr/>
        <p:txBody>
          <a:bodyPr/>
          <a:lstStyle/>
          <a:p>
            <a:pPr marL="0" indent="0">
              <a:buNone/>
            </a:pPr>
            <a:r>
              <a:rPr lang="en-US" dirty="0" smtClean="0"/>
              <a:t>Abraham </a:t>
            </a:r>
            <a:r>
              <a:rPr lang="en-US" dirty="0"/>
              <a:t>Maslow is principally known for two works, </a:t>
            </a:r>
            <a:r>
              <a:rPr lang="en-US" i="1" dirty="0"/>
              <a:t>Motivation and Personality</a:t>
            </a:r>
            <a:r>
              <a:rPr lang="en-US" dirty="0"/>
              <a:t> and </a:t>
            </a:r>
            <a:r>
              <a:rPr lang="en-US" i="1" dirty="0"/>
              <a:t>Toward a Psychology of Being</a:t>
            </a:r>
            <a:r>
              <a:rPr lang="en-US" dirty="0"/>
              <a:t>, that introduced his theory of the "hierarchy of needs" (food, shelter, love, esteem, etc.) and its pinnacle, the need for "self-actualization." Self-actualized people are those who understand their individual needs and abilities and who have families, friends, and colleagues that support them and allow them to accomplish things on which they place value. The lowest unmet need on the hierarchy tends to dominate conscious thought.</a:t>
            </a:r>
          </a:p>
        </p:txBody>
      </p:sp>
    </p:spTree>
    <p:extLst>
      <p:ext uri="{BB962C8B-B14F-4D97-AF65-F5344CB8AC3E}">
        <p14:creationId xmlns:p14="http://schemas.microsoft.com/office/powerpoint/2010/main" val="36087644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Jean Piaget</a:t>
            </a:r>
            <a:r>
              <a:rPr lang="en-US" dirty="0"/>
              <a:t> (Swiss, 1896-1980)</a:t>
            </a:r>
          </a:p>
        </p:txBody>
      </p:sp>
      <p:sp>
        <p:nvSpPr>
          <p:cNvPr id="3" name="Content Placeholder 2"/>
          <p:cNvSpPr>
            <a:spLocks noGrp="1"/>
          </p:cNvSpPr>
          <p:nvPr>
            <p:ph idx="1"/>
          </p:nvPr>
        </p:nvSpPr>
        <p:spPr/>
        <p:txBody>
          <a:bodyPr/>
          <a:lstStyle/>
          <a:p>
            <a:pPr marL="0" indent="0">
              <a:buNone/>
            </a:pPr>
            <a:r>
              <a:rPr lang="en-US" dirty="0" smtClean="0"/>
              <a:t>Jean </a:t>
            </a:r>
            <a:r>
              <a:rPr lang="en-US" dirty="0"/>
              <a:t>Piaget is generally considered the greatest figure of 20th-century developmental psychology; he was the first to perform rigorous studies of the way in which children learn and come to understand and respond to the world around them. He is most famous for his theory of four stages of development: sensorimotor, preoperational, concrete operational, and formal operational. His most famous works are </a:t>
            </a:r>
            <a:r>
              <a:rPr lang="en-US" i="1" dirty="0"/>
              <a:t>The Language and Thought of a Child</a:t>
            </a:r>
            <a:r>
              <a:rPr lang="en-US" dirty="0"/>
              <a:t> and </a:t>
            </a:r>
            <a:r>
              <a:rPr lang="en-US" i="1" dirty="0"/>
              <a:t>The Origins of Intelligence in Children</a:t>
            </a:r>
            <a:r>
              <a:rPr lang="en-US" dirty="0"/>
              <a:t>.</a:t>
            </a:r>
          </a:p>
        </p:txBody>
      </p:sp>
    </p:spTree>
    <p:extLst>
      <p:ext uri="{BB962C8B-B14F-4D97-AF65-F5344CB8AC3E}">
        <p14:creationId xmlns:p14="http://schemas.microsoft.com/office/powerpoint/2010/main" val="22438114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Stanley Milgram</a:t>
            </a:r>
            <a:r>
              <a:rPr lang="en-US" dirty="0"/>
              <a:t> (American, 1933-1984)</a:t>
            </a:r>
          </a:p>
        </p:txBody>
      </p:sp>
      <p:sp>
        <p:nvSpPr>
          <p:cNvPr id="3" name="Content Placeholder 2"/>
          <p:cNvSpPr>
            <a:spLocks noGrp="1"/>
          </p:cNvSpPr>
          <p:nvPr>
            <p:ph idx="1"/>
          </p:nvPr>
        </p:nvSpPr>
        <p:spPr/>
        <p:txBody>
          <a:bodyPr/>
          <a:lstStyle/>
          <a:p>
            <a:pPr marL="0" indent="0">
              <a:buNone/>
            </a:pPr>
            <a:r>
              <a:rPr lang="en-US" dirty="0" smtClean="0"/>
              <a:t>Though </a:t>
            </a:r>
            <a:r>
              <a:rPr lang="en-US" dirty="0"/>
              <a:t>he did the work that created the idea of "six degrees of separation" and the "lost-letter" technique, he is mainly remembered for his experiments on "obedience to authority" that he performed at Yale in 1961-1962. Milgram found that two-thirds of his subjects were willing to administer terrible electric shocks to innocent, protesting human beings simply because a researcher told them the experimental protocol demanded it.</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88519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Classic American Television Series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5766236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The Ed Sullivan Show</a:t>
            </a:r>
            <a:r>
              <a:rPr lang="en-US" dirty="0"/>
              <a:t> (1948–1971):</a:t>
            </a:r>
          </a:p>
        </p:txBody>
      </p:sp>
      <p:sp>
        <p:nvSpPr>
          <p:cNvPr id="3" name="Content Placeholder 2"/>
          <p:cNvSpPr>
            <a:spLocks noGrp="1"/>
          </p:cNvSpPr>
          <p:nvPr>
            <p:ph idx="1"/>
          </p:nvPr>
        </p:nvSpPr>
        <p:spPr/>
        <p:txBody>
          <a:bodyPr/>
          <a:lstStyle/>
          <a:p>
            <a:pPr marL="0" indent="0">
              <a:buNone/>
            </a:pPr>
            <a:r>
              <a:rPr lang="en-US" dirty="0" smtClean="0"/>
              <a:t>This </a:t>
            </a:r>
            <a:r>
              <a:rPr lang="en-US" dirty="0"/>
              <a:t>long-running CBS variety show occupied the same time slot—Sunday night at 8 pm—for over two decades. For most of that time, it broadcast live from what is now called the Ed Sullivan Theater on Broadway, which is currently the home of the </a:t>
            </a:r>
            <a:r>
              <a:rPr lang="en-US" i="1" dirty="0"/>
              <a:t>Late Show with David Letterman</a:t>
            </a:r>
            <a:r>
              <a:rPr lang="en-US" dirty="0"/>
              <a:t>. Among the characters it bequeathed to American popular culture were a Spanish ventriloquist known as “</a:t>
            </a:r>
            <a:r>
              <a:rPr lang="en-US" dirty="0" err="1"/>
              <a:t>Señor</a:t>
            </a:r>
            <a:r>
              <a:rPr lang="en-US" dirty="0"/>
              <a:t> </a:t>
            </a:r>
            <a:r>
              <a:rPr lang="en-US" dirty="0" err="1"/>
              <a:t>Wences</a:t>
            </a:r>
            <a:r>
              <a:rPr lang="en-US" dirty="0"/>
              <a:t>” and an Italian mouse puppet named Topo </a:t>
            </a:r>
            <a:r>
              <a:rPr lang="en-US" dirty="0" err="1"/>
              <a:t>Gigio</a:t>
            </a:r>
            <a:r>
              <a:rPr lang="en-US" dirty="0"/>
              <a:t>. In 1964, the Beatles appeared on the show for three straight weeks, appearances which are credited with launching the “British Invasion” in popular music.</a:t>
            </a:r>
          </a:p>
        </p:txBody>
      </p:sp>
    </p:spTree>
    <p:extLst>
      <p:ext uri="{BB962C8B-B14F-4D97-AF65-F5344CB8AC3E}">
        <p14:creationId xmlns:p14="http://schemas.microsoft.com/office/powerpoint/2010/main" val="22344013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I Love Lucy</a:t>
            </a:r>
            <a:r>
              <a:rPr lang="en-US" dirty="0"/>
              <a:t> (1951–1957):</a:t>
            </a:r>
          </a:p>
        </p:txBody>
      </p:sp>
      <p:sp>
        <p:nvSpPr>
          <p:cNvPr id="3" name="Content Placeholder 2"/>
          <p:cNvSpPr>
            <a:spLocks noGrp="1"/>
          </p:cNvSpPr>
          <p:nvPr>
            <p:ph idx="1"/>
          </p:nvPr>
        </p:nvSpPr>
        <p:spPr/>
        <p:txBody>
          <a:bodyPr/>
          <a:lstStyle/>
          <a:p>
            <a:pPr marL="0" indent="0">
              <a:buNone/>
            </a:pPr>
            <a:r>
              <a:rPr lang="en-US" dirty="0" smtClean="0"/>
              <a:t>During </a:t>
            </a:r>
            <a:r>
              <a:rPr lang="en-US" dirty="0"/>
              <a:t>its six-season run, </a:t>
            </a:r>
            <a:r>
              <a:rPr lang="en-US" i="1" dirty="0"/>
              <a:t>I Love Lucy</a:t>
            </a:r>
            <a:r>
              <a:rPr lang="en-US" dirty="0"/>
              <a:t> was one of America’s most watched shows. It centered on Lucy Ricardo, played by comedian Lucille Ball, and her husband Ricky Ricardo, who was played by Ball’s real-life husband Desi Arnaz. The show’s other major characters were the </a:t>
            </a:r>
            <a:r>
              <a:rPr lang="en-US" dirty="0" err="1"/>
              <a:t>Ricardos</a:t>
            </a:r>
            <a:r>
              <a:rPr lang="en-US" dirty="0"/>
              <a:t>’ neighbors, Fred and Ethel Mertz. In one of the show’s most famous episodes, Lucy was hired to do a TV commercial for a health tonic called “</a:t>
            </a:r>
            <a:r>
              <a:rPr lang="en-US" dirty="0" err="1"/>
              <a:t>Vitameatavegamin</a:t>
            </a:r>
            <a:r>
              <a:rPr lang="en-US" dirty="0"/>
              <a:t>”; after drinking too much of it, Lucy becomes inebriated and is unable to pronounce the word correctly.</a:t>
            </a:r>
          </a:p>
        </p:txBody>
      </p:sp>
    </p:spTree>
    <p:extLst>
      <p:ext uri="{BB962C8B-B14F-4D97-AF65-F5344CB8AC3E}">
        <p14:creationId xmlns:p14="http://schemas.microsoft.com/office/powerpoint/2010/main" val="30236204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The Honeymooners</a:t>
            </a:r>
            <a:r>
              <a:rPr lang="en-US" dirty="0"/>
              <a:t> (1955–1956): </a:t>
            </a:r>
          </a:p>
        </p:txBody>
      </p:sp>
      <p:sp>
        <p:nvSpPr>
          <p:cNvPr id="3" name="Content Placeholder 2"/>
          <p:cNvSpPr>
            <a:spLocks noGrp="1"/>
          </p:cNvSpPr>
          <p:nvPr>
            <p:ph idx="1"/>
          </p:nvPr>
        </p:nvSpPr>
        <p:spPr/>
        <p:txBody>
          <a:bodyPr/>
          <a:lstStyle/>
          <a:p>
            <a:pPr marL="0" indent="0">
              <a:buNone/>
            </a:pPr>
            <a:r>
              <a:rPr lang="en-US" i="1" dirty="0" smtClean="0"/>
              <a:t>The </a:t>
            </a:r>
            <a:r>
              <a:rPr lang="en-US" i="1" dirty="0"/>
              <a:t>Honeymooners</a:t>
            </a:r>
            <a:r>
              <a:rPr lang="en-US" dirty="0"/>
              <a:t> is considered the first TV spinoff, as it centered on a character—Brooklyn bus driver Ralph </a:t>
            </a:r>
            <a:r>
              <a:rPr lang="en-US" dirty="0" err="1"/>
              <a:t>Kramden</a:t>
            </a:r>
            <a:r>
              <a:rPr lang="en-US" dirty="0"/>
              <a:t>—who had previously been introduced on </a:t>
            </a:r>
            <a:r>
              <a:rPr lang="en-US" i="1" dirty="0"/>
              <a:t>The Jackie Gleason Show</a:t>
            </a:r>
            <a:r>
              <a:rPr lang="en-US" dirty="0"/>
              <a:t>. Ralph’s wife Alice was frequently the recipient of his bombastic threats, such as “Bang zoom, straight to the moon!”. Like </a:t>
            </a:r>
            <a:r>
              <a:rPr lang="en-US" i="1" dirty="0"/>
              <a:t>I Love Lucy</a:t>
            </a:r>
            <a:r>
              <a:rPr lang="en-US" dirty="0"/>
              <a:t>, the show also centrally featured a neighbor couple—in this case, Ed and Trixie Norton. Although </a:t>
            </a:r>
            <a:r>
              <a:rPr lang="en-US" i="1" dirty="0"/>
              <a:t>The Honeymooners</a:t>
            </a:r>
            <a:r>
              <a:rPr lang="en-US" dirty="0"/>
              <a:t> is now considered a classic sitcom, it was not very popular at the time, and only 39 episodes aired in its original one-season run.</a:t>
            </a:r>
          </a:p>
        </p:txBody>
      </p:sp>
    </p:spTree>
    <p:extLst>
      <p:ext uri="{BB962C8B-B14F-4D97-AF65-F5344CB8AC3E}">
        <p14:creationId xmlns:p14="http://schemas.microsoft.com/office/powerpoint/2010/main" val="28355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George Orwell</a:t>
            </a:r>
            <a:r>
              <a:rPr lang="en-US" dirty="0" smtClean="0"/>
              <a:t> (1903–1950, United Kingdom).</a:t>
            </a:r>
            <a:endParaRPr lang="en-US" dirty="0"/>
          </a:p>
        </p:txBody>
      </p:sp>
      <p:sp>
        <p:nvSpPr>
          <p:cNvPr id="3" name="Content Placeholder 2"/>
          <p:cNvSpPr>
            <a:spLocks noGrp="1"/>
          </p:cNvSpPr>
          <p:nvPr>
            <p:ph idx="1"/>
          </p:nvPr>
        </p:nvSpPr>
        <p:spPr>
          <a:xfrm>
            <a:off x="838200" y="1540933"/>
            <a:ext cx="10515600" cy="5588000"/>
          </a:xfrm>
        </p:spPr>
        <p:txBody>
          <a:bodyPr>
            <a:normAutofit fontScale="77500" lnSpcReduction="20000"/>
          </a:bodyPr>
          <a:lstStyle/>
          <a:p>
            <a:pPr marL="0" indent="0">
              <a:buNone/>
            </a:pPr>
            <a:r>
              <a:rPr lang="en-US" dirty="0" smtClean="0"/>
              <a:t>George </a:t>
            </a:r>
            <a:r>
              <a:rPr lang="en-US" dirty="0"/>
              <a:t>Orwell (the pen name of </a:t>
            </a:r>
            <a:r>
              <a:rPr lang="en-US" b="1" dirty="0"/>
              <a:t>Eric Arthur Blair</a:t>
            </a:r>
            <a:r>
              <a:rPr lang="en-US" dirty="0"/>
              <a:t>) condemned the totalitarian government of Joseph Stalin in the fantasy </a:t>
            </a:r>
            <a:r>
              <a:rPr lang="en-US" i="1" dirty="0"/>
              <a:t>Animal Farm</a:t>
            </a:r>
            <a:r>
              <a:rPr lang="en-US" dirty="0"/>
              <a:t> and the dystopian novel </a:t>
            </a:r>
            <a:r>
              <a:rPr lang="en-US" i="1" dirty="0"/>
              <a:t>Nineteen Eighty-Four</a:t>
            </a:r>
            <a:r>
              <a:rPr lang="en-US" dirty="0"/>
              <a:t>. Orwell’s speculative fiction was part of a wide-ranging body of work that also included attacks on British colonialism (the essay “Shooting an Elephant” and the novel </a:t>
            </a:r>
            <a:r>
              <a:rPr lang="en-US" i="1" dirty="0"/>
              <a:t>Burmese Days</a:t>
            </a:r>
            <a:r>
              <a:rPr lang="en-US" dirty="0"/>
              <a:t>), first-hand accounts of war (</a:t>
            </a:r>
            <a:r>
              <a:rPr lang="en-US" i="1" dirty="0"/>
              <a:t>Homage to Catalonia</a:t>
            </a:r>
            <a:r>
              <a:rPr lang="en-US" dirty="0"/>
              <a:t>) and poverty (</a:t>
            </a:r>
            <a:r>
              <a:rPr lang="en-US" i="1" dirty="0"/>
              <a:t>Down and Out in Paris and London</a:t>
            </a:r>
            <a:r>
              <a:rPr lang="en-US" dirty="0"/>
              <a:t>, </a:t>
            </a:r>
            <a:r>
              <a:rPr lang="en-US" i="1" dirty="0"/>
              <a:t>The Road to </a:t>
            </a:r>
            <a:r>
              <a:rPr lang="en-US" i="1" dirty="0" err="1"/>
              <a:t>Wigan</a:t>
            </a:r>
            <a:r>
              <a:rPr lang="en-US" i="1" dirty="0"/>
              <a:t> Pier</a:t>
            </a:r>
            <a:r>
              <a:rPr lang="en-US" dirty="0"/>
              <a:t>), and works of cultural criticism (the essay “Politics and the English Language”). After taking part in the Spanish Civil War and growing alarmed at the authoritarian nature of Russian communism, Orwell wrote the 1945 novel </a:t>
            </a:r>
            <a:r>
              <a:rPr lang="en-US" i="1" dirty="0"/>
              <a:t>Animal Farm</a:t>
            </a:r>
            <a:r>
              <a:rPr lang="en-US" dirty="0"/>
              <a:t> as an allegory of the Russian Revolution and its aftermath. </a:t>
            </a:r>
            <a:r>
              <a:rPr lang="en-US" i="1" dirty="0"/>
              <a:t>Animal Farm</a:t>
            </a:r>
            <a:r>
              <a:rPr lang="en-US" dirty="0"/>
              <a:t> describes barnyard animals who revolt against their owner, and try to create a more equitable society under the leadership of the pig Snowball, who develops principles of “Animalism” such as “Four legs good, two legs bad.” However, Snowball is soon ousted by his fellow pig Napoleon, who exploits the other animals, sends the horse Boxer to be slaughtered, and degrades the principles of Animalism to “all animals are equal, but some animals are more equal than others.” Four years later, Orwell imagined a future Britain (known as Oceania) under the harsh rule of “Big Brother” in the novel </a:t>
            </a:r>
            <a:r>
              <a:rPr lang="en-US" i="1" dirty="0"/>
              <a:t>Nineteen Eighty-Four</a:t>
            </a:r>
            <a:r>
              <a:rPr lang="en-US" dirty="0"/>
              <a:t>. Winston Smith and his lover Julia try to rebel against Big Brother, but are tortured into compliance in the Ministry of Love. </a:t>
            </a:r>
            <a:r>
              <a:rPr lang="en-US" i="1" dirty="0"/>
              <a:t>Nineteen Eighty-Four</a:t>
            </a:r>
            <a:r>
              <a:rPr lang="en-US" dirty="0"/>
              <a:t> also described the distortion of the English language for political purposes (“Newspeak”), and introduced many words and phrases that are still used with reference to oppressive governments (</a:t>
            </a:r>
            <a:r>
              <a:rPr lang="en-US" dirty="0" err="1"/>
              <a:t>thoughtcrime</a:t>
            </a:r>
            <a:r>
              <a:rPr lang="en-US" dirty="0"/>
              <a:t>, doublethink, memory hole, “we’ve always been at war with </a:t>
            </a:r>
            <a:r>
              <a:rPr lang="en-US" dirty="0" err="1"/>
              <a:t>Eastasia</a:t>
            </a:r>
            <a:r>
              <a:rPr lang="en-US" dirty="0"/>
              <a:t>,” “war is peace,” “Big Brother is watching you”).</a:t>
            </a:r>
          </a:p>
          <a:p>
            <a:pPr marL="0" indent="0">
              <a:buNone/>
            </a:pPr>
            <a:endParaRPr lang="en-US" dirty="0"/>
          </a:p>
        </p:txBody>
      </p:sp>
    </p:spTree>
    <p:extLst>
      <p:ext uri="{BB962C8B-B14F-4D97-AF65-F5344CB8AC3E}">
        <p14:creationId xmlns:p14="http://schemas.microsoft.com/office/powerpoint/2010/main" val="254209901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Gunsmoke</a:t>
            </a:r>
            <a:r>
              <a:rPr lang="en-US" dirty="0"/>
              <a:t> (1955–1975):</a:t>
            </a:r>
          </a:p>
        </p:txBody>
      </p:sp>
      <p:sp>
        <p:nvSpPr>
          <p:cNvPr id="3" name="Content Placeholder 2"/>
          <p:cNvSpPr>
            <a:spLocks noGrp="1"/>
          </p:cNvSpPr>
          <p:nvPr>
            <p:ph idx="1"/>
          </p:nvPr>
        </p:nvSpPr>
        <p:spPr/>
        <p:txBody>
          <a:bodyPr/>
          <a:lstStyle/>
          <a:p>
            <a:pPr marL="0" indent="0">
              <a:buNone/>
            </a:pPr>
            <a:r>
              <a:rPr lang="en-US" dirty="0" smtClean="0"/>
              <a:t>With </a:t>
            </a:r>
            <a:r>
              <a:rPr lang="en-US" dirty="0"/>
              <a:t>635 episodes that aired over 20 seasons, </a:t>
            </a:r>
            <a:r>
              <a:rPr lang="en-US" i="1" dirty="0"/>
              <a:t>Gunsmoke</a:t>
            </a:r>
            <a:r>
              <a:rPr lang="en-US" dirty="0"/>
              <a:t> was the longest-running prime-time series in American television history until </a:t>
            </a:r>
            <a:r>
              <a:rPr lang="en-US" i="1" dirty="0"/>
              <a:t>The Simpsons</a:t>
            </a:r>
            <a:r>
              <a:rPr lang="en-US" dirty="0"/>
              <a:t> overtook it. Set in Dodge City, Kansas in the late 19th century, it centered on U.S. marshal Matt Dillon. For several seasons in the early 1960s, it featured a young Burt Reynolds as blacksmith Quint Asper.</a:t>
            </a:r>
          </a:p>
        </p:txBody>
      </p:sp>
    </p:spTree>
    <p:extLst>
      <p:ext uri="{BB962C8B-B14F-4D97-AF65-F5344CB8AC3E}">
        <p14:creationId xmlns:p14="http://schemas.microsoft.com/office/powerpoint/2010/main" val="11452560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Mr. Ed</a:t>
            </a:r>
            <a:r>
              <a:rPr lang="en-US" dirty="0"/>
              <a:t> (1958–1966):</a:t>
            </a:r>
          </a:p>
        </p:txBody>
      </p:sp>
      <p:sp>
        <p:nvSpPr>
          <p:cNvPr id="3" name="Content Placeholder 2"/>
          <p:cNvSpPr>
            <a:spLocks noGrp="1"/>
          </p:cNvSpPr>
          <p:nvPr>
            <p:ph idx="1"/>
          </p:nvPr>
        </p:nvSpPr>
        <p:spPr/>
        <p:txBody>
          <a:bodyPr/>
          <a:lstStyle/>
          <a:p>
            <a:pPr marL="0" indent="0">
              <a:buNone/>
            </a:pPr>
            <a:r>
              <a:rPr lang="en-US" dirty="0" smtClean="0"/>
              <a:t>This </a:t>
            </a:r>
            <a:r>
              <a:rPr lang="en-US" dirty="0"/>
              <a:t>classic sitcom centered on the title talking horse—a palomino whose voice was provided by Allan Lane—and his owner, architect Wilbur Post. Much of the show’s humor derived from the fact that Mr. Ed would solely speak to Wilbur, which naturally led to hijinks. Mr. Ed should not be confused with Francis the Talking Mule, who would solely speak to his owner Peter </a:t>
            </a:r>
            <a:r>
              <a:rPr lang="en-US" dirty="0" err="1"/>
              <a:t>Stirling</a:t>
            </a:r>
            <a:r>
              <a:rPr lang="en-US" dirty="0"/>
              <a:t>; he appeared in a number of film comedies during the 1950s.</a:t>
            </a:r>
          </a:p>
        </p:txBody>
      </p:sp>
    </p:spTree>
    <p:extLst>
      <p:ext uri="{BB962C8B-B14F-4D97-AF65-F5344CB8AC3E}">
        <p14:creationId xmlns:p14="http://schemas.microsoft.com/office/powerpoint/2010/main" val="24498465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The Twilight Zone</a:t>
            </a:r>
            <a:r>
              <a:rPr lang="en-US" dirty="0"/>
              <a:t> (1959–1964):</a:t>
            </a:r>
          </a:p>
        </p:txBody>
      </p:sp>
      <p:sp>
        <p:nvSpPr>
          <p:cNvPr id="3" name="Content Placeholder 2"/>
          <p:cNvSpPr>
            <a:spLocks noGrp="1"/>
          </p:cNvSpPr>
          <p:nvPr>
            <p:ph idx="1"/>
          </p:nvPr>
        </p:nvSpPr>
        <p:spPr/>
        <p:txBody>
          <a:bodyPr/>
          <a:lstStyle/>
          <a:p>
            <a:pPr marL="0" indent="0">
              <a:buNone/>
            </a:pPr>
            <a:r>
              <a:rPr lang="en-US" dirty="0" smtClean="0"/>
              <a:t>Rod </a:t>
            </a:r>
            <a:r>
              <a:rPr lang="en-US" dirty="0" err="1"/>
              <a:t>Serling</a:t>
            </a:r>
            <a:r>
              <a:rPr lang="en-US" dirty="0"/>
              <a:t> created this anthology series, whose iconic opening credits featured a theme composed by Bernard Herrmann and a narration warning that the viewer was “about to enter another dimension.” One of its most famous episodes, “Nightmare at 20,000 Feet,” starred a young William Shatner as a salesman who becomes convinced that a gremlin nobody else can see is trying to crash the airplane on which he is flying.</a:t>
            </a:r>
          </a:p>
        </p:txBody>
      </p:sp>
    </p:spTree>
    <p:extLst>
      <p:ext uri="{BB962C8B-B14F-4D97-AF65-F5344CB8AC3E}">
        <p14:creationId xmlns:p14="http://schemas.microsoft.com/office/powerpoint/2010/main" val="11027562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The Andy Griffith Show</a:t>
            </a:r>
            <a:r>
              <a:rPr lang="en-US" dirty="0"/>
              <a:t> (1960–1968):</a:t>
            </a:r>
          </a:p>
        </p:txBody>
      </p:sp>
      <p:sp>
        <p:nvSpPr>
          <p:cNvPr id="3" name="Content Placeholder 2"/>
          <p:cNvSpPr>
            <a:spLocks noGrp="1"/>
          </p:cNvSpPr>
          <p:nvPr>
            <p:ph idx="1"/>
          </p:nvPr>
        </p:nvSpPr>
        <p:spPr/>
        <p:txBody>
          <a:bodyPr/>
          <a:lstStyle/>
          <a:p>
            <a:pPr marL="0" indent="0">
              <a:buNone/>
            </a:pPr>
            <a:r>
              <a:rPr lang="en-US" dirty="0" smtClean="0"/>
              <a:t>One </a:t>
            </a:r>
            <a:r>
              <a:rPr lang="en-US" dirty="0"/>
              <a:t>of the most popular TV series of its decade, </a:t>
            </a:r>
            <a:r>
              <a:rPr lang="en-US" i="1" dirty="0"/>
              <a:t>The Andy Griffith Show</a:t>
            </a:r>
            <a:r>
              <a:rPr lang="en-US" dirty="0"/>
              <a:t> starred its title actor as Andy Taylor, who was sheriff in the sleepy small town of Mayberry, North Carolina. The show is almost as well known for its distinctive supporting characters, including a gas station attendant named Gomer Pyle and Andy’s awkward deputy sheriff, Barney Fife. Ron Howard rose to fame as a child actor on the show, playing Andy’s son Opie, before going on to an adult career as a prolific actor and director.</a:t>
            </a:r>
          </a:p>
        </p:txBody>
      </p:sp>
    </p:spTree>
    <p:extLst>
      <p:ext uri="{BB962C8B-B14F-4D97-AF65-F5344CB8AC3E}">
        <p14:creationId xmlns:p14="http://schemas.microsoft.com/office/powerpoint/2010/main" val="10688672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The Mary Tyler Moore Show</a:t>
            </a:r>
            <a:r>
              <a:rPr lang="en-US" dirty="0"/>
              <a:t> (1970–1977):</a:t>
            </a:r>
          </a:p>
        </p:txBody>
      </p:sp>
      <p:sp>
        <p:nvSpPr>
          <p:cNvPr id="3" name="Content Placeholder 2"/>
          <p:cNvSpPr>
            <a:spLocks noGrp="1"/>
          </p:cNvSpPr>
          <p:nvPr>
            <p:ph idx="1"/>
          </p:nvPr>
        </p:nvSpPr>
        <p:spPr/>
        <p:txBody>
          <a:bodyPr/>
          <a:lstStyle/>
          <a:p>
            <a:pPr marL="0" indent="0">
              <a:buNone/>
            </a:pPr>
            <a:r>
              <a:rPr lang="en-US" dirty="0" smtClean="0"/>
              <a:t>This </a:t>
            </a:r>
            <a:r>
              <a:rPr lang="en-US" dirty="0"/>
              <a:t>sitcom centered on Mary Richards, a young woman who moves to Minneapolis, where she goes to work in the newsroom at WJM-TV. No fewer than three supporting characters eventually got their own spinoffs: </a:t>
            </a:r>
            <a:r>
              <a:rPr lang="en-US" i="1" dirty="0"/>
              <a:t>Phyllis</a:t>
            </a:r>
            <a:r>
              <a:rPr lang="en-US" dirty="0"/>
              <a:t>, which starred Cloris </a:t>
            </a:r>
            <a:r>
              <a:rPr lang="en-US" dirty="0" err="1"/>
              <a:t>Leachman</a:t>
            </a:r>
            <a:r>
              <a:rPr lang="en-US" dirty="0" smtClean="0"/>
              <a:t>; </a:t>
            </a:r>
            <a:r>
              <a:rPr lang="en-US" i="1" dirty="0" smtClean="0"/>
              <a:t>Rhoda</a:t>
            </a:r>
            <a:r>
              <a:rPr lang="en-US" dirty="0"/>
              <a:t>, which starred Valerie Harper; and </a:t>
            </a:r>
            <a:r>
              <a:rPr lang="en-US" i="1" dirty="0"/>
              <a:t>Lou Grant</a:t>
            </a:r>
            <a:r>
              <a:rPr lang="en-US" dirty="0"/>
              <a:t>, which—unlike both the other two spinoffs and </a:t>
            </a:r>
            <a:r>
              <a:rPr lang="en-US" i="1" dirty="0"/>
              <a:t>The Mary Tyler Moore Show</a:t>
            </a:r>
            <a:r>
              <a:rPr lang="en-US" dirty="0"/>
              <a:t> itself—was a drama rather than a sitcom. The show is considered groundbreaking for its portrayal of Mary as an independent single woman.</a:t>
            </a:r>
          </a:p>
        </p:txBody>
      </p:sp>
    </p:spTree>
    <p:extLst>
      <p:ext uri="{BB962C8B-B14F-4D97-AF65-F5344CB8AC3E}">
        <p14:creationId xmlns:p14="http://schemas.microsoft.com/office/powerpoint/2010/main" val="393368107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hlinkClick r:id="rId2"/>
              </a:rPr>
              <a:t>All in the Family</a:t>
            </a:r>
            <a:r>
              <a:rPr lang="en-US" dirty="0"/>
              <a:t> (1971–1979):</a:t>
            </a:r>
          </a:p>
        </p:txBody>
      </p:sp>
      <p:sp>
        <p:nvSpPr>
          <p:cNvPr id="3" name="Content Placeholder 2"/>
          <p:cNvSpPr>
            <a:spLocks noGrp="1"/>
          </p:cNvSpPr>
          <p:nvPr>
            <p:ph idx="1"/>
          </p:nvPr>
        </p:nvSpPr>
        <p:spPr/>
        <p:txBody>
          <a:bodyPr/>
          <a:lstStyle/>
          <a:p>
            <a:pPr marL="0" indent="0">
              <a:buNone/>
            </a:pPr>
            <a:r>
              <a:rPr lang="en-US" dirty="0" smtClean="0"/>
              <a:t>Producer </a:t>
            </a:r>
            <a:r>
              <a:rPr lang="en-US" dirty="0"/>
              <a:t>Norman Lear created this sitcom, which was based on the successful British series </a:t>
            </a:r>
            <a:r>
              <a:rPr lang="en-US" i="1" dirty="0"/>
              <a:t>Till Death Us Do Part</a:t>
            </a:r>
            <a:r>
              <a:rPr lang="en-US" dirty="0"/>
              <a:t>. It starred Carroll O’Connor and Jean Stapleton as the central couple, Archie and Edith Bunker; Archie was notable for his prejudicial attitudes, while Edith—whom Archie would refer to as his “dingbat”—was his long-suffering wife. The show also featured Sherman </a:t>
            </a:r>
            <a:r>
              <a:rPr lang="en-US" dirty="0" err="1"/>
              <a:t>Hemsley</a:t>
            </a:r>
            <a:r>
              <a:rPr lang="en-US" dirty="0"/>
              <a:t> as George Jefferson, who would later be given his own eponymous spinoff, </a:t>
            </a:r>
            <a:r>
              <a:rPr lang="en-US" i="1" dirty="0"/>
              <a:t>The </a:t>
            </a:r>
            <a:r>
              <a:rPr lang="en-US" i="1" dirty="0" err="1"/>
              <a:t>Jeffersons</a:t>
            </a:r>
            <a:r>
              <a:rPr lang="en-US" dirty="0"/>
              <a:t>, in which he and his wife moved on up to a “deluxe apartment in the sky” on the East Side of Manhattan.</a:t>
            </a:r>
          </a:p>
        </p:txBody>
      </p:sp>
    </p:spTree>
    <p:extLst>
      <p:ext uri="{BB962C8B-B14F-4D97-AF65-F5344CB8AC3E}">
        <p14:creationId xmlns:p14="http://schemas.microsoft.com/office/powerpoint/2010/main" val="289865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i="1" u="sng" dirty="0">
                <a:hlinkClick r:id="rId2"/>
              </a:rPr>
              <a:t>M*A*S*H</a:t>
            </a:r>
            <a:r>
              <a:rPr lang="en-US" dirty="0"/>
              <a:t> (1972–1983):</a:t>
            </a:r>
          </a:p>
        </p:txBody>
      </p:sp>
      <p:sp>
        <p:nvSpPr>
          <p:cNvPr id="7" name="Content Placeholder 6"/>
          <p:cNvSpPr>
            <a:spLocks noGrp="1"/>
          </p:cNvSpPr>
          <p:nvPr>
            <p:ph idx="1"/>
          </p:nvPr>
        </p:nvSpPr>
        <p:spPr/>
        <p:txBody>
          <a:bodyPr/>
          <a:lstStyle/>
          <a:p>
            <a:pPr marL="0" indent="0">
              <a:buNone/>
            </a:pPr>
            <a:r>
              <a:rPr lang="en-US" dirty="0" smtClean="0"/>
              <a:t>Like</a:t>
            </a:r>
            <a:r>
              <a:rPr lang="en-US" dirty="0"/>
              <a:t> </a:t>
            </a:r>
            <a:r>
              <a:rPr lang="en-US" i="1" dirty="0"/>
              <a:t>The Mary Tyler Moore Show</a:t>
            </a:r>
            <a:r>
              <a:rPr lang="en-US" dirty="0"/>
              <a:t> and </a:t>
            </a:r>
            <a:r>
              <a:rPr lang="en-US" i="1" dirty="0"/>
              <a:t>All in the Family</a:t>
            </a:r>
            <a:r>
              <a:rPr lang="en-US" dirty="0"/>
              <a:t>, </a:t>
            </a:r>
            <a:r>
              <a:rPr lang="en-US" i="1" dirty="0"/>
              <a:t>M*A*S*H</a:t>
            </a:r>
            <a:r>
              <a:rPr lang="en-US" dirty="0"/>
              <a:t> was a highly successful CBS sitcom that dealt with controversial social issues—in this case, war. Centering on the 4077th Mobile Army Surgical Hospital in South Korea, it was adapted from the 1970 feature film of the same name directed by Robert Altman. Major characters included Hawkeye Pierce, a wisecracking surgeon played by Alan </a:t>
            </a:r>
            <a:r>
              <a:rPr lang="en-US" dirty="0" err="1"/>
              <a:t>Alda</a:t>
            </a:r>
            <a:r>
              <a:rPr lang="en-US" dirty="0"/>
              <a:t>; Sherman Potter, who was added to the show in season 4 after the previous commanding officer, Henry Blake, was killed off; and Corporal Klinger, who would dress in women’s clothing in an attempt to be discharged from the army.</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828531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Common Mistakes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55955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This </a:t>
            </a:r>
            <a:r>
              <a:rPr lang="en-US" dirty="0" smtClean="0"/>
              <a:t>list is </a:t>
            </a:r>
            <a:r>
              <a:rPr lang="en-US" dirty="0"/>
              <a:t>a little different from other "You </a:t>
            </a:r>
            <a:r>
              <a:rPr lang="en-US" dirty="0" err="1"/>
              <a:t>Gotta</a:t>
            </a:r>
            <a:r>
              <a:rPr lang="en-US" dirty="0"/>
              <a:t> Know" topics in that it consists of common mistakes that players make when answering questions and answers that are often confused.</a:t>
            </a:r>
          </a:p>
        </p:txBody>
      </p:sp>
    </p:spTree>
    <p:extLst>
      <p:ext uri="{BB962C8B-B14F-4D97-AF65-F5344CB8AC3E}">
        <p14:creationId xmlns:p14="http://schemas.microsoft.com/office/powerpoint/2010/main" val="840968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Mary Wollstonecraft and Mary Wollstonecraft Shelley</a:t>
            </a:r>
            <a:r>
              <a:rPr lang="en-US" dirty="0"/>
              <a:t> </a:t>
            </a:r>
          </a:p>
        </p:txBody>
      </p:sp>
      <p:sp>
        <p:nvSpPr>
          <p:cNvPr id="3" name="Content Placeholder 2"/>
          <p:cNvSpPr>
            <a:spLocks noGrp="1"/>
          </p:cNvSpPr>
          <p:nvPr>
            <p:ph idx="1"/>
          </p:nvPr>
        </p:nvSpPr>
        <p:spPr/>
        <p:txBody>
          <a:bodyPr/>
          <a:lstStyle/>
          <a:p>
            <a:pPr marL="0" indent="0">
              <a:buNone/>
            </a:pPr>
            <a:r>
              <a:rPr lang="en-US" dirty="0" smtClean="0"/>
              <a:t>Two </a:t>
            </a:r>
            <a:r>
              <a:rPr lang="en-US" dirty="0"/>
              <a:t>different people; Mary Wollstonecraft (1759 - 1797, married name, Mary Wollstonecraft Godwin) is best known as an advocate of educational equality for women, particularly in </a:t>
            </a:r>
            <a:r>
              <a:rPr lang="en-US" i="1" dirty="0"/>
              <a:t>A Vindication of the Rights of Woman</a:t>
            </a:r>
            <a:r>
              <a:rPr lang="en-US" dirty="0"/>
              <a:t> (1792). She is the mother of Mary Wollstonecraft Shelley (1797 - 1851) who married the poet Percy Bysshe Shelley and is best known as the author </a:t>
            </a:r>
            <a:r>
              <a:rPr lang="en-US" dirty="0" err="1"/>
              <a:t>of</a:t>
            </a:r>
            <a:r>
              <a:rPr lang="en-US" i="1" dirty="0" err="1"/>
              <a:t>Frankenstein</a:t>
            </a:r>
            <a:r>
              <a:rPr lang="en-US" i="1" dirty="0"/>
              <a:t>: or, the Modern Prometheus</a:t>
            </a:r>
            <a:r>
              <a:rPr lang="en-US" dirty="0"/>
              <a:t>.</a:t>
            </a:r>
          </a:p>
        </p:txBody>
      </p:sp>
    </p:spTree>
    <p:extLst>
      <p:ext uri="{BB962C8B-B14F-4D97-AF65-F5344CB8AC3E}">
        <p14:creationId xmlns:p14="http://schemas.microsoft.com/office/powerpoint/2010/main" val="2572806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Isaac Asimov</a:t>
            </a:r>
            <a:r>
              <a:rPr lang="en-US" dirty="0" smtClean="0"/>
              <a:t> (1920–1992, United States).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Along </a:t>
            </a:r>
            <a:r>
              <a:rPr lang="en-US" dirty="0"/>
              <a:t>with Robert A. Heinlein and Arthur C. Clarke, Asimov was one of genre science fiction’s “Big Three” writers. During the 1930s and 1940s “Golden Age” of science fiction pulp magazines, Asimov worked closely with </a:t>
            </a:r>
            <a:r>
              <a:rPr lang="en-US" i="1" dirty="0"/>
              <a:t>Astounding Science Fiction</a:t>
            </a:r>
            <a:r>
              <a:rPr lang="en-US" dirty="0"/>
              <a:t> editor John W. Campbell Jr. to create stories such as “Nightfall,” which describes a rare moment of darkness on a planet with multiple suns, and “Robbie,” the first of Asimov’s many works about robots with positronic brains. (The word “robot” was introduced by the Czech author Karel Capek in the 1920 play R.U.R., which depicts the worldwide uprising of “Rossum’s Universal Robots”). Before Asimov, most stories about artificial life had followed the template established by Shelley’s </a:t>
            </a:r>
            <a:r>
              <a:rPr lang="en-US" i="1" dirty="0"/>
              <a:t>Frankenstein</a:t>
            </a:r>
            <a:r>
              <a:rPr lang="en-US" dirty="0"/>
              <a:t>, in which a scientist who tries to usurp God’s power to create life is ultimately destroyed by his own creation. Asimov challenged this trope by creating the “Three Laws of Robotics,” which robots in his stories are obligated to follow. The laws are as follows:</a:t>
            </a:r>
          </a:p>
          <a:p>
            <a:r>
              <a:rPr lang="en-US" dirty="0"/>
              <a:t>A robot may not injure a human being or, through inaction, allow a human being to come to harm.</a:t>
            </a:r>
          </a:p>
          <a:p>
            <a:r>
              <a:rPr lang="en-US" dirty="0"/>
              <a:t>A robot must obey the orders given it by human beings, except where such orders would conflict with the First Law.</a:t>
            </a:r>
          </a:p>
          <a:p>
            <a:r>
              <a:rPr lang="en-US" dirty="0"/>
              <a:t>A robot must protect its own existence as long as such protection does not conflict with the First or Second Laws.</a:t>
            </a:r>
          </a:p>
          <a:p>
            <a:pPr marL="0" indent="0">
              <a:buNone/>
            </a:pPr>
            <a:endParaRPr lang="en-US" dirty="0"/>
          </a:p>
        </p:txBody>
      </p:sp>
    </p:spTree>
    <p:extLst>
      <p:ext uri="{BB962C8B-B14F-4D97-AF65-F5344CB8AC3E}">
        <p14:creationId xmlns:p14="http://schemas.microsoft.com/office/powerpoint/2010/main" val="14824262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"Bloody Mary" and Mary Queen of Scots</a:t>
            </a:r>
            <a:r>
              <a:rPr lang="en-US" dirty="0"/>
              <a:t> </a:t>
            </a:r>
          </a:p>
        </p:txBody>
      </p:sp>
      <p:sp>
        <p:nvSpPr>
          <p:cNvPr id="3" name="Content Placeholder 2"/>
          <p:cNvSpPr>
            <a:spLocks noGrp="1"/>
          </p:cNvSpPr>
          <p:nvPr>
            <p:ph idx="1"/>
          </p:nvPr>
        </p:nvSpPr>
        <p:spPr/>
        <p:txBody>
          <a:bodyPr/>
          <a:lstStyle/>
          <a:p>
            <a:pPr marL="0" indent="0">
              <a:buNone/>
            </a:pPr>
            <a:r>
              <a:rPr lang="en-US" dirty="0" smtClean="0"/>
              <a:t>Two </a:t>
            </a:r>
            <a:r>
              <a:rPr lang="en-US" dirty="0"/>
              <a:t>different people; "Bloody Mary" is a (pejorative) nickname of Mary I Tudor, the queen of England who preceded Elizabeth I, so named for her persecution of Protestants. Mary Queen of Scots was Mary Stuart, who was the queen of Scotland during the first part of Elizabeth's reign.</a:t>
            </a:r>
          </a:p>
        </p:txBody>
      </p:sp>
    </p:spTree>
    <p:extLst>
      <p:ext uri="{BB962C8B-B14F-4D97-AF65-F5344CB8AC3E}">
        <p14:creationId xmlns:p14="http://schemas.microsoft.com/office/powerpoint/2010/main" val="3380337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Merchant of Venice</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title character of </a:t>
            </a:r>
            <a:r>
              <a:rPr lang="en-US" i="1" dirty="0"/>
              <a:t>The Merchant of Venice</a:t>
            </a:r>
            <a:r>
              <a:rPr lang="en-US" dirty="0"/>
              <a:t> is not Shylock--who is a money-lender--but Antonio.</a:t>
            </a:r>
          </a:p>
        </p:txBody>
      </p:sp>
    </p:spTree>
    <p:extLst>
      <p:ext uri="{BB962C8B-B14F-4D97-AF65-F5344CB8AC3E}">
        <p14:creationId xmlns:p14="http://schemas.microsoft.com/office/powerpoint/2010/main" val="181016615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Hudson Bay</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large sea of eastern Canada is Hudson Bay (no apostrophe). The company named for it is the Hudson's Bay Company (with an apostrophe). Using the wrong form is sufficient for the answer to be counted wrong under NAQT rules</a:t>
            </a:r>
          </a:p>
        </p:txBody>
      </p:sp>
    </p:spTree>
    <p:extLst>
      <p:ext uri="{BB962C8B-B14F-4D97-AF65-F5344CB8AC3E}">
        <p14:creationId xmlns:p14="http://schemas.microsoft.com/office/powerpoint/2010/main" val="281902049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Saint Augustine</a:t>
            </a:r>
            <a:r>
              <a:rPr lang="en-US" dirty="0"/>
              <a:t> </a:t>
            </a:r>
          </a:p>
        </p:txBody>
      </p:sp>
      <p:sp>
        <p:nvSpPr>
          <p:cNvPr id="3" name="Content Placeholder 2"/>
          <p:cNvSpPr>
            <a:spLocks noGrp="1"/>
          </p:cNvSpPr>
          <p:nvPr>
            <p:ph idx="1"/>
          </p:nvPr>
        </p:nvSpPr>
        <p:spPr/>
        <p:txBody>
          <a:bodyPr/>
          <a:lstStyle/>
          <a:p>
            <a:pPr marL="0" indent="0">
              <a:buNone/>
            </a:pPr>
            <a:r>
              <a:rPr lang="en-US" dirty="0" smtClean="0"/>
              <a:t>Two </a:t>
            </a:r>
            <a:r>
              <a:rPr lang="en-US" dirty="0"/>
              <a:t>different people; the earlier (354 - 430) served as the Bishop of Hippo and wrote </a:t>
            </a:r>
            <a:r>
              <a:rPr lang="en-US" i="1" dirty="0"/>
              <a:t>Confessions</a:t>
            </a:r>
            <a:r>
              <a:rPr lang="en-US" dirty="0"/>
              <a:t> and </a:t>
            </a:r>
            <a:r>
              <a:rPr lang="en-US" i="1" dirty="0"/>
              <a:t>City of God</a:t>
            </a:r>
            <a:r>
              <a:rPr lang="en-US" dirty="0"/>
              <a:t> The later (? - 604/605) founded the Christian church in southern England and was the first archbishop of Canterbury.</a:t>
            </a:r>
          </a:p>
        </p:txBody>
      </p:sp>
    </p:spTree>
    <p:extLst>
      <p:ext uri="{BB962C8B-B14F-4D97-AF65-F5344CB8AC3E}">
        <p14:creationId xmlns:p14="http://schemas.microsoft.com/office/powerpoint/2010/main" val="81459433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Compound last names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last names of David Lloyd George, Andrew Lloyd Webber, Gabriel </a:t>
            </a:r>
            <a:r>
              <a:rPr lang="en-US" dirty="0" err="1"/>
              <a:t>García</a:t>
            </a:r>
            <a:r>
              <a:rPr lang="en-US" dirty="0"/>
              <a:t> </a:t>
            </a:r>
            <a:r>
              <a:rPr lang="en-US" dirty="0" err="1"/>
              <a:t>Márquez</a:t>
            </a:r>
            <a:r>
              <a:rPr lang="en-US" dirty="0"/>
              <a:t>, Ralph Vaughan Williams, and Ludwig </a:t>
            </a:r>
            <a:r>
              <a:rPr lang="en-US" dirty="0" err="1"/>
              <a:t>Mies</a:t>
            </a:r>
            <a:r>
              <a:rPr lang="en-US" dirty="0"/>
              <a:t> van der </a:t>
            </a:r>
            <a:r>
              <a:rPr lang="en-US" dirty="0" err="1"/>
              <a:t>Rohe</a:t>
            </a:r>
            <a:r>
              <a:rPr lang="en-US" dirty="0"/>
              <a:t> are "Lloyd George," "Lloyd Webber," "</a:t>
            </a:r>
            <a:r>
              <a:rPr lang="en-US" dirty="0" err="1"/>
              <a:t>García</a:t>
            </a:r>
            <a:r>
              <a:rPr lang="en-US" dirty="0"/>
              <a:t> </a:t>
            </a:r>
            <a:r>
              <a:rPr lang="en-US" dirty="0" err="1"/>
              <a:t>Márquez</a:t>
            </a:r>
            <a:r>
              <a:rPr lang="en-US" dirty="0"/>
              <a:t>," "Vaughan Williams," and "</a:t>
            </a:r>
            <a:r>
              <a:rPr lang="en-US" dirty="0" err="1"/>
              <a:t>Mies</a:t>
            </a:r>
            <a:r>
              <a:rPr lang="en-US" dirty="0"/>
              <a:t> van der </a:t>
            </a:r>
            <a:r>
              <a:rPr lang="en-US" dirty="0" err="1"/>
              <a:t>Rohe</a:t>
            </a:r>
            <a:r>
              <a:rPr lang="en-US" dirty="0"/>
              <a:t>" respectively. Starting with the 2002-2003 season players in NAQT events will be prompted if they give part of a compound last name, but this rule doesn't (necessarily) hold true at other quiz bowl tournaments.</a:t>
            </a:r>
          </a:p>
        </p:txBody>
      </p:sp>
    </p:spTree>
    <p:extLst>
      <p:ext uri="{BB962C8B-B14F-4D97-AF65-F5344CB8AC3E}">
        <p14:creationId xmlns:p14="http://schemas.microsoft.com/office/powerpoint/2010/main" val="2180747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Invisible Man</a:t>
            </a:r>
            <a:r>
              <a:rPr lang="en-US" dirty="0"/>
              <a:t> </a:t>
            </a:r>
          </a:p>
        </p:txBody>
      </p:sp>
      <p:sp>
        <p:nvSpPr>
          <p:cNvPr id="3" name="Content Placeholder 2"/>
          <p:cNvSpPr>
            <a:spLocks noGrp="1"/>
          </p:cNvSpPr>
          <p:nvPr>
            <p:ph idx="1"/>
          </p:nvPr>
        </p:nvSpPr>
        <p:spPr/>
        <p:txBody>
          <a:bodyPr/>
          <a:lstStyle/>
          <a:p>
            <a:pPr marL="0" indent="0">
              <a:buNone/>
            </a:pPr>
            <a:r>
              <a:rPr lang="en-US" i="1" dirty="0" smtClean="0"/>
              <a:t>Invisible </a:t>
            </a:r>
            <a:r>
              <a:rPr lang="en-US" i="1" dirty="0"/>
              <a:t>Man</a:t>
            </a:r>
            <a:r>
              <a:rPr lang="en-US" dirty="0"/>
              <a:t> is a 1952 novel by Ralph Ellison about an unnamed African-American protagonist in search of personal identity. </a:t>
            </a:r>
            <a:r>
              <a:rPr lang="en-US" i="1" dirty="0"/>
              <a:t>The Invisible Man</a:t>
            </a:r>
            <a:r>
              <a:rPr lang="en-US" dirty="0"/>
              <a:t> is an 1897 novel by H. G. Wells about a man who has turned himself invisible but is slowly being driven insane. Under NAQT rules, players are usually allowed to drop leading articles or add them where they are missing (but not use incorrect ones)--but in this case (and others, for example, Shakespeare's </a:t>
            </a:r>
            <a:r>
              <a:rPr lang="en-US" i="1" dirty="0"/>
              <a:t>The Winter's Tale</a:t>
            </a:r>
            <a:r>
              <a:rPr lang="en-US" dirty="0"/>
              <a:t> and </a:t>
            </a:r>
            <a:r>
              <a:rPr lang="en-US" dirty="0" err="1"/>
              <a:t>Helprin's</a:t>
            </a:r>
            <a:r>
              <a:rPr lang="en-US" dirty="0"/>
              <a:t> </a:t>
            </a:r>
            <a:r>
              <a:rPr lang="en-US" i="1" dirty="0"/>
              <a:t>Winter's Tale</a:t>
            </a:r>
            <a:r>
              <a:rPr lang="en-US" dirty="0"/>
              <a:t>), it creates ambiguity and is wrong.</a:t>
            </a:r>
          </a:p>
        </p:txBody>
      </p:sp>
    </p:spTree>
    <p:extLst>
      <p:ext uri="{BB962C8B-B14F-4D97-AF65-F5344CB8AC3E}">
        <p14:creationId xmlns:p14="http://schemas.microsoft.com/office/powerpoint/2010/main" val="15795444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Primates</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scientific name for the order of primates is Primates [</a:t>
            </a:r>
            <a:r>
              <a:rPr lang="en-US" dirty="0" err="1"/>
              <a:t>pree</a:t>
            </a:r>
            <a:r>
              <a:rPr lang="en-US" dirty="0"/>
              <a:t>-MAY-</a:t>
            </a:r>
            <a:r>
              <a:rPr lang="en-US" dirty="0" err="1"/>
              <a:t>teez</a:t>
            </a:r>
            <a:r>
              <a:rPr lang="en-US" dirty="0"/>
              <a:t>], not </a:t>
            </a:r>
            <a:r>
              <a:rPr lang="en-US" dirty="0" err="1"/>
              <a:t>Primata</a:t>
            </a:r>
            <a:r>
              <a:rPr lang="en-US" dirty="0"/>
              <a:t>.</a:t>
            </a:r>
          </a:p>
        </p:txBody>
      </p:sp>
    </p:spTree>
    <p:extLst>
      <p:ext uri="{BB962C8B-B14F-4D97-AF65-F5344CB8AC3E}">
        <p14:creationId xmlns:p14="http://schemas.microsoft.com/office/powerpoint/2010/main" val="28525710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Adams</a:t>
            </a:r>
            <a:r>
              <a:rPr lang="en-US" dirty="0"/>
              <a:t> </a:t>
            </a:r>
          </a:p>
        </p:txBody>
      </p:sp>
      <p:sp>
        <p:nvSpPr>
          <p:cNvPr id="3" name="Content Placeholder 2"/>
          <p:cNvSpPr>
            <a:spLocks noGrp="1"/>
          </p:cNvSpPr>
          <p:nvPr>
            <p:ph idx="1"/>
          </p:nvPr>
        </p:nvSpPr>
        <p:spPr/>
        <p:txBody>
          <a:bodyPr/>
          <a:lstStyle/>
          <a:p>
            <a:pPr marL="0" indent="0">
              <a:buNone/>
            </a:pPr>
            <a:r>
              <a:rPr lang="en-US" dirty="0" smtClean="0"/>
              <a:t>Even </a:t>
            </a:r>
            <a:r>
              <a:rPr lang="en-US" dirty="0"/>
              <a:t>though NAQT rules generally call for players to be prompted on partial names, an answer of "John Adams" will not be prompted if the correct answer is "John Quincy Adams." An answer of "Adams" will be prompted in either case</a:t>
            </a:r>
          </a:p>
        </p:txBody>
      </p:sp>
    </p:spTree>
    <p:extLst>
      <p:ext uri="{BB962C8B-B14F-4D97-AF65-F5344CB8AC3E}">
        <p14:creationId xmlns:p14="http://schemas.microsoft.com/office/powerpoint/2010/main" val="286091809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"Concerned" philosophical works</a:t>
            </a:r>
            <a:r>
              <a:rPr lang="en-US" dirty="0"/>
              <a:t> </a:t>
            </a:r>
          </a:p>
        </p:txBody>
      </p:sp>
      <p:sp>
        <p:nvSpPr>
          <p:cNvPr id="3" name="Content Placeholder 2"/>
          <p:cNvSpPr>
            <a:spLocks noGrp="1"/>
          </p:cNvSpPr>
          <p:nvPr>
            <p:ph idx="1"/>
          </p:nvPr>
        </p:nvSpPr>
        <p:spPr/>
        <p:txBody>
          <a:bodyPr/>
          <a:lstStyle/>
          <a:p>
            <a:pPr marL="0" indent="0">
              <a:buNone/>
            </a:pPr>
            <a:r>
              <a:rPr lang="en-US" dirty="0" smtClean="0"/>
              <a:t>David </a:t>
            </a:r>
            <a:r>
              <a:rPr lang="en-US" dirty="0"/>
              <a:t>Hume wrote </a:t>
            </a:r>
            <a:r>
              <a:rPr lang="en-US" i="1" dirty="0"/>
              <a:t>An Enquiry Concerning Human Understanding</a:t>
            </a:r>
            <a:r>
              <a:rPr lang="en-US" dirty="0"/>
              <a:t>, George Berkeley [BARK-lee] </a:t>
            </a:r>
            <a:r>
              <a:rPr lang="en-US" dirty="0" smtClean="0"/>
              <a:t>wrote </a:t>
            </a:r>
            <a:r>
              <a:rPr lang="en-US" i="1" dirty="0" smtClean="0"/>
              <a:t>Treatise </a:t>
            </a:r>
            <a:r>
              <a:rPr lang="en-US" i="1" dirty="0"/>
              <a:t>Concerning the Principles of Human Knowledge</a:t>
            </a:r>
            <a:r>
              <a:rPr lang="en-US" dirty="0"/>
              <a:t>, and John Locke wrote </a:t>
            </a:r>
            <a:r>
              <a:rPr lang="en-US" i="1" dirty="0"/>
              <a:t>An Essay Concerning Human Understanding</a:t>
            </a:r>
            <a:r>
              <a:rPr lang="en-US" dirty="0"/>
              <a:t>. These three philosophical works are often confused.</a:t>
            </a:r>
          </a:p>
        </p:txBody>
      </p:sp>
    </p:spTree>
    <p:extLst>
      <p:ext uri="{BB962C8B-B14F-4D97-AF65-F5344CB8AC3E}">
        <p14:creationId xmlns:p14="http://schemas.microsoft.com/office/powerpoint/2010/main" val="31812911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Russian Five</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nationalist composers popularly known as "The Russian Five" or "The Mighty Handful" were César Cui, </a:t>
            </a:r>
            <a:r>
              <a:rPr lang="en-US" dirty="0" err="1"/>
              <a:t>Aleksandr</a:t>
            </a:r>
            <a:r>
              <a:rPr lang="en-US" dirty="0"/>
              <a:t> Borodin, </a:t>
            </a:r>
            <a:r>
              <a:rPr lang="en-US" dirty="0" err="1"/>
              <a:t>Mily</a:t>
            </a:r>
            <a:r>
              <a:rPr lang="en-US" dirty="0"/>
              <a:t> Balakirev, Modest Mussorgsky, and Nikolay Rimsky-Korsakov; in particular, they did not include Peter </a:t>
            </a:r>
            <a:r>
              <a:rPr lang="en-US" dirty="0" err="1"/>
              <a:t>Ilich</a:t>
            </a:r>
            <a:r>
              <a:rPr lang="en-US" dirty="0"/>
              <a:t> Tchaikovsky.</a:t>
            </a:r>
          </a:p>
        </p:txBody>
      </p:sp>
    </p:spTree>
    <p:extLst>
      <p:ext uri="{BB962C8B-B14F-4D97-AF65-F5344CB8AC3E}">
        <p14:creationId xmlns:p14="http://schemas.microsoft.com/office/powerpoint/2010/main" val="2053056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3820</Words>
  <Application>Microsoft Office PowerPoint</Application>
  <PresentationFormat>Widescreen</PresentationFormat>
  <Paragraphs>226</Paragraphs>
  <Slides>112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112</vt:i4>
      </vt:variant>
    </vt:vector>
  </HeadingPairs>
  <TitlesOfParts>
    <vt:vector size="117" baseType="lpstr">
      <vt:lpstr>Arial</vt:lpstr>
      <vt:lpstr>Calibri</vt:lpstr>
      <vt:lpstr>Calibri Light</vt:lpstr>
      <vt:lpstr>Courier New</vt:lpstr>
      <vt:lpstr>Office Theme</vt:lpstr>
      <vt:lpstr>Misc.</vt:lpstr>
      <vt:lpstr>Table of Contents</vt:lpstr>
      <vt:lpstr>Authors of Speculative Fiction</vt:lpstr>
      <vt:lpstr>Mary Shelley (1797–1851, United Kingdom).</vt:lpstr>
      <vt:lpstr>Jules Verne (1828–1905, France).</vt:lpstr>
      <vt:lpstr>Herbert George Wells (1866–1946, United Kingdom).</vt:lpstr>
      <vt:lpstr>Aldous Huxley (1894–1963, United Kingdom).</vt:lpstr>
      <vt:lpstr>George Orwell (1903–1950, United Kingdom).</vt:lpstr>
      <vt:lpstr>Isaac Asimov (1920–1992, United States).</vt:lpstr>
      <vt:lpstr>Isaac Asimov (1920–1992, United States) cont.</vt:lpstr>
      <vt:lpstr>Ray Bradbury (1920–2012, United States).</vt:lpstr>
      <vt:lpstr>Kurt Vonnegut (1922–2007, United States).</vt:lpstr>
      <vt:lpstr>Margaret Atwood (1939–present, Canada).</vt:lpstr>
      <vt:lpstr>Douglas Adams (1952–2001, United Kingdom).</vt:lpstr>
      <vt:lpstr>Aviators</vt:lpstr>
      <vt:lpstr>Wright Brothers (Orville: 1871-1948; Wilbur: 1867-1912)</vt:lpstr>
      <vt:lpstr>Charles Lindbergh (1902-1974)</vt:lpstr>
      <vt:lpstr>Amelia Earhart (1897-1937?)</vt:lpstr>
      <vt:lpstr>Chuck Yeager (1923-)</vt:lpstr>
      <vt:lpstr>Howard Hughes (1905-1976)</vt:lpstr>
      <vt:lpstr>Wiley Post (1898-1935)</vt:lpstr>
      <vt:lpstr>Jimmy Doolittle (1896-1993)</vt:lpstr>
      <vt:lpstr>Manfred von Richthofen (1892-1918)</vt:lpstr>
      <vt:lpstr>Eddie Rickenbacker (1890-1973)</vt:lpstr>
      <vt:lpstr>Burt Rutan (1943-)</vt:lpstr>
      <vt:lpstr>Other notable aviators include</vt:lpstr>
      <vt:lpstr>Latin American Authors</vt:lpstr>
      <vt:lpstr>Gabriel García Marquez (1928-present, Colombia; Nobel Prize for Literature 1982)</vt:lpstr>
      <vt:lpstr>Pablo Neruda (1904-1973, Chile; Nobel 1971)</vt:lpstr>
      <vt:lpstr>Jorge Luis Borges (1899-1986, Argentina)</vt:lpstr>
      <vt:lpstr>Isabel Allende (1942-present, Chile)</vt:lpstr>
      <vt:lpstr>Gabriela Mistral (1889-1957, Chile; Nobel 1945).</vt:lpstr>
      <vt:lpstr>Octavio Paz (1914-1998, Mexico; Nobel 1990)</vt:lpstr>
      <vt:lpstr>José Martí (1853-1895, Cuba)</vt:lpstr>
      <vt:lpstr>Mario Vargas Llosa (1936-present, Peru)</vt:lpstr>
      <vt:lpstr>Miguel Asturias (1899-1974, Guatemala; Nobel 1967)</vt:lpstr>
      <vt:lpstr>Carlos Fuentes (1928-present, Mexico)</vt:lpstr>
      <vt:lpstr>Programming Languages</vt:lpstr>
      <vt:lpstr>C,</vt:lpstr>
      <vt:lpstr>C++ </vt:lpstr>
      <vt:lpstr>Java </vt:lpstr>
      <vt:lpstr>Perl </vt:lpstr>
      <vt:lpstr>ALGOL </vt:lpstr>
      <vt:lpstr>Pascal</vt:lpstr>
      <vt:lpstr>LISP </vt:lpstr>
      <vt:lpstr>Fortran </vt:lpstr>
      <vt:lpstr>COBOL </vt:lpstr>
      <vt:lpstr>BASIC</vt:lpstr>
      <vt:lpstr>Quintuples</vt:lpstr>
      <vt:lpstr>"The Waste Land" </vt:lpstr>
      <vt:lpstr>Mitosis </vt:lpstr>
      <vt:lpstr>Nobel Prize Winners </vt:lpstr>
      <vt:lpstr>The Mighty Handful</vt:lpstr>
      <vt:lpstr>D-Day </vt:lpstr>
      <vt:lpstr>Orders of Architecture </vt:lpstr>
      <vt:lpstr>Cooperstown </vt:lpstr>
      <vt:lpstr>Spectral Lines </vt:lpstr>
      <vt:lpstr>Platonic Solids </vt:lpstr>
      <vt:lpstr>Pillars of Islam </vt:lpstr>
      <vt:lpstr>Japanese authors</vt:lpstr>
      <vt:lpstr>Matsuo Basho (1644-1694)</vt:lpstr>
      <vt:lpstr>Murasaki Shikibu (978? - 1015?)</vt:lpstr>
      <vt:lpstr>Kawabata Yasunari (1899 - 1972)</vt:lpstr>
      <vt:lpstr>Mishima Yukio (1925 - 1970)</vt:lpstr>
      <vt:lpstr>Psychologists</vt:lpstr>
      <vt:lpstr>Sigmund Freud (Austrian, 1856-1939)</vt:lpstr>
      <vt:lpstr>Carl Jung (Austrian, 1875-1961)</vt:lpstr>
      <vt:lpstr>Alfred Adler (Austrian, 1870-1937)</vt:lpstr>
      <vt:lpstr>Ivan Pavlov (Russian 1849-1936)</vt:lpstr>
      <vt:lpstr>John B. Watson (American, 1878-1958)</vt:lpstr>
      <vt:lpstr>B. F. Skinner (American, 1904-1990)</vt:lpstr>
      <vt:lpstr>Erik Erikson (German-born American, 1902-1994)</vt:lpstr>
      <vt:lpstr>Abraham Maslow (American, 1908-1970)</vt:lpstr>
      <vt:lpstr>Jean Piaget (Swiss, 1896-1980)</vt:lpstr>
      <vt:lpstr>Stanley Milgram (American, 1933-1984)</vt:lpstr>
      <vt:lpstr>Classic American Television Series</vt:lpstr>
      <vt:lpstr>The Ed Sullivan Show (1948–1971):</vt:lpstr>
      <vt:lpstr>I Love Lucy (1951–1957):</vt:lpstr>
      <vt:lpstr>The Honeymooners (1955–1956): </vt:lpstr>
      <vt:lpstr>Gunsmoke (1955–1975):</vt:lpstr>
      <vt:lpstr>Mr. Ed (1958–1966):</vt:lpstr>
      <vt:lpstr>The Twilight Zone (1959–1964):</vt:lpstr>
      <vt:lpstr>The Andy Griffith Show (1960–1968):</vt:lpstr>
      <vt:lpstr>The Mary Tyler Moore Show (1970–1977):</vt:lpstr>
      <vt:lpstr>All in the Family (1971–1979):</vt:lpstr>
      <vt:lpstr>M*A*S*H (1972–1983):</vt:lpstr>
      <vt:lpstr>Common Mistakes</vt:lpstr>
      <vt:lpstr>PowerPoint Presentation</vt:lpstr>
      <vt:lpstr>Mary Wollstonecraft and Mary Wollstonecraft Shelley </vt:lpstr>
      <vt:lpstr>"Bloody Mary" and Mary Queen of Scots </vt:lpstr>
      <vt:lpstr>The Merchant of Venice </vt:lpstr>
      <vt:lpstr>Hudson Bay </vt:lpstr>
      <vt:lpstr>Saint Augustine </vt:lpstr>
      <vt:lpstr>Compound last names </vt:lpstr>
      <vt:lpstr>Invisible Man </vt:lpstr>
      <vt:lpstr>Primates </vt:lpstr>
      <vt:lpstr>John Adams </vt:lpstr>
      <vt:lpstr>"Concerned" philosophical works </vt:lpstr>
      <vt:lpstr>The Russian Five </vt:lpstr>
      <vt:lpstr>Oliver Wendell Holmes </vt:lpstr>
      <vt:lpstr>Revelation </vt:lpstr>
      <vt:lpstr>Tom Wolfe and Thomas Wolfe </vt:lpstr>
      <vt:lpstr>Greco-Roman Mythology </vt:lpstr>
      <vt:lpstr>Enharmonic Notes </vt:lpstr>
      <vt:lpstr>East Asian Names </vt:lpstr>
      <vt:lpstr>The Man That Corrupted Hadleyburg</vt:lpstr>
      <vt:lpstr>United Kingdom </vt:lpstr>
      <vt:lpstr>Immaculate Conception </vt:lpstr>
      <vt:lpstr>IWW </vt:lpstr>
      <vt:lpstr>Daniel Shays </vt:lpstr>
      <vt:lpstr>The Sign of Four </vt:lpstr>
      <vt:lpstr>Visual Art Titles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Operas</dc:title>
  <dc:creator>Rena Sweeney</dc:creator>
  <cp:lastModifiedBy>Rena Sweeney</cp:lastModifiedBy>
  <cp:revision>88</cp:revision>
  <dcterms:created xsi:type="dcterms:W3CDTF">2016-05-09T13:21:22Z</dcterms:created>
  <dcterms:modified xsi:type="dcterms:W3CDTF">2016-05-11T16:38:15Z</dcterms:modified>
</cp:coreProperties>
</file>