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87" r:id="rId125"/>
    <p:sldId id="379" r:id="rId126"/>
    <p:sldId id="380" r:id="rId127"/>
    <p:sldId id="381" r:id="rId128"/>
    <p:sldId id="382" r:id="rId129"/>
    <p:sldId id="383" r:id="rId130"/>
    <p:sldId id="384" r:id="rId131"/>
    <p:sldId id="385" r:id="rId132"/>
    <p:sldId id="386"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7" r:id="rId151"/>
    <p:sldId id="410" r:id="rId152"/>
    <p:sldId id="412" r:id="rId153"/>
    <p:sldId id="411" r:id="rId154"/>
    <p:sldId id="405" r:id="rId155"/>
    <p:sldId id="406" r:id="rId156"/>
    <p:sldId id="413" r:id="rId157"/>
    <p:sldId id="424" r:id="rId158"/>
    <p:sldId id="423" r:id="rId159"/>
    <p:sldId id="421" r:id="rId160"/>
    <p:sldId id="427" r:id="rId161"/>
    <p:sldId id="426" r:id="rId162"/>
    <p:sldId id="425" r:id="rId163"/>
    <p:sldId id="422" r:id="rId164"/>
    <p:sldId id="434" r:id="rId165"/>
    <p:sldId id="433" r:id="rId166"/>
    <p:sldId id="432" r:id="rId167"/>
    <p:sldId id="431" r:id="rId168"/>
    <p:sldId id="430" r:id="rId169"/>
    <p:sldId id="429" r:id="rId17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8" autoAdjust="0"/>
    <p:restoredTop sz="94660"/>
  </p:normalViewPr>
  <p:slideViewPr>
    <p:cSldViewPr snapToGrid="0">
      <p:cViewPr varScale="1">
        <p:scale>
          <a:sx n="116" d="100"/>
          <a:sy n="116" d="100"/>
        </p:scale>
        <p:origin x="10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slide" Target="slides/slide169.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E45BA2-6898-404F-BF09-F4A0D517960B}"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C7C9F-15BF-4A97-84DF-A26B639CB588}" type="slidenum">
              <a:rPr lang="en-US" smtClean="0"/>
              <a:t>‹#›</a:t>
            </a:fld>
            <a:endParaRPr lang="en-US"/>
          </a:p>
        </p:txBody>
      </p:sp>
    </p:spTree>
    <p:extLst>
      <p:ext uri="{BB962C8B-B14F-4D97-AF65-F5344CB8AC3E}">
        <p14:creationId xmlns:p14="http://schemas.microsoft.com/office/powerpoint/2010/main" val="4062025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E45BA2-6898-404F-BF09-F4A0D517960B}"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C7C9F-15BF-4A97-84DF-A26B639CB588}" type="slidenum">
              <a:rPr lang="en-US" smtClean="0"/>
              <a:t>‹#›</a:t>
            </a:fld>
            <a:endParaRPr lang="en-US"/>
          </a:p>
        </p:txBody>
      </p:sp>
    </p:spTree>
    <p:extLst>
      <p:ext uri="{BB962C8B-B14F-4D97-AF65-F5344CB8AC3E}">
        <p14:creationId xmlns:p14="http://schemas.microsoft.com/office/powerpoint/2010/main" val="1747069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E45BA2-6898-404F-BF09-F4A0D517960B}"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C7C9F-15BF-4A97-84DF-A26B639CB588}" type="slidenum">
              <a:rPr lang="en-US" smtClean="0"/>
              <a:t>‹#›</a:t>
            </a:fld>
            <a:endParaRPr lang="en-US"/>
          </a:p>
        </p:txBody>
      </p:sp>
    </p:spTree>
    <p:extLst>
      <p:ext uri="{BB962C8B-B14F-4D97-AF65-F5344CB8AC3E}">
        <p14:creationId xmlns:p14="http://schemas.microsoft.com/office/powerpoint/2010/main" val="79717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E45BA2-6898-404F-BF09-F4A0D517960B}"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C7C9F-15BF-4A97-84DF-A26B639CB588}" type="slidenum">
              <a:rPr lang="en-US" smtClean="0"/>
              <a:t>‹#›</a:t>
            </a:fld>
            <a:endParaRPr lang="en-US"/>
          </a:p>
        </p:txBody>
      </p:sp>
    </p:spTree>
    <p:extLst>
      <p:ext uri="{BB962C8B-B14F-4D97-AF65-F5344CB8AC3E}">
        <p14:creationId xmlns:p14="http://schemas.microsoft.com/office/powerpoint/2010/main" val="1257755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E45BA2-6898-404F-BF09-F4A0D517960B}"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C7C9F-15BF-4A97-84DF-A26B639CB588}" type="slidenum">
              <a:rPr lang="en-US" smtClean="0"/>
              <a:t>‹#›</a:t>
            </a:fld>
            <a:endParaRPr lang="en-US"/>
          </a:p>
        </p:txBody>
      </p:sp>
    </p:spTree>
    <p:extLst>
      <p:ext uri="{BB962C8B-B14F-4D97-AF65-F5344CB8AC3E}">
        <p14:creationId xmlns:p14="http://schemas.microsoft.com/office/powerpoint/2010/main" val="492073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E45BA2-6898-404F-BF09-F4A0D517960B}"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C7C9F-15BF-4A97-84DF-A26B639CB588}" type="slidenum">
              <a:rPr lang="en-US" smtClean="0"/>
              <a:t>‹#›</a:t>
            </a:fld>
            <a:endParaRPr lang="en-US"/>
          </a:p>
        </p:txBody>
      </p:sp>
    </p:spTree>
    <p:extLst>
      <p:ext uri="{BB962C8B-B14F-4D97-AF65-F5344CB8AC3E}">
        <p14:creationId xmlns:p14="http://schemas.microsoft.com/office/powerpoint/2010/main" val="205973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E45BA2-6898-404F-BF09-F4A0D517960B}" type="datetimeFigureOut">
              <a:rPr lang="en-US" smtClean="0"/>
              <a:t>5/11/2016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7C7C9F-15BF-4A97-84DF-A26B639CB588}" type="slidenum">
              <a:rPr lang="en-US" smtClean="0"/>
              <a:t>‹#›</a:t>
            </a:fld>
            <a:endParaRPr lang="en-US"/>
          </a:p>
        </p:txBody>
      </p:sp>
    </p:spTree>
    <p:extLst>
      <p:ext uri="{BB962C8B-B14F-4D97-AF65-F5344CB8AC3E}">
        <p14:creationId xmlns:p14="http://schemas.microsoft.com/office/powerpoint/2010/main" val="3900271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E45BA2-6898-404F-BF09-F4A0D517960B}" type="datetimeFigureOut">
              <a:rPr lang="en-US" smtClean="0"/>
              <a:t>5/11/2016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7C7C9F-15BF-4A97-84DF-A26B639CB588}" type="slidenum">
              <a:rPr lang="en-US" smtClean="0"/>
              <a:t>‹#›</a:t>
            </a:fld>
            <a:endParaRPr lang="en-US"/>
          </a:p>
        </p:txBody>
      </p:sp>
    </p:spTree>
    <p:extLst>
      <p:ext uri="{BB962C8B-B14F-4D97-AF65-F5344CB8AC3E}">
        <p14:creationId xmlns:p14="http://schemas.microsoft.com/office/powerpoint/2010/main" val="1597607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E45BA2-6898-404F-BF09-F4A0D517960B}" type="datetimeFigureOut">
              <a:rPr lang="en-US" smtClean="0"/>
              <a:t>5/11/2016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7C7C9F-15BF-4A97-84DF-A26B639CB588}" type="slidenum">
              <a:rPr lang="en-US" smtClean="0"/>
              <a:t>‹#›</a:t>
            </a:fld>
            <a:endParaRPr lang="en-US"/>
          </a:p>
        </p:txBody>
      </p:sp>
    </p:spTree>
    <p:extLst>
      <p:ext uri="{BB962C8B-B14F-4D97-AF65-F5344CB8AC3E}">
        <p14:creationId xmlns:p14="http://schemas.microsoft.com/office/powerpoint/2010/main" val="2507121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E45BA2-6898-404F-BF09-F4A0D517960B}"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C7C9F-15BF-4A97-84DF-A26B639CB588}" type="slidenum">
              <a:rPr lang="en-US" smtClean="0"/>
              <a:t>‹#›</a:t>
            </a:fld>
            <a:endParaRPr lang="en-US"/>
          </a:p>
        </p:txBody>
      </p:sp>
    </p:spTree>
    <p:extLst>
      <p:ext uri="{BB962C8B-B14F-4D97-AF65-F5344CB8AC3E}">
        <p14:creationId xmlns:p14="http://schemas.microsoft.com/office/powerpoint/2010/main" val="1265580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E45BA2-6898-404F-BF09-F4A0D517960B}"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C7C9F-15BF-4A97-84DF-A26B639CB588}" type="slidenum">
              <a:rPr lang="en-US" smtClean="0"/>
              <a:t>‹#›</a:t>
            </a:fld>
            <a:endParaRPr lang="en-US"/>
          </a:p>
        </p:txBody>
      </p:sp>
    </p:spTree>
    <p:extLst>
      <p:ext uri="{BB962C8B-B14F-4D97-AF65-F5344CB8AC3E}">
        <p14:creationId xmlns:p14="http://schemas.microsoft.com/office/powerpoint/2010/main" val="3609837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E45BA2-6898-404F-BF09-F4A0D517960B}" type="datetimeFigureOut">
              <a:rPr lang="en-US" smtClean="0"/>
              <a:t>5/11/2016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7C7C9F-15BF-4A97-84DF-A26B639CB588}" type="slidenum">
              <a:rPr lang="en-US" smtClean="0"/>
              <a:t>‹#›</a:t>
            </a:fld>
            <a:endParaRPr lang="en-US"/>
          </a:p>
        </p:txBody>
      </p:sp>
    </p:spTree>
    <p:extLst>
      <p:ext uri="{BB962C8B-B14F-4D97-AF65-F5344CB8AC3E}">
        <p14:creationId xmlns:p14="http://schemas.microsoft.com/office/powerpoint/2010/main" val="1331175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hyperlink" Target="http://plato.stanford.edu/entries/socrates/"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plato.stanford.edu/entries/plato/"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plato.stanford.edu/entries/aristotle/"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plato.stanford.edu/entries/confucius/"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plato.stanford.edu/entries/laozi/"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www.iep.utm.edu/diogsino/"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plato.stanford.edu/entries/epicurus/"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plato.stanford.edu/entries/zeno-ele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hyperlink" Target="http://www.iep.utm.edu/thales/"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hyperlink" Target="http://www.iep.utm.edu/cicero/"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hyperlink" Target="http://www.law.cornell.edu/constitution/amendmentxii" TargetMode="External"/><Relationship Id="rId2" Type="http://schemas.openxmlformats.org/officeDocument/2006/relationships/hyperlink" Target="http://www.law.cornell.edu/constitution/articleii#section1" TargetMode="Externa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hyperlink" Target="http://historymatters.gmu.edu/d/5354/"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naqt.com/YouGottaKnow/revolutionary-war-generals.html#Washington" TargetMode="Externa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hyperlink" Target="http://www.deweydefeatstruman.com/trumandewey.jpg" TargetMode="Externa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naqt.com/YouGottaKnow/revolutionary-war-generals.html#Howe"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naqt.com/YouGottaKnow/revolutionary-war-generals.html#Gates" TargetMode="External"/><Relationship Id="rId2" Type="http://schemas.openxmlformats.org/officeDocument/2006/relationships/hyperlink" Target="https://www.naqt.com/YouGottaKnow/revolutionary-war-generals.html#Washington" TargetMode="External"/><Relationship Id="rId1" Type="http://schemas.openxmlformats.org/officeDocument/2006/relationships/slideLayout" Target="../slideLayouts/slideLayout2.xml"/><Relationship Id="rId5" Type="http://schemas.openxmlformats.org/officeDocument/2006/relationships/hyperlink" Target="https://www.naqt.com/YouGottaKnow/revolutionary-war-generals.html#Lafayette" TargetMode="External"/><Relationship Id="rId4" Type="http://schemas.openxmlformats.org/officeDocument/2006/relationships/hyperlink" Target="https://www.naqt.com/YouGottaKnow/revolutionary-war-generals.html#Greene" TargetMode="Externa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naqt.com/YouGottaKnow/revolutionary-war-generals.html#Burgoyne" TargetMode="External"/><Relationship Id="rId2" Type="http://schemas.openxmlformats.org/officeDocument/2006/relationships/hyperlink" Target="https://www.naqt.com/YouGottaKnow/revolutionary-war-generals.html#Washington" TargetMode="External"/><Relationship Id="rId1" Type="http://schemas.openxmlformats.org/officeDocument/2006/relationships/slideLayout" Target="../slideLayouts/slideLayout2.xml"/><Relationship Id="rId5" Type="http://schemas.openxmlformats.org/officeDocument/2006/relationships/hyperlink" Target="https://www.naqt.com/YouGottaKnow/revolutionary-war-generals.html#Greene" TargetMode="External"/><Relationship Id="rId4" Type="http://schemas.openxmlformats.org/officeDocument/2006/relationships/hyperlink" Target="https://www.naqt.com/YouGottaKnow/revolutionary-war-generals.html#Cornwallis" TargetMode="Externa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naqt.com/YouGottaKnow/revolutionary-war-generals.html#Burgoyne" TargetMode="External"/><Relationship Id="rId2" Type="http://schemas.openxmlformats.org/officeDocument/2006/relationships/hyperlink" Target="https://www.naqt.com/YouGottaKnow/revolutionary-war-generals.html#Arnold" TargetMode="External"/><Relationship Id="rId1" Type="http://schemas.openxmlformats.org/officeDocument/2006/relationships/slideLayout" Target="../slideLayouts/slideLayout2.xml"/><Relationship Id="rId4" Type="http://schemas.openxmlformats.org/officeDocument/2006/relationships/hyperlink" Target="https://www.naqt.com/YouGottaKnow/revolutionary-war-generals.html#Cornwalli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naqt.com/YouGottaKnow/revolutionary-war-generals.html#Arnold" TargetMode="External"/><Relationship Id="rId2" Type="http://schemas.openxmlformats.org/officeDocument/2006/relationships/hyperlink" Target="https://www.naqt.com/YouGottaKnow/revolutionary-war-generals.html#Washington" TargetMode="External"/><Relationship Id="rId1" Type="http://schemas.openxmlformats.org/officeDocument/2006/relationships/slideLayout" Target="../slideLayouts/slideLayout2.xml"/><Relationship Id="rId5" Type="http://schemas.openxmlformats.org/officeDocument/2006/relationships/hyperlink" Target="https://www.naqt.com/YouGottaKnow/revolutionary-war-generals.html#Cornwallis" TargetMode="External"/><Relationship Id="rId4" Type="http://schemas.openxmlformats.org/officeDocument/2006/relationships/hyperlink" Target="https://www.naqt.com/YouGottaKnow/revolutionary-war-generals.html#Gates"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www.naqt.com/YouGottaKnow/revolutionary-war-generals.html#Washingt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78.xml"/><Relationship Id="rId3" Type="http://schemas.openxmlformats.org/officeDocument/2006/relationships/slide" Target="slide12.xml"/><Relationship Id="rId7" Type="http://schemas.openxmlformats.org/officeDocument/2006/relationships/slide" Target="slide67.xml"/><Relationship Id="rId12" Type="http://schemas.openxmlformats.org/officeDocument/2006/relationships/slide" Target="slide134.xml"/><Relationship Id="rId2" Type="http://schemas.openxmlformats.org/officeDocument/2006/relationships/slide" Target="slide3.xml"/><Relationship Id="rId1" Type="http://schemas.openxmlformats.org/officeDocument/2006/relationships/slideLayout" Target="../slideLayouts/slideLayout5.xml"/><Relationship Id="rId6" Type="http://schemas.openxmlformats.org/officeDocument/2006/relationships/slide" Target="slide56.xml"/><Relationship Id="rId11" Type="http://schemas.openxmlformats.org/officeDocument/2006/relationships/slide" Target="slide122.xml"/><Relationship Id="rId5" Type="http://schemas.openxmlformats.org/officeDocument/2006/relationships/slide" Target="slide39.xml"/><Relationship Id="rId10" Type="http://schemas.openxmlformats.org/officeDocument/2006/relationships/slide" Target="slide111.xml"/><Relationship Id="rId4" Type="http://schemas.openxmlformats.org/officeDocument/2006/relationships/slide" Target="slide26.xml"/><Relationship Id="rId9" Type="http://schemas.openxmlformats.org/officeDocument/2006/relationships/slide" Target="slide99.xml"/></Relationships>
</file>

<file path=ppt/slides/_rels/slide20.xml.rels><?xml version="1.0" encoding="UTF-8" standalone="yes"?>
<Relationships xmlns="http://schemas.openxmlformats.org/package/2006/relationships"><Relationship Id="rId3" Type="http://schemas.openxmlformats.org/officeDocument/2006/relationships/hyperlink" Target="https://www.naqt.com/YouGottaKnow/revolutionary-war-generals.html#Greene" TargetMode="External"/><Relationship Id="rId2" Type="http://schemas.openxmlformats.org/officeDocument/2006/relationships/hyperlink" Target="https://www.naqt.com/YouGottaKnow/revolutionary-war-generals.html#Gate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naqt.com/YouGottaKnow/revolutionary-war-generals.html#Arnold" TargetMode="External"/><Relationship Id="rId2" Type="http://schemas.openxmlformats.org/officeDocument/2006/relationships/hyperlink" Target="https://www.naqt.com/YouGottaKnow/revolutionary-war-generals.html#Washington" TargetMode="External"/><Relationship Id="rId1" Type="http://schemas.openxmlformats.org/officeDocument/2006/relationships/slideLayout" Target="../slideLayouts/slideLayout2.xml"/><Relationship Id="rId4" Type="http://schemas.openxmlformats.org/officeDocument/2006/relationships/hyperlink" Target="https://www.naqt.com/YouGottaKnow/revolutionary-war-generals.html#Cornwallis"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www.naqt.com/YouGottaKnow/revolutionary-war-generals.html#Cornwalli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naqt.com/YouGottaKnow/revolutionary-war-generals.html#Arnold" TargetMode="External"/><Relationship Id="rId2" Type="http://schemas.openxmlformats.org/officeDocument/2006/relationships/hyperlink" Target="https://www.naqt.com/YouGottaKnow/revolutionary-war-generals.html#Washingto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www.naqt.com/YouGottaKnow/revolutionary-war-generals.html#Cornwallis" TargetMode="External"/><Relationship Id="rId3" Type="http://schemas.openxmlformats.org/officeDocument/2006/relationships/hyperlink" Target="https://www.naqt.com/YouGottaKnow/revolutionary-war-generals.html#Burgoyne" TargetMode="External"/><Relationship Id="rId7" Type="http://schemas.openxmlformats.org/officeDocument/2006/relationships/hyperlink" Target="https://www.naqt.com/YouGottaKnow/revolutionary-war-generals.html#Gates" TargetMode="External"/><Relationship Id="rId2" Type="http://schemas.openxmlformats.org/officeDocument/2006/relationships/hyperlink" Target="https://www.naqt.com/YouGottaKnow/revolutionary-war-generals.html#Howe" TargetMode="External"/><Relationship Id="rId1" Type="http://schemas.openxmlformats.org/officeDocument/2006/relationships/slideLayout" Target="../slideLayouts/slideLayout2.xml"/><Relationship Id="rId6" Type="http://schemas.openxmlformats.org/officeDocument/2006/relationships/hyperlink" Target="https://www.naqt.com/YouGottaKnow/revolutionary-war-generals.html#Greene" TargetMode="External"/><Relationship Id="rId5" Type="http://schemas.openxmlformats.org/officeDocument/2006/relationships/hyperlink" Target="https://www.naqt.com/YouGottaKnow/revolutionary-war-generals.html#Steuben" TargetMode="External"/><Relationship Id="rId4" Type="http://schemas.openxmlformats.org/officeDocument/2006/relationships/hyperlink" Target="https://www.naqt.com/YouGottaKnow/revolutionary-war-generals.html#Lafayette" TargetMode="External"/><Relationship Id="rId9" Type="http://schemas.openxmlformats.org/officeDocument/2006/relationships/slide" Target="slid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seacoastnh.com/arts/holmes.html"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History/Social Studies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14353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USS </a:t>
            </a:r>
            <a:r>
              <a:rPr lang="en-US" b="1" i="1" dirty="0"/>
              <a:t>Missouri</a:t>
            </a:r>
            <a:r>
              <a:rPr lang="en-US" dirty="0"/>
              <a:t> (BB–63) [</a:t>
            </a:r>
            <a:r>
              <a:rPr lang="en-US" i="1" dirty="0"/>
              <a:t>Iowa</a:t>
            </a:r>
            <a:r>
              <a:rPr lang="en-US" dirty="0"/>
              <a:t> class]</a:t>
            </a:r>
          </a:p>
        </p:txBody>
      </p:sp>
      <p:sp>
        <p:nvSpPr>
          <p:cNvPr id="3" name="Content Placeholder 2"/>
          <p:cNvSpPr>
            <a:spLocks noGrp="1"/>
          </p:cNvSpPr>
          <p:nvPr>
            <p:ph idx="1"/>
          </p:nvPr>
        </p:nvSpPr>
        <p:spPr/>
        <p:txBody>
          <a:bodyPr/>
          <a:lstStyle/>
          <a:p>
            <a:pPr marL="0" indent="0">
              <a:buNone/>
            </a:pPr>
            <a:r>
              <a:rPr lang="en-US" dirty="0" smtClean="0"/>
              <a:t>The </a:t>
            </a:r>
            <a:r>
              <a:rPr lang="en-US" dirty="0"/>
              <a:t>fourth USS </a:t>
            </a:r>
            <a:r>
              <a:rPr lang="en-US" i="1" dirty="0"/>
              <a:t>Missouri</a:t>
            </a:r>
            <a:r>
              <a:rPr lang="en-US" dirty="0"/>
              <a:t> was the last battleship completed by the United States; she was laid down January 6, 1941 by New York Naval Shipyard. The </a:t>
            </a:r>
            <a:r>
              <a:rPr lang="en-US" i="1" dirty="0"/>
              <a:t>Missouri</a:t>
            </a:r>
            <a:r>
              <a:rPr lang="en-US" dirty="0"/>
              <a:t> was launched January 29, 1944 and received her sponsorship from Miss Margaret Truman, daughter of then Missouri Senator, Harry S Truman. Commissioned on June 11, 1944, the “Mighty Mo,” as she became known, sailed for the Pacific and quickly became the flagship of Admiral Halsey, which is why she was chosen as the site of the formal surrender of the Empire of Japan on the morning of September 1, 1945.</a:t>
            </a:r>
          </a:p>
          <a:p>
            <a:pPr marL="0" indent="0">
              <a:buNone/>
            </a:pPr>
            <a:endParaRPr lang="en-US" dirty="0"/>
          </a:p>
        </p:txBody>
      </p:sp>
    </p:spTree>
    <p:extLst>
      <p:ext uri="{BB962C8B-B14F-4D97-AF65-F5344CB8AC3E}">
        <p14:creationId xmlns:p14="http://schemas.microsoft.com/office/powerpoint/2010/main" val="3922252450"/>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dirty="0"/>
              <a:t>During the early medieval period (c. 350–c. 1100), Europe was transformed by political, religious, and cultural change. The Roman empire gave way to a multitude of quarrelling post-Roman states; pagan peoples were converted by Christian missionary bishops; and the Mediterranean heritage of the ancient world combined with the different traditions of northern European peoples to set the foundations for the western European kingdoms of the high middle ages and Renaissance.</a:t>
            </a:r>
          </a:p>
          <a:p>
            <a:pPr marL="0" indent="0">
              <a:buNone/>
            </a:pPr>
            <a:r>
              <a:rPr lang="en-US" dirty="0"/>
              <a:t>In German, this period is sometimes known as the </a:t>
            </a:r>
            <a:r>
              <a:rPr lang="en-US" i="1" dirty="0" err="1"/>
              <a:t>Völkerwanderung</a:t>
            </a:r>
            <a:r>
              <a:rPr lang="en-US" dirty="0"/>
              <a:t>, the “age of migrating peoples.” Maps that show giant arrows sweeping south from the Baltic into the heart of the Roman empire give a false impression of the stability and coherence of early medieval political units. The summaries below focus on those peoples who established lasting kingdoms in the early medieval west; keep in mind that all such units began as loosely affiliated tribal confederations.</a:t>
            </a:r>
          </a:p>
          <a:p>
            <a:pPr marL="0" indent="0">
              <a:buNone/>
            </a:pPr>
            <a:r>
              <a:rPr lang="en-US" dirty="0" smtClean="0"/>
              <a:t>hg</a:t>
            </a:r>
            <a:endParaRPr lang="en-US" dirty="0"/>
          </a:p>
        </p:txBody>
      </p:sp>
    </p:spTree>
    <p:extLst>
      <p:ext uri="{BB962C8B-B14F-4D97-AF65-F5344CB8AC3E}">
        <p14:creationId xmlns:p14="http://schemas.microsoft.com/office/powerpoint/2010/main" val="243803418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Huns</a:t>
            </a:r>
            <a:endParaRPr lang="en-US" dirty="0"/>
          </a:p>
        </p:txBody>
      </p:sp>
      <p:sp>
        <p:nvSpPr>
          <p:cNvPr id="3" name="Content Placeholder 2"/>
          <p:cNvSpPr>
            <a:spLocks noGrp="1"/>
          </p:cNvSpPr>
          <p:nvPr>
            <p:ph idx="1"/>
          </p:nvPr>
        </p:nvSpPr>
        <p:spPr/>
        <p:txBody>
          <a:bodyPr/>
          <a:lstStyle/>
          <a:p>
            <a:pPr marL="0" indent="0">
              <a:buNone/>
            </a:pPr>
            <a:r>
              <a:rPr lang="en-US" dirty="0"/>
              <a:t>In the late fourth century, the </a:t>
            </a:r>
            <a:r>
              <a:rPr lang="en-US" b="1" dirty="0"/>
              <a:t>Huns</a:t>
            </a:r>
            <a:r>
              <a:rPr lang="en-US" dirty="0"/>
              <a:t> entered central Europe from the steppes north of the Black and Caspian Seas. Historians disagree on what, if any, components of the Hunnic advance should be identified with the </a:t>
            </a:r>
            <a:r>
              <a:rPr lang="en-US" dirty="0" err="1"/>
              <a:t>Xiongnu</a:t>
            </a:r>
            <a:r>
              <a:rPr lang="en-US" dirty="0"/>
              <a:t>, a confederation of Central Asian nomads that fought against Han China before being dispersed in the third century. The Roman historian </a:t>
            </a:r>
            <a:r>
              <a:rPr lang="en-US" dirty="0" err="1"/>
              <a:t>Ammianus</a:t>
            </a:r>
            <a:r>
              <a:rPr lang="en-US" dirty="0"/>
              <a:t> </a:t>
            </a:r>
            <a:r>
              <a:rPr lang="en-US" dirty="0" err="1"/>
              <a:t>Marcellinus</a:t>
            </a:r>
            <a:r>
              <a:rPr lang="en-US" dirty="0"/>
              <a:t> wrote that they inflicted “tremendous slaughter” on Germanic and Roman enemies alike. Their great leader, Attila, known as the “scourge of God,” was defeated at the </a:t>
            </a:r>
            <a:r>
              <a:rPr lang="en-US" dirty="0" err="1"/>
              <a:t>Catalaunian</a:t>
            </a:r>
            <a:r>
              <a:rPr lang="en-US" dirty="0"/>
              <a:t> Fields (near </a:t>
            </a:r>
            <a:r>
              <a:rPr lang="en-US" dirty="0" err="1"/>
              <a:t>Chalons</a:t>
            </a:r>
            <a:r>
              <a:rPr lang="en-US" dirty="0"/>
              <a:t> in what is now northern France) by an alliance of Romans and Visigoths. After Attila’s death in 453, a rebellion of Germanic subject peoples broke up the Hunnic empire.</a:t>
            </a:r>
          </a:p>
        </p:txBody>
      </p:sp>
    </p:spTree>
    <p:extLst>
      <p:ext uri="{BB962C8B-B14F-4D97-AF65-F5344CB8AC3E}">
        <p14:creationId xmlns:p14="http://schemas.microsoft.com/office/powerpoint/2010/main" val="320159770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Visigoths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The </a:t>
            </a:r>
            <a:r>
              <a:rPr lang="en-US" b="1" dirty="0"/>
              <a:t>Visigoths</a:t>
            </a:r>
            <a:r>
              <a:rPr lang="en-US" dirty="0"/>
              <a:t> were one of a number of Germanic peoples scattered by the advance of the Huns. They took refuge south of the Danube under the protection of the Roman Empire. When that “protection” was revealed to consist of abuse, fraud, and starvation, they rebelled and caused disorder in Rome’s Balkan provinces. When the emperor Valens sent in the army to restore order, Goths led by </a:t>
            </a:r>
            <a:r>
              <a:rPr lang="en-US" dirty="0" err="1"/>
              <a:t>Fritigern</a:t>
            </a:r>
            <a:r>
              <a:rPr lang="en-US" dirty="0"/>
              <a:t> shattered the Roman army at Adrianople (378), where Valens was killed. For the next forty years, groups of Visigoths wandered the Roman world searching for a place to settle. In 410 Visigoths led by Alaric sacked Rome itself. By the middle of the fifth century, the Visigoths had settled in southern Gaul (the “kingdom of Toulouse”) and the Iberian peninsula. Christians among the Visigoths, like those among their </a:t>
            </a:r>
            <a:r>
              <a:rPr lang="en-US" dirty="0" err="1"/>
              <a:t>Ostrogothic</a:t>
            </a:r>
            <a:r>
              <a:rPr lang="en-US" dirty="0"/>
              <a:t> and </a:t>
            </a:r>
            <a:r>
              <a:rPr lang="en-US" dirty="0" err="1"/>
              <a:t>Vandalic</a:t>
            </a:r>
            <a:r>
              <a:rPr lang="en-US" dirty="0"/>
              <a:t> neighbors, subscribed to the heretical “Arian” beliefs, which caused conflict with their Roman subjects until the </a:t>
            </a:r>
            <a:r>
              <a:rPr lang="en-US" dirty="0" err="1"/>
              <a:t>Visigothic</a:t>
            </a:r>
            <a:r>
              <a:rPr lang="en-US" dirty="0"/>
              <a:t> kings converted at a 589 church council. Driven out of southern Gaul by the hostile Franks, the Visigoths retained control over most of what is now Spain until their king </a:t>
            </a:r>
            <a:r>
              <a:rPr lang="en-US" dirty="0" err="1"/>
              <a:t>Roderic</a:t>
            </a:r>
            <a:r>
              <a:rPr lang="en-US" dirty="0"/>
              <a:t> was killed by Islamic invaders from North Africa in 711.</a:t>
            </a:r>
          </a:p>
        </p:txBody>
      </p:sp>
    </p:spTree>
    <p:extLst>
      <p:ext uri="{BB962C8B-B14F-4D97-AF65-F5344CB8AC3E}">
        <p14:creationId xmlns:p14="http://schemas.microsoft.com/office/powerpoint/2010/main" val="266957394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Ostrogoths</a:t>
            </a:r>
            <a:endParaRPr lang="en-US" dirty="0"/>
          </a:p>
        </p:txBody>
      </p:sp>
      <p:sp>
        <p:nvSpPr>
          <p:cNvPr id="3" name="Content Placeholder 2"/>
          <p:cNvSpPr>
            <a:spLocks noGrp="1"/>
          </p:cNvSpPr>
          <p:nvPr>
            <p:ph idx="1"/>
          </p:nvPr>
        </p:nvSpPr>
        <p:spPr/>
        <p:txBody>
          <a:bodyPr/>
          <a:lstStyle/>
          <a:p>
            <a:pPr marL="0" indent="0">
              <a:buNone/>
            </a:pPr>
            <a:r>
              <a:rPr lang="en-US" dirty="0"/>
              <a:t>When the Visigoths fled into the Roman empire, the </a:t>
            </a:r>
            <a:r>
              <a:rPr lang="en-US" b="1" dirty="0"/>
              <a:t>Ostrogoths</a:t>
            </a:r>
            <a:r>
              <a:rPr lang="en-US" dirty="0"/>
              <a:t> were one of numerous Germanic peoples subjected to the Huns north of the Danube. They threw off Hunnic domination after the death of Attila. After the last Roman emperor of the west, Romulus </a:t>
            </a:r>
            <a:r>
              <a:rPr lang="en-US" dirty="0" err="1"/>
              <a:t>Augustulus</a:t>
            </a:r>
            <a:r>
              <a:rPr lang="en-US" dirty="0"/>
              <a:t>, was deposed in 476, the Ostrogoths took advantage of the chaos to occupy Italy and establish their own kingdom. Their king Theodoric, known as “the Great,” ruled from 493 to 526 and tried to restore peace to Italy. The philosopher Boethius worked as an official at Theodoric’s court. The </a:t>
            </a:r>
            <a:r>
              <a:rPr lang="en-US" dirty="0" err="1"/>
              <a:t>Ostrogothic</a:t>
            </a:r>
            <a:r>
              <a:rPr lang="en-US" dirty="0"/>
              <a:t> kingdom collapsed in the 6th century after the Byzantine generals Belisarius and </a:t>
            </a:r>
            <a:r>
              <a:rPr lang="en-US" dirty="0" err="1"/>
              <a:t>Narses</a:t>
            </a:r>
            <a:r>
              <a:rPr lang="en-US" dirty="0"/>
              <a:t> fought a series of destructive wars for control of the Italian peninsula.</a:t>
            </a:r>
          </a:p>
        </p:txBody>
      </p:sp>
    </p:spTree>
    <p:extLst>
      <p:ext uri="{BB962C8B-B14F-4D97-AF65-F5344CB8AC3E}">
        <p14:creationId xmlns:p14="http://schemas.microsoft.com/office/powerpoint/2010/main" val="274469867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Vandals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a:t>
            </a:r>
            <a:r>
              <a:rPr lang="en-US" b="1" dirty="0"/>
              <a:t>Vandals</a:t>
            </a:r>
            <a:r>
              <a:rPr lang="en-US" dirty="0"/>
              <a:t> were one of several peoples who crossed the frozen Rhine River into Roman Gaul on New Years’ Eve, 406. From Gaul they moved into Spain and across the Strait of Gibraltar to attack Roman Africa. By 439 the Vandals had occupied Carthage, gaining control of the grain trade and possession of a substantial navy. This they used to embark on a second career as Mediterranean pirates; their sack of Rome in 455 under King Gaiseric was reputedly much more destructive than the </a:t>
            </a:r>
            <a:r>
              <a:rPr lang="en-US" dirty="0" err="1"/>
              <a:t>Visigothic</a:t>
            </a:r>
            <a:r>
              <a:rPr lang="en-US" dirty="0"/>
              <a:t> one 45 years earlier. The ravages of the Vandals so dismayed Roman observers that “vandalism” still indicates senselessly destructive behavior. Like the Ostrogoths, the Vandals were targets of the Byzantine emperor Justinian’s attempted </a:t>
            </a:r>
            <a:r>
              <a:rPr lang="en-US" dirty="0" err="1"/>
              <a:t>reconquest</a:t>
            </a:r>
            <a:r>
              <a:rPr lang="en-US" dirty="0"/>
              <a:t> of the western Mediterranean; Justinian’s general Belisarius smashed the Vandal army at </a:t>
            </a:r>
            <a:r>
              <a:rPr lang="en-US" dirty="0" err="1"/>
              <a:t>Tricamerum</a:t>
            </a:r>
            <a:r>
              <a:rPr lang="en-US" dirty="0"/>
              <a:t> in December 533.</a:t>
            </a:r>
          </a:p>
        </p:txBody>
      </p:sp>
    </p:spTree>
    <p:extLst>
      <p:ext uri="{BB962C8B-B14F-4D97-AF65-F5344CB8AC3E}">
        <p14:creationId xmlns:p14="http://schemas.microsoft.com/office/powerpoint/2010/main" val="82009124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Lombards</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Lombards</a:t>
            </a:r>
            <a:r>
              <a:rPr lang="en-US" dirty="0"/>
              <a:t> moved into northern Italy (the region still known today as “Lombardy”) after the peninsula had been devastated by the war between the Byzantines and the Ostrogoths. Lombard dukes and kings shared control of Italy with the remaining Byzantine garrisons. Although the Lombards were Catholics, their relationship with the papacy was often turbulent. Papal requests for assistance led to the 8th century invasion by Frankish forces under Charlemagne, who crushed the Lombard kingdom and seized the Lombards’ “iron crown.” The Lombard historian, Paul the Deacon, retired to the abbey of Monte </a:t>
            </a:r>
            <a:r>
              <a:rPr lang="en-US" dirty="0" err="1"/>
              <a:t>Cassino</a:t>
            </a:r>
            <a:r>
              <a:rPr lang="en-US" dirty="0"/>
              <a:t> to write a chronicle of his now-vanquished people.</a:t>
            </a:r>
          </a:p>
        </p:txBody>
      </p:sp>
    </p:spTree>
    <p:extLst>
      <p:ext uri="{BB962C8B-B14F-4D97-AF65-F5344CB8AC3E}">
        <p14:creationId xmlns:p14="http://schemas.microsoft.com/office/powerpoint/2010/main" val="152564770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Franks</a:t>
            </a:r>
            <a:endParaRPr lang="en-US" dirty="0"/>
          </a:p>
        </p:txBody>
      </p:sp>
      <p:sp>
        <p:nvSpPr>
          <p:cNvPr id="3" name="Content Placeholder 2"/>
          <p:cNvSpPr>
            <a:spLocks noGrp="1"/>
          </p:cNvSpPr>
          <p:nvPr>
            <p:ph idx="1"/>
          </p:nvPr>
        </p:nvSpPr>
        <p:spPr>
          <a:xfrm>
            <a:off x="838200" y="1825624"/>
            <a:ext cx="10515600" cy="5032375"/>
          </a:xfrm>
        </p:spPr>
        <p:txBody>
          <a:bodyPr>
            <a:normAutofit fontScale="92500" lnSpcReduction="20000"/>
          </a:bodyPr>
          <a:lstStyle/>
          <a:p>
            <a:pPr marL="0" indent="0">
              <a:buNone/>
            </a:pPr>
            <a:r>
              <a:rPr lang="en-US" dirty="0"/>
              <a:t>The </a:t>
            </a:r>
            <a:r>
              <a:rPr lang="en-US" b="1" dirty="0"/>
              <a:t>Franks</a:t>
            </a:r>
            <a:r>
              <a:rPr lang="en-US" dirty="0"/>
              <a:t> settled in Gaul late in the 5th century, displacing the Roman official </a:t>
            </a:r>
            <a:r>
              <a:rPr lang="en-US" dirty="0" err="1"/>
              <a:t>Syagrius</a:t>
            </a:r>
            <a:r>
              <a:rPr lang="en-US" dirty="0"/>
              <a:t>. Clovis, the first great ruler of their Merovingian dynasty, converted to (Catholic) Christianity in 496. The close association between the Franks and the papacy benefited both parties in an age when their mutual enemies (such as the Visigoths) were either heretics or still pagan. Merovingian Gaul was wracked by civil war among contending Frankish kings; by the beginning of the 8th century the </a:t>
            </a:r>
            <a:r>
              <a:rPr lang="en-US" dirty="0" err="1"/>
              <a:t>Merovingians</a:t>
            </a:r>
            <a:r>
              <a:rPr lang="en-US" dirty="0"/>
              <a:t> had lost effective power to their chief ministers, the “mayors of the palace.” In 751 mayor Pepin the Short, with permission from the pope, deposed the last Merovingian and established a new Carolingian dynasty of Frankish kings. Pepin’s son was Charlemagne, who subjugated much of western Europe and presided over a revival of learning known as the “Carolingian Renaissance.” On Christmas Day 800 Charlemagne was crowned emperor in Rome. Charlemagne’s grandsons quarreled over rights to his inheritance, splitting the Frankish empire into a cluster of regional domains. The westernmost (“West </a:t>
            </a:r>
            <a:r>
              <a:rPr lang="en-US" dirty="0" err="1"/>
              <a:t>Francia</a:t>
            </a:r>
            <a:r>
              <a:rPr lang="en-US" dirty="0"/>
              <a:t>”) became the kingdom of France; the eastern one beyond the Rhine (“East </a:t>
            </a:r>
            <a:r>
              <a:rPr lang="en-US" dirty="0" err="1"/>
              <a:t>Francia</a:t>
            </a:r>
            <a:r>
              <a:rPr lang="en-US" dirty="0"/>
              <a:t>”) retained the imperial title as the Holy Roman Empire.</a:t>
            </a:r>
          </a:p>
        </p:txBody>
      </p:sp>
    </p:spTree>
    <p:extLst>
      <p:ext uri="{BB962C8B-B14F-4D97-AF65-F5344CB8AC3E}">
        <p14:creationId xmlns:p14="http://schemas.microsoft.com/office/powerpoint/2010/main" val="161925895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Picts</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Picts</a:t>
            </a:r>
            <a:r>
              <a:rPr lang="en-US" dirty="0"/>
              <a:t>, the early medieval inhabitants of northern Britain, were known for their raids on the Roman frontier fortification of Hadrian’s Wall. Their name (from the Latin </a:t>
            </a:r>
            <a:r>
              <a:rPr lang="en-US" i="1" dirty="0" err="1"/>
              <a:t>pictus</a:t>
            </a:r>
            <a:r>
              <a:rPr lang="en-US" dirty="0"/>
              <a:t>, “painted”) may refer to their use of colorful tattoos. </a:t>
            </a:r>
            <a:r>
              <a:rPr lang="en-US" dirty="0" err="1"/>
              <a:t>Pictish</a:t>
            </a:r>
            <a:r>
              <a:rPr lang="en-US" dirty="0"/>
              <a:t> art is notable for elaborate stone carvings of mysterious beasts. Starting in the 9th century, the </a:t>
            </a:r>
            <a:r>
              <a:rPr lang="en-US" dirty="0" err="1"/>
              <a:t>Pictish</a:t>
            </a:r>
            <a:r>
              <a:rPr lang="en-US" dirty="0"/>
              <a:t> kingdoms were absorbed by the neighboring kingdom of the Scots.</a:t>
            </a:r>
          </a:p>
        </p:txBody>
      </p:sp>
    </p:spTree>
    <p:extLst>
      <p:ext uri="{BB962C8B-B14F-4D97-AF65-F5344CB8AC3E}">
        <p14:creationId xmlns:p14="http://schemas.microsoft.com/office/powerpoint/2010/main" val="108737667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Anglo-Saxons</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a:t>“Anglo-Saxons”</a:t>
            </a:r>
            <a:r>
              <a:rPr lang="en-US" dirty="0"/>
              <a:t> is the conventional designation for a group of Germanic peoples (primarily Angles, Saxons, and Jutes) who migrated from northwestern Europe (the North Sea coast of Germany and mainland Denmark) to Britain in the 5th and 6th centuries. The Anglo-Saxon settlers conquered or displaced the Roman and British inhabitants of the island (</a:t>
            </a:r>
            <a:r>
              <a:rPr lang="en-US" dirty="0" err="1"/>
              <a:t>semilegendary</a:t>
            </a:r>
            <a:r>
              <a:rPr lang="en-US" dirty="0"/>
              <a:t> King Arthur is portrayed as a British ruler fighting against Saxon expansion). By the early 7th century, seven Anglo-Saxon kingdoms across southern and eastern Britain were known collectively as the </a:t>
            </a:r>
            <a:r>
              <a:rPr lang="en-US" dirty="0" err="1"/>
              <a:t>Heptarchy</a:t>
            </a:r>
            <a:r>
              <a:rPr lang="en-US" dirty="0"/>
              <a:t> (a group of seven rulers). Christian missionaries arrived from Italy and Ireland to convert the pagan Anglo-Saxons. Cultural products of the newly Christian kingdoms included illuminated manuscripts; the writings of the monastic historian the Venerable Bede, and the epic poem </a:t>
            </a:r>
            <a:r>
              <a:rPr lang="en-US" i="1" dirty="0"/>
              <a:t>Beowulf</a:t>
            </a:r>
            <a:r>
              <a:rPr lang="en-US" dirty="0"/>
              <a:t>. The Anglo-Saxon kingdoms were hard-hit by the Viking raids of the 9th century; only </a:t>
            </a:r>
            <a:r>
              <a:rPr lang="en-US" dirty="0" err="1"/>
              <a:t>Wessex</a:t>
            </a:r>
            <a:r>
              <a:rPr lang="en-US" dirty="0"/>
              <a:t>, the </a:t>
            </a:r>
            <a:r>
              <a:rPr lang="en-US" dirty="0" smtClean="0"/>
              <a:t>southwestern most </a:t>
            </a:r>
            <a:r>
              <a:rPr lang="en-US" dirty="0"/>
              <a:t>kingdom, survived and repelled the Scandinavian raiders. The kings of </a:t>
            </a:r>
            <a:r>
              <a:rPr lang="en-US" dirty="0" err="1"/>
              <a:t>Wessex</a:t>
            </a:r>
            <a:r>
              <a:rPr lang="en-US" dirty="0"/>
              <a:t> then unified the Anglo-Saxon territories as a single kingdom of England.</a:t>
            </a:r>
          </a:p>
        </p:txBody>
      </p:sp>
    </p:spTree>
    <p:extLst>
      <p:ext uri="{BB962C8B-B14F-4D97-AF65-F5344CB8AC3E}">
        <p14:creationId xmlns:p14="http://schemas.microsoft.com/office/powerpoint/2010/main" val="187053663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Magyars</a:t>
            </a:r>
            <a:endParaRPr lang="en-US" dirty="0"/>
          </a:p>
        </p:txBody>
      </p:sp>
      <p:sp>
        <p:nvSpPr>
          <p:cNvPr id="3" name="Content Placeholder 2"/>
          <p:cNvSpPr>
            <a:spLocks noGrp="1"/>
          </p:cNvSpPr>
          <p:nvPr>
            <p:ph idx="1"/>
          </p:nvPr>
        </p:nvSpPr>
        <p:spPr/>
        <p:txBody>
          <a:bodyPr/>
          <a:lstStyle/>
          <a:p>
            <a:pPr marL="0" indent="0">
              <a:buNone/>
            </a:pPr>
            <a:r>
              <a:rPr lang="en-US" dirty="0"/>
              <a:t>The </a:t>
            </a:r>
            <a:r>
              <a:rPr lang="en-US" b="1" dirty="0"/>
              <a:t>Magyars</a:t>
            </a:r>
            <a:r>
              <a:rPr lang="en-US" dirty="0"/>
              <a:t>, like the Huns, were a nomadic people of central Asia. Their language is Ugric, related to Finnish and a number of west Siberian languages. Magyars occupied the Danube basin shortly before 900. They exploited the decline of the Carolingian empire to carry out raids on East </a:t>
            </a:r>
            <a:r>
              <a:rPr lang="en-US" dirty="0" err="1"/>
              <a:t>Francia</a:t>
            </a:r>
            <a:r>
              <a:rPr lang="en-US" dirty="0"/>
              <a:t> and on Italy. The 955 Battle of </a:t>
            </a:r>
            <a:r>
              <a:rPr lang="en-US" dirty="0" err="1"/>
              <a:t>Lechfeld</a:t>
            </a:r>
            <a:r>
              <a:rPr lang="en-US" dirty="0"/>
              <a:t>, won by Germany’s Otto the Great, halted their expansion into central Europe. At the end of the 10th century, the Magyar grand prince was baptized with the name Stephen and crowned the first king of Hungary.</a:t>
            </a:r>
          </a:p>
        </p:txBody>
      </p:sp>
    </p:spTree>
    <p:extLst>
      <p:ext uri="{BB962C8B-B14F-4D97-AF65-F5344CB8AC3E}">
        <p14:creationId xmlns:p14="http://schemas.microsoft.com/office/powerpoint/2010/main" val="1644888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USS </a:t>
            </a:r>
            <a:r>
              <a:rPr lang="en-US" b="1" i="1" dirty="0"/>
              <a:t>Nautilus</a:t>
            </a:r>
            <a:r>
              <a:rPr lang="en-US" dirty="0"/>
              <a:t> (SSN–571) [</a:t>
            </a:r>
            <a:r>
              <a:rPr lang="en-US" i="1" dirty="0"/>
              <a:t>Nautilus</a:t>
            </a:r>
            <a:r>
              <a:rPr lang="en-US" dirty="0"/>
              <a:t> class]</a:t>
            </a:r>
          </a:p>
        </p:txBody>
      </p:sp>
      <p:sp>
        <p:nvSpPr>
          <p:cNvPr id="3" name="Content Placeholder 2"/>
          <p:cNvSpPr>
            <a:spLocks noGrp="1"/>
          </p:cNvSpPr>
          <p:nvPr>
            <p:ph idx="1"/>
          </p:nvPr>
        </p:nvSpPr>
        <p:spPr/>
        <p:txBody>
          <a:bodyPr/>
          <a:lstStyle/>
          <a:p>
            <a:pPr marL="0" indent="0">
              <a:buNone/>
            </a:pPr>
            <a:r>
              <a:rPr lang="en-US" dirty="0" smtClean="0"/>
              <a:t>In </a:t>
            </a:r>
            <a:r>
              <a:rPr lang="en-US" dirty="0"/>
              <a:t>1951 Congress authorized construction of the world’s first nuclear-powered submarine. On December 12 of that year, the Navy Department announced that she would be the sixth ship of the fleet to bear the name </a:t>
            </a:r>
            <a:r>
              <a:rPr lang="en-US" i="1" dirty="0"/>
              <a:t>Nautilus</a:t>
            </a:r>
            <a:r>
              <a:rPr lang="en-US" dirty="0"/>
              <a:t>. She was launched on January 21, 1954. Eight months later, on September 30, 1954, the </a:t>
            </a:r>
            <a:r>
              <a:rPr lang="en-US" i="1" dirty="0"/>
              <a:t>Nautilus</a:t>
            </a:r>
            <a:r>
              <a:rPr lang="en-US" dirty="0"/>
              <a:t> became the first commissioned nuclear-powered ship in the U.S. Navy. On the morning of January 17, 1955, </a:t>
            </a:r>
            <a:r>
              <a:rPr lang="en-US" i="1" dirty="0"/>
              <a:t>Nautilus</a:t>
            </a:r>
            <a:r>
              <a:rPr lang="en-US" dirty="0"/>
              <a:t>’ Cmdr. Wilkinson signaled “Underway on Nuclear Power.” In 1958 she departed Pearl Harbor under top secret orders to conduct “Operation Sunshine,” the first crossing of the North Pole by a ship.</a:t>
            </a:r>
          </a:p>
          <a:p>
            <a:pPr marL="0" indent="0">
              <a:buNone/>
            </a:pPr>
            <a:endParaRPr lang="en-US" dirty="0"/>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1309295"/>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Vikings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t>Vikings</a:t>
            </a:r>
            <a:r>
              <a:rPr lang="en-US" dirty="0"/>
              <a:t> (alternatively: </a:t>
            </a:r>
            <a:r>
              <a:rPr lang="en-US" b="1" dirty="0"/>
              <a:t>Norsemen</a:t>
            </a:r>
            <a:r>
              <a:rPr lang="en-US" dirty="0"/>
              <a:t> or </a:t>
            </a:r>
            <a:r>
              <a:rPr lang="en-US" b="1" dirty="0"/>
              <a:t>Northmen</a:t>
            </a:r>
            <a:r>
              <a:rPr lang="en-US" dirty="0"/>
              <a:t>) were seaborne raiders from Scandinavia who used </a:t>
            </a:r>
            <a:r>
              <a:rPr lang="en-US" dirty="0" err="1"/>
              <a:t>longships</a:t>
            </a:r>
            <a:r>
              <a:rPr lang="en-US" dirty="0"/>
              <a:t> to attack coastal regions of western Europe between the late 8th and 11th centuries. Although they are best known for pillaging English and Irish monasteries, Vikings also settled and traded on waterways all over northern and eastern Europe, founding cities in Russia and making voyages to Iceland, Greenland, and the New World. Vikings who seized part of northern France from Charlemagne’s heirs established the duchy of Normandy. During the 11th century, </a:t>
            </a:r>
            <a:r>
              <a:rPr lang="en-US" b="1" dirty="0"/>
              <a:t>Normans</a:t>
            </a:r>
            <a:r>
              <a:rPr lang="en-US" dirty="0"/>
              <a:t> fought as mercenaries and built castles in Sicily, southern Italy, France, and Britain. Norman Duke William earned the epithet “the Conqueror” for his victory over the Anglo-Saxons at the 1066 Battle of Hastings.</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862480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Ancient Philosophers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25403784"/>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Socrates</a:t>
            </a:r>
            <a:r>
              <a:rPr lang="en-US" dirty="0"/>
              <a:t> (c. 469 BC–399 BC)</a:t>
            </a:r>
          </a:p>
        </p:txBody>
      </p:sp>
      <p:sp>
        <p:nvSpPr>
          <p:cNvPr id="3" name="Content Placeholder 2"/>
          <p:cNvSpPr>
            <a:spLocks noGrp="1"/>
          </p:cNvSpPr>
          <p:nvPr>
            <p:ph idx="1"/>
          </p:nvPr>
        </p:nvSpPr>
        <p:spPr/>
        <p:txBody>
          <a:bodyPr/>
          <a:lstStyle/>
          <a:p>
            <a:pPr marL="0" indent="0">
              <a:buNone/>
            </a:pPr>
            <a:r>
              <a:rPr lang="en-US" dirty="0" smtClean="0"/>
              <a:t>We </a:t>
            </a:r>
            <a:r>
              <a:rPr lang="en-US" dirty="0"/>
              <a:t>have no writings from Socrates’s own hand, and know about him largely from the dialogues of his student Plato. Proclaiming his own ignorance of all things, Socrates went around Athens engaging in question-and-answer sessions to search for truths or draw out contradictions (the “Socratic method”). The Athenian state disapproved of his conduct, and he was put on trial for corrupting the city’s youth, which led to his death by drinking hemlock. Socrates’ trial, imprisonment, and death are recounted in Plato’s </a:t>
            </a:r>
            <a:r>
              <a:rPr lang="en-US" i="1" dirty="0"/>
              <a:t>Apology</a:t>
            </a:r>
            <a:r>
              <a:rPr lang="en-US" dirty="0"/>
              <a:t>, </a:t>
            </a:r>
            <a:r>
              <a:rPr lang="en-US" i="1" dirty="0"/>
              <a:t>Crito</a:t>
            </a:r>
            <a:r>
              <a:rPr lang="en-US" dirty="0"/>
              <a:t>, and </a:t>
            </a:r>
            <a:r>
              <a:rPr lang="en-US" i="1" dirty="0" err="1"/>
              <a:t>Phaedo</a:t>
            </a:r>
            <a:r>
              <a:rPr lang="en-US" dirty="0"/>
              <a:t>, respectively.</a:t>
            </a:r>
          </a:p>
        </p:txBody>
      </p:sp>
    </p:spTree>
    <p:extLst>
      <p:ext uri="{BB962C8B-B14F-4D97-AF65-F5344CB8AC3E}">
        <p14:creationId xmlns:p14="http://schemas.microsoft.com/office/powerpoint/2010/main" val="968614543"/>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Plato</a:t>
            </a:r>
            <a:r>
              <a:rPr lang="en-US" dirty="0"/>
              <a:t> (c. 429 BC–347 BC)</a:t>
            </a:r>
          </a:p>
        </p:txBody>
      </p:sp>
      <p:sp>
        <p:nvSpPr>
          <p:cNvPr id="3" name="Content Placeholder 2"/>
          <p:cNvSpPr>
            <a:spLocks noGrp="1"/>
          </p:cNvSpPr>
          <p:nvPr>
            <p:ph idx="1"/>
          </p:nvPr>
        </p:nvSpPr>
        <p:spPr/>
        <p:txBody>
          <a:bodyPr/>
          <a:lstStyle/>
          <a:p>
            <a:pPr marL="0" indent="0">
              <a:buNone/>
            </a:pPr>
            <a:r>
              <a:rPr lang="en-US" dirty="0" smtClean="0"/>
              <a:t>Plato’s </a:t>
            </a:r>
            <a:r>
              <a:rPr lang="en-US" dirty="0"/>
              <a:t>Socratic dialogues are our main source both for Socrates’s philosophy and his own; Plato often put his own thoughts in Socrates’ mouth. Plato’s dialogues include the </a:t>
            </a:r>
            <a:r>
              <a:rPr lang="en-US" i="1" dirty="0"/>
              <a:t>Republic</a:t>
            </a:r>
            <a:r>
              <a:rPr lang="en-US" dirty="0"/>
              <a:t> (about justice and the ideal city-state), the </a:t>
            </a:r>
            <a:r>
              <a:rPr lang="en-US" i="1" dirty="0"/>
              <a:t>Symposium</a:t>
            </a:r>
            <a:r>
              <a:rPr lang="en-US" dirty="0"/>
              <a:t> (about the nature of love), and the </a:t>
            </a:r>
            <a:r>
              <a:rPr lang="en-US" i="1" dirty="0" err="1"/>
              <a:t>Meno</a:t>
            </a:r>
            <a:r>
              <a:rPr lang="en-US" dirty="0"/>
              <a:t>(about whether virtue can be taught). Plato believed in a world of “forms”—or ideal versions of real things that lie beyond the human senses—which he discussed in such works as the </a:t>
            </a:r>
            <a:r>
              <a:rPr lang="en-US" i="1" dirty="0" err="1"/>
              <a:t>Phaedo</a:t>
            </a:r>
            <a:r>
              <a:rPr lang="en-US" dirty="0"/>
              <a:t>. Plato founded a school called the Academy, from which we get the common word.</a:t>
            </a:r>
          </a:p>
        </p:txBody>
      </p:sp>
    </p:spTree>
    <p:extLst>
      <p:ext uri="{BB962C8B-B14F-4D97-AF65-F5344CB8AC3E}">
        <p14:creationId xmlns:p14="http://schemas.microsoft.com/office/powerpoint/2010/main" val="2340939014"/>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Aristotle</a:t>
            </a:r>
            <a:r>
              <a:rPr lang="en-US" dirty="0"/>
              <a:t> (c. 384 BC–322 BC)</a:t>
            </a:r>
          </a:p>
        </p:txBody>
      </p:sp>
      <p:sp>
        <p:nvSpPr>
          <p:cNvPr id="3" name="Content Placeholder 2"/>
          <p:cNvSpPr>
            <a:spLocks noGrp="1"/>
          </p:cNvSpPr>
          <p:nvPr>
            <p:ph idx="1"/>
          </p:nvPr>
        </p:nvSpPr>
        <p:spPr/>
        <p:txBody>
          <a:bodyPr/>
          <a:lstStyle/>
          <a:p>
            <a:pPr marL="0" indent="0">
              <a:buNone/>
            </a:pPr>
            <a:r>
              <a:rPr lang="en-US" dirty="0" smtClean="0"/>
              <a:t>Aristotle </a:t>
            </a:r>
            <a:r>
              <a:rPr lang="en-US" dirty="0"/>
              <a:t>was a student of Plato; in turn, Aristotle was a tutor to Alexander the Great. Many of his works come to us in the form of lectures he gave at his school, known as the Lyceum. His philosophical output includes the </a:t>
            </a:r>
            <a:r>
              <a:rPr lang="en-US" i="1" dirty="0"/>
              <a:t>Nicomachean Ethics</a:t>
            </a:r>
            <a:r>
              <a:rPr lang="en-US" dirty="0"/>
              <a:t>, which argues that virtues consist in a “golden mean” between two extremes; the </a:t>
            </a:r>
            <a:r>
              <a:rPr lang="en-US" i="1" dirty="0"/>
              <a:t>Physics</a:t>
            </a:r>
            <a:r>
              <a:rPr lang="en-US" dirty="0"/>
              <a:t>, which describes motion and change in terms of “four causes” that make a given thing what it is; and the Metaphysics, which describes the structure of reality. Aristotle’s </a:t>
            </a:r>
            <a:r>
              <a:rPr lang="en-US" i="1" dirty="0"/>
              <a:t>Poetics</a:t>
            </a:r>
            <a:r>
              <a:rPr lang="en-US" dirty="0"/>
              <a:t> discusses the types of drama and considers an effect of tragedies known as </a:t>
            </a:r>
            <a:r>
              <a:rPr lang="en-US" i="1" dirty="0"/>
              <a:t>catharsis</a:t>
            </a:r>
            <a:r>
              <a:rPr lang="en-US" dirty="0"/>
              <a:t>, or the purging of bad feelings.</a:t>
            </a:r>
          </a:p>
        </p:txBody>
      </p:sp>
    </p:spTree>
    <p:extLst>
      <p:ext uri="{BB962C8B-B14F-4D97-AF65-F5344CB8AC3E}">
        <p14:creationId xmlns:p14="http://schemas.microsoft.com/office/powerpoint/2010/main" val="427585933"/>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Confucius</a:t>
            </a:r>
            <a:r>
              <a:rPr lang="en-US" dirty="0"/>
              <a:t> (or Kong Fu </a:t>
            </a:r>
            <a:r>
              <a:rPr lang="en-US" dirty="0" err="1"/>
              <a:t>Zi</a:t>
            </a:r>
            <a:r>
              <a:rPr lang="en-US" dirty="0"/>
              <a:t>) (6th century BC)</a:t>
            </a:r>
          </a:p>
        </p:txBody>
      </p:sp>
      <p:sp>
        <p:nvSpPr>
          <p:cNvPr id="3" name="Content Placeholder 2"/>
          <p:cNvSpPr>
            <a:spLocks noGrp="1"/>
          </p:cNvSpPr>
          <p:nvPr>
            <p:ph idx="1"/>
          </p:nvPr>
        </p:nvSpPr>
        <p:spPr/>
        <p:txBody>
          <a:bodyPr/>
          <a:lstStyle/>
          <a:p>
            <a:pPr marL="0" indent="0">
              <a:buNone/>
            </a:pPr>
            <a:r>
              <a:rPr lang="en-US" dirty="0" smtClean="0"/>
              <a:t>A </a:t>
            </a:r>
            <a:r>
              <a:rPr lang="en-US" dirty="0"/>
              <a:t>pivotal thinker from China’s Spring and Autumn period, Confucius’s views on proper conduct and filial piety still influence China to this day. Many sayings attributed to Confucius were compiled by his disciples following his death in a text known as </a:t>
            </a:r>
            <a:r>
              <a:rPr lang="en-US" dirty="0" err="1"/>
              <a:t>the</a:t>
            </a:r>
            <a:r>
              <a:rPr lang="en-US" i="1" dirty="0" err="1"/>
              <a:t>Analects</a:t>
            </a:r>
            <a:r>
              <a:rPr lang="en-US" dirty="0"/>
              <a:t>. Confucius put much importance on </a:t>
            </a:r>
            <a:r>
              <a:rPr lang="en-US" i="1" dirty="0" err="1"/>
              <a:t>ren</a:t>
            </a:r>
            <a:r>
              <a:rPr lang="en-US" dirty="0"/>
              <a:t>, the inner state which allows one to behave compassionately toward others, and on a concept called </a:t>
            </a:r>
            <a:r>
              <a:rPr lang="en-US" i="1" dirty="0"/>
              <a:t>li</a:t>
            </a:r>
            <a:r>
              <a:rPr lang="en-US" dirty="0"/>
              <a:t>, which can help individuals attain </a:t>
            </a:r>
            <a:r>
              <a:rPr lang="en-US" i="1" dirty="0" err="1"/>
              <a:t>ren</a:t>
            </a:r>
            <a:r>
              <a:rPr lang="en-US" dirty="0"/>
              <a:t>.</a:t>
            </a:r>
          </a:p>
        </p:txBody>
      </p:sp>
    </p:spTree>
    <p:extLst>
      <p:ext uri="{BB962C8B-B14F-4D97-AF65-F5344CB8AC3E}">
        <p14:creationId xmlns:p14="http://schemas.microsoft.com/office/powerpoint/2010/main" val="1195130562"/>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Lao Tzu</a:t>
            </a:r>
            <a:r>
              <a:rPr lang="en-US" dirty="0"/>
              <a:t> (also given as Lao </a:t>
            </a:r>
            <a:r>
              <a:rPr lang="en-US" dirty="0" err="1"/>
              <a:t>Tse</a:t>
            </a:r>
            <a:r>
              <a:rPr lang="en-US" dirty="0"/>
              <a:t> or Laozi) (dates unknown, 6th century BC)</a:t>
            </a:r>
          </a:p>
        </p:txBody>
      </p:sp>
      <p:sp>
        <p:nvSpPr>
          <p:cNvPr id="3" name="Content Placeholder 2"/>
          <p:cNvSpPr>
            <a:spLocks noGrp="1"/>
          </p:cNvSpPr>
          <p:nvPr>
            <p:ph idx="1"/>
          </p:nvPr>
        </p:nvSpPr>
        <p:spPr/>
        <p:txBody>
          <a:bodyPr/>
          <a:lstStyle/>
          <a:p>
            <a:pPr marL="0" indent="0">
              <a:buNone/>
            </a:pPr>
            <a:r>
              <a:rPr lang="en-US" dirty="0" smtClean="0"/>
              <a:t>is </a:t>
            </a:r>
            <a:r>
              <a:rPr lang="en-US" dirty="0"/>
              <a:t>a quasi-mythical thinker of the Taoist tradition, to whom the pivotal </a:t>
            </a:r>
            <a:r>
              <a:rPr lang="en-US" i="1" dirty="0"/>
              <a:t>Tao </a:t>
            </a:r>
            <a:r>
              <a:rPr lang="en-US" i="1" dirty="0" err="1"/>
              <a:t>te</a:t>
            </a:r>
            <a:r>
              <a:rPr lang="en-US" i="1" dirty="0"/>
              <a:t> Ching</a:t>
            </a:r>
            <a:r>
              <a:rPr lang="en-US" dirty="0"/>
              <a:t> is attributed. Concepts associated with him include that of the </a:t>
            </a:r>
            <a:r>
              <a:rPr lang="en-US" i="1" dirty="0"/>
              <a:t>Tao</a:t>
            </a:r>
            <a:r>
              <a:rPr lang="en-US" dirty="0"/>
              <a:t>, or “the way,” and </a:t>
            </a:r>
            <a:r>
              <a:rPr lang="en-US" i="1" dirty="0" err="1"/>
              <a:t>wu</a:t>
            </a:r>
            <a:r>
              <a:rPr lang="en-US" i="1" dirty="0"/>
              <a:t> </a:t>
            </a:r>
            <a:r>
              <a:rPr lang="en-US" i="1" dirty="0" err="1"/>
              <a:t>wei</a:t>
            </a:r>
            <a:r>
              <a:rPr lang="en-US" dirty="0"/>
              <a:t>, or a life of non-action in accordance with the Tao. In later centuries, Lao Tzu was accorded godlike status as one of the Three Pure Ones of Taoism, and is frequently depicted as an old man with a donkey. To Lao Tzu is attributed the quote “The journey of a thousand miles begins with a single step.”</a:t>
            </a:r>
          </a:p>
        </p:txBody>
      </p:sp>
    </p:spTree>
    <p:extLst>
      <p:ext uri="{BB962C8B-B14F-4D97-AF65-F5344CB8AC3E}">
        <p14:creationId xmlns:p14="http://schemas.microsoft.com/office/powerpoint/2010/main" val="472552710"/>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Diogenes</a:t>
            </a:r>
            <a:r>
              <a:rPr lang="en-US" dirty="0"/>
              <a:t> (c. 410s BC–323 BC)</a:t>
            </a:r>
          </a:p>
        </p:txBody>
      </p:sp>
      <p:sp>
        <p:nvSpPr>
          <p:cNvPr id="3" name="Content Placeholder 2"/>
          <p:cNvSpPr>
            <a:spLocks noGrp="1"/>
          </p:cNvSpPr>
          <p:nvPr>
            <p:ph idx="1"/>
          </p:nvPr>
        </p:nvSpPr>
        <p:spPr/>
        <p:txBody>
          <a:bodyPr/>
          <a:lstStyle/>
          <a:p>
            <a:pPr marL="0" indent="0">
              <a:buNone/>
            </a:pPr>
            <a:r>
              <a:rPr lang="en-US" dirty="0" smtClean="0"/>
              <a:t>Diogenes </a:t>
            </a:r>
            <a:r>
              <a:rPr lang="en-US" dirty="0"/>
              <a:t>of Sinope was a student of Antisthenes, who founded the ancient school of philosophy known as Cynicism. (The term “cynic” comes from the Greek for “dog-like,” and is thought to have originated as an insult to the school’s members.) The Cynics rejected conventional social norms in search of a truly virtuous life. Diogenes himself was something of an eccentric—according to legend, he lived in a tub or a barrel on the street, and wandered Athens holding a lamp in his futile search for an honest man.</a:t>
            </a:r>
          </a:p>
        </p:txBody>
      </p:sp>
    </p:spTree>
    <p:extLst>
      <p:ext uri="{BB962C8B-B14F-4D97-AF65-F5344CB8AC3E}">
        <p14:creationId xmlns:p14="http://schemas.microsoft.com/office/powerpoint/2010/main" val="138899982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Epicurus</a:t>
            </a:r>
            <a:r>
              <a:rPr lang="en-US" dirty="0"/>
              <a:t> (341 BC–270 BC)</a:t>
            </a:r>
          </a:p>
        </p:txBody>
      </p:sp>
      <p:sp>
        <p:nvSpPr>
          <p:cNvPr id="3" name="Content Placeholder 2"/>
          <p:cNvSpPr>
            <a:spLocks noGrp="1"/>
          </p:cNvSpPr>
          <p:nvPr>
            <p:ph idx="1"/>
          </p:nvPr>
        </p:nvSpPr>
        <p:spPr/>
        <p:txBody>
          <a:bodyPr/>
          <a:lstStyle/>
          <a:p>
            <a:pPr marL="0" indent="0">
              <a:buNone/>
            </a:pPr>
            <a:r>
              <a:rPr lang="en-US" dirty="0" smtClean="0"/>
              <a:t>Epicurus’s </a:t>
            </a:r>
            <a:r>
              <a:rPr lang="en-US" dirty="0"/>
              <a:t>namesake school, Epicureanism, believed that pleasure was the highest (or only) good, and that the absence of pain (</a:t>
            </a:r>
            <a:r>
              <a:rPr lang="en-US" i="1" dirty="0" err="1"/>
              <a:t>aponia</a:t>
            </a:r>
            <a:r>
              <a:rPr lang="en-US" dirty="0"/>
              <a:t>) was the highest pleasure. They also believed that human happiness consisted of a kind of </a:t>
            </a:r>
            <a:r>
              <a:rPr lang="en-US" dirty="0" err="1"/>
              <a:t>tranquillity</a:t>
            </a:r>
            <a:r>
              <a:rPr lang="en-US" dirty="0"/>
              <a:t> known as </a:t>
            </a:r>
            <a:r>
              <a:rPr lang="en-US" i="1" dirty="0" err="1"/>
              <a:t>ataraxia</a:t>
            </a:r>
            <a:r>
              <a:rPr lang="en-US" dirty="0"/>
              <a:t>. Critics of Epicureanism accused his school of promoting hedonism and making selfishness into a good, though Epicureans did not believe themselves to be hedonists.</a:t>
            </a:r>
          </a:p>
        </p:txBody>
      </p:sp>
    </p:spTree>
    <p:extLst>
      <p:ext uri="{BB962C8B-B14F-4D97-AF65-F5344CB8AC3E}">
        <p14:creationId xmlns:p14="http://schemas.microsoft.com/office/powerpoint/2010/main" val="1797621014"/>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Zeno of Elea</a:t>
            </a:r>
            <a:r>
              <a:rPr lang="en-US" dirty="0"/>
              <a:t> (c. 490 BC–430 BC)</a:t>
            </a:r>
          </a:p>
        </p:txBody>
      </p:sp>
      <p:sp>
        <p:nvSpPr>
          <p:cNvPr id="3" name="Content Placeholder 2"/>
          <p:cNvSpPr>
            <a:spLocks noGrp="1"/>
          </p:cNvSpPr>
          <p:nvPr>
            <p:ph idx="1"/>
          </p:nvPr>
        </p:nvSpPr>
        <p:spPr/>
        <p:txBody>
          <a:bodyPr/>
          <a:lstStyle/>
          <a:p>
            <a:pPr marL="0" indent="0">
              <a:buNone/>
            </a:pPr>
            <a:r>
              <a:rPr lang="en-US" dirty="0" smtClean="0"/>
              <a:t>Zeno </a:t>
            </a:r>
            <a:r>
              <a:rPr lang="en-US" dirty="0"/>
              <a:t>of Elea was a student of Parmenides, who founded the Eleatic school in a Greek colony of the Italian peninsula. He is most famous today for “Zeno’s paradoxes,” the best-known of which involve an arrow in flight and a race between Achilles and a tortoise. Zeno’s paradoxes purport to show that physical movement is impossible, since any attempt to travel a distance must be preceded by moving half that distance, which must be preceded by moving half of half that distance, and so on. (Zeno of Elea is not to be confused with Zeno of </a:t>
            </a:r>
            <a:r>
              <a:rPr lang="en-US" dirty="0" err="1"/>
              <a:t>Citium</a:t>
            </a:r>
            <a:r>
              <a:rPr lang="en-US" dirty="0"/>
              <a:t>, who founded the philosophical school of Stoicism two centuries later.)</a:t>
            </a:r>
          </a:p>
        </p:txBody>
      </p:sp>
    </p:spTree>
    <p:extLst>
      <p:ext uri="{BB962C8B-B14F-4D97-AF65-F5344CB8AC3E}">
        <p14:creationId xmlns:p14="http://schemas.microsoft.com/office/powerpoint/2010/main" val="2165331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Revolutionary War Generals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317725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Thales</a:t>
            </a:r>
            <a:r>
              <a:rPr lang="en-US" dirty="0"/>
              <a:t> (c. 620 BC–546 BC)</a:t>
            </a:r>
          </a:p>
        </p:txBody>
      </p:sp>
      <p:sp>
        <p:nvSpPr>
          <p:cNvPr id="3" name="Content Placeholder 2"/>
          <p:cNvSpPr>
            <a:spLocks noGrp="1"/>
          </p:cNvSpPr>
          <p:nvPr>
            <p:ph idx="1"/>
          </p:nvPr>
        </p:nvSpPr>
        <p:spPr/>
        <p:txBody>
          <a:bodyPr/>
          <a:lstStyle/>
          <a:p>
            <a:pPr marL="0" indent="0">
              <a:buNone/>
            </a:pPr>
            <a:r>
              <a:rPr lang="en-US" dirty="0" smtClean="0"/>
              <a:t>Thales </a:t>
            </a:r>
            <a:r>
              <a:rPr lang="en-US" dirty="0"/>
              <a:t>was a pre-Socratic thinker from the Greek colony of Miletus who many consider to be the “first philosopher.” Rejecting mythical explanations of the universe’s nature, he believed that the first principle of all existence, the natural element from which all things emerged, was water. Thales was also a civil engineer and mathematician, and is credited with discovering that any triangle whose hypotenuse is the diameter of a circle must be a right triangle. He is sometimes thought of as the founder of a “Milesian school” of philosophy, whose other members include Anaximander and Anaximenes.</a:t>
            </a:r>
          </a:p>
        </p:txBody>
      </p:sp>
    </p:spTree>
    <p:extLst>
      <p:ext uri="{BB962C8B-B14F-4D97-AF65-F5344CB8AC3E}">
        <p14:creationId xmlns:p14="http://schemas.microsoft.com/office/powerpoint/2010/main" val="89434389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hlinkClick r:id="rId2"/>
              </a:rPr>
              <a:t>Cicero</a:t>
            </a:r>
            <a:r>
              <a:rPr lang="en-US" dirty="0"/>
              <a:t> (106 BC–43 BC)</a:t>
            </a:r>
          </a:p>
        </p:txBody>
      </p:sp>
      <p:sp>
        <p:nvSpPr>
          <p:cNvPr id="3" name="Content Placeholder 2"/>
          <p:cNvSpPr>
            <a:spLocks noGrp="1"/>
          </p:cNvSpPr>
          <p:nvPr>
            <p:ph idx="1"/>
          </p:nvPr>
        </p:nvSpPr>
        <p:spPr/>
        <p:txBody>
          <a:bodyPr/>
          <a:lstStyle/>
          <a:p>
            <a:pPr marL="0" indent="0">
              <a:buNone/>
            </a:pPr>
            <a:r>
              <a:rPr lang="en-US" dirty="0" smtClean="0"/>
              <a:t>Though </a:t>
            </a:r>
            <a:r>
              <a:rPr lang="en-US" dirty="0"/>
              <a:t>he is better remembered today for his role in the political life of the Roman Republic, Marcus </a:t>
            </a:r>
            <a:r>
              <a:rPr lang="en-US" dirty="0" err="1"/>
              <a:t>Tullius</a:t>
            </a:r>
            <a:r>
              <a:rPr lang="en-US" dirty="0"/>
              <a:t> Cicero (sometimes known as “Tully”) was also a significant philosopher. He described the ideal state in such dialogues as </a:t>
            </a:r>
            <a:r>
              <a:rPr lang="en-US" i="1" dirty="0"/>
              <a:t>On the Republic</a:t>
            </a:r>
            <a:r>
              <a:rPr lang="en-US" dirty="0"/>
              <a:t> and </a:t>
            </a:r>
            <a:r>
              <a:rPr lang="en-US" i="1" dirty="0"/>
              <a:t>On the Laws</a:t>
            </a:r>
            <a:r>
              <a:rPr lang="en-US" dirty="0"/>
              <a:t>, while he discussed Epicurean and Stoic views on religion in </a:t>
            </a:r>
            <a:r>
              <a:rPr lang="en-US" i="1" dirty="0"/>
              <a:t>On the Nature of the Gods</a:t>
            </a:r>
            <a:r>
              <a:rPr lang="en-US" dirty="0"/>
              <a:t>. Through the Middle Ages and Renaissance, Cicero was considered one of the most important of ancient philosophers. Indeed, Saint Augustine asserted that he turned to philosophy as a result of reading a now-lost work by Cicero known as the </a:t>
            </a:r>
            <a:r>
              <a:rPr lang="en-US" i="1" dirty="0" err="1"/>
              <a:t>Hortensius</a:t>
            </a:r>
            <a:r>
              <a:rPr lang="en-US" dirty="0"/>
              <a:t>.</a:t>
            </a:r>
          </a:p>
        </p:txBody>
      </p:sp>
      <p:sp>
        <p:nvSpPr>
          <p:cNvPr id="4" name="Action Button: Home 3">
            <a:hlinkClick r:id="rId3"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1413383"/>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Elections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2150142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Every U.S. presidential election is fair game for quiz bowl questions, but some elections are asked about </a:t>
            </a:r>
            <a:r>
              <a:rPr lang="en-US" i="1" dirty="0"/>
              <a:t>very</a:t>
            </a:r>
            <a:r>
              <a:rPr lang="en-US" dirty="0"/>
              <a:t> frequently, either for the unusual nature of the election (e.g., 1876), for the extraordinary significance of the election in American history (e.g., 1860), or for the figures involved (e.g., 1912). The following 10 that "you </a:t>
            </a:r>
            <a:r>
              <a:rPr lang="en-US" dirty="0" err="1"/>
              <a:t>gotta</a:t>
            </a:r>
            <a:r>
              <a:rPr lang="en-US" dirty="0"/>
              <a:t> know" are listed in chronological order</a:t>
            </a:r>
            <a:r>
              <a:rPr lang="en-US" dirty="0" smtClean="0"/>
              <a:t>.</a:t>
            </a:r>
          </a:p>
          <a:p>
            <a:pPr marL="0" indent="0">
              <a:buNone/>
            </a:pPr>
            <a:r>
              <a:rPr lang="en-US" dirty="0"/>
              <a:t>Other notable election events include Polk's win as a "dark horse" candidate in 1844, Cleveland's loss in 1888 despite winning the popular vote, Wilson's narrow victory in 1916, FDR's defeats of Hoover in 1932 and Willkie in 1940, Reagan's victory in 1980, and Clinton's win in 1992.</a:t>
            </a:r>
          </a:p>
        </p:txBody>
      </p:sp>
    </p:spTree>
    <p:extLst>
      <p:ext uri="{BB962C8B-B14F-4D97-AF65-F5344CB8AC3E}">
        <p14:creationId xmlns:p14="http://schemas.microsoft.com/office/powerpoint/2010/main" val="336092279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1800:</a:t>
            </a:r>
            <a:r>
              <a:rPr lang="en-US" dirty="0"/>
              <a:t>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Democratic-Republican </a:t>
            </a:r>
            <a:r>
              <a:rPr lang="en-US" dirty="0"/>
              <a:t>Thomas Jefferson narrowly beat incumbent Federalist John Adams 73-65, marking the ascent of that party's power. </a:t>
            </a:r>
            <a:r>
              <a:rPr lang="en-US" u="sng" dirty="0">
                <a:hlinkClick r:id="rId2"/>
              </a:rPr>
              <a:t>One electoral vote each is cast for president and vice president</a:t>
            </a:r>
            <a:r>
              <a:rPr lang="en-US" dirty="0"/>
              <a:t>, so Democratic-Republican VP candidate Aaron Burr also has 73 votes, but Burr refused to step aside. In the House of Representatives, neither man won the necessary 9 state delegations outright until the 36th ballot, when James Bayard of Delaware changed his vote to Jefferson. The debacle leads to passage of the </a:t>
            </a:r>
            <a:r>
              <a:rPr lang="en-US" u="sng" dirty="0">
                <a:hlinkClick r:id="rId3"/>
              </a:rPr>
              <a:t>12th amendment</a:t>
            </a:r>
            <a:r>
              <a:rPr lang="en-US" dirty="0"/>
              <a:t> in 1804. The Federalists never recovered; Alexander Hamilton's opposition to Adams led to a permanent split between the two, and Hamilton's opposition to Burr was one cause of their 1804 duel, in which Burr (then vice president) killed Hamilton. Also notable is the first peaceful transfer of power from one party to another.</a:t>
            </a:r>
          </a:p>
        </p:txBody>
      </p:sp>
    </p:spTree>
    <p:extLst>
      <p:ext uri="{BB962C8B-B14F-4D97-AF65-F5344CB8AC3E}">
        <p14:creationId xmlns:p14="http://schemas.microsoft.com/office/powerpoint/2010/main" val="3766848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1824:</a:t>
            </a:r>
            <a:r>
              <a:rPr lang="en-US" dirty="0"/>
              <a:t>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a:t>
            </a:r>
            <a:r>
              <a:rPr lang="en-US" dirty="0"/>
              <a:t>candidates were John Quincy Adams, Henry Clay, William Crawford, and Andrew Jackson, all Democratic-Republicans. After John C. Calhoun decided to seek the vice presidency and Crawford (from Georgia) had a stroke, Jackson took most of the South and won the popular vote. Jackson had 99 electoral votes, Adams 84, Crawford 41, and Clay 37, but since none had more than 50% of the vote, the House decided the election. Adams won in the House with support from Clay, and Jacksonians cried foul when Clay was made Secretary of State (the so-called "corrupt bargain"), giving fuel to Jackson's victorious 1828 campaign. Jackson is the only candidate to lose a presidential race despite having the most electoral votes, and he is one of four (with Tilden, Cleveland, and Gore) to lose despite winning the popular vote. The election also led to the founding of the Democratic Party.</a:t>
            </a:r>
          </a:p>
        </p:txBody>
      </p:sp>
    </p:spTree>
    <p:extLst>
      <p:ext uri="{BB962C8B-B14F-4D97-AF65-F5344CB8AC3E}">
        <p14:creationId xmlns:p14="http://schemas.microsoft.com/office/powerpoint/2010/main" val="213308493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1860:</a:t>
            </a:r>
            <a:r>
              <a:rPr lang="en-US" dirty="0"/>
              <a:t> </a:t>
            </a:r>
          </a:p>
        </p:txBody>
      </p:sp>
      <p:sp>
        <p:nvSpPr>
          <p:cNvPr id="3" name="Content Placeholder 2"/>
          <p:cNvSpPr>
            <a:spLocks noGrp="1"/>
          </p:cNvSpPr>
          <p:nvPr>
            <p:ph idx="1"/>
          </p:nvPr>
        </p:nvSpPr>
        <p:spPr/>
        <p:txBody>
          <a:bodyPr/>
          <a:lstStyle/>
          <a:p>
            <a:pPr marL="0" indent="0">
              <a:buNone/>
            </a:pPr>
            <a:r>
              <a:rPr lang="en-US" dirty="0" smtClean="0"/>
              <a:t>Another </a:t>
            </a:r>
            <a:r>
              <a:rPr lang="en-US" dirty="0"/>
              <a:t>four-candidate election, with Republican Abraham Lincoln, (northern) Democrat Stephen Douglas, (southern) Democrat John C. Breckinridge, and Constitutional Unionist John G. Bell. The Republican Party, founded in 1854, won in its second election (its first candidate being Fremont in 1856), aided by the fragmenting of the Democrats. Bell took Tennessee, Kentucky, and Virginia, Breckinridge swept the other slave states, and Lincoln nearly swept the free states. Though winning under 40% of the total popular vote, Lincoln dominated the electoral count with 180 to a combined 123 for his opponents (Breckinridge 72, Bell 39, Douglas 12). Seven southern states seceded before Lincoln even took office, and war soon followed.</a:t>
            </a:r>
          </a:p>
        </p:txBody>
      </p:sp>
    </p:spTree>
    <p:extLst>
      <p:ext uri="{BB962C8B-B14F-4D97-AF65-F5344CB8AC3E}">
        <p14:creationId xmlns:p14="http://schemas.microsoft.com/office/powerpoint/2010/main" val="277642139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1876:</a:t>
            </a:r>
            <a:r>
              <a:rPr lang="en-US" dirty="0"/>
              <a:t> </a:t>
            </a:r>
          </a:p>
        </p:txBody>
      </p:sp>
      <p:sp>
        <p:nvSpPr>
          <p:cNvPr id="3" name="Content Placeholder 2"/>
          <p:cNvSpPr>
            <a:spLocks noGrp="1"/>
          </p:cNvSpPr>
          <p:nvPr>
            <p:ph idx="1"/>
          </p:nvPr>
        </p:nvSpPr>
        <p:spPr/>
        <p:txBody>
          <a:bodyPr/>
          <a:lstStyle/>
          <a:p>
            <a:pPr marL="0" indent="0">
              <a:buNone/>
            </a:pPr>
            <a:r>
              <a:rPr lang="en-US" dirty="0" smtClean="0"/>
              <a:t>Republican </a:t>
            </a:r>
            <a:r>
              <a:rPr lang="en-US" dirty="0"/>
              <a:t>Rutherford B. Hayes faced Democrat Samuel Tilden, best known for battling Tammany Hall and the Tweed Ring in New York. Tilden won the popular vote and seemed to win the election, but results in Florida, South Carolina, and Louisiana were contested, as was one vote in Oregon; if Hayes swept these votes, he would win the electoral count 185 to 184. In Congress, an informal bargain was reached (often called the Compromise of 1877) in which Hayes won the election in exchange for Reconstruction being brought to an end.</a:t>
            </a:r>
          </a:p>
        </p:txBody>
      </p:sp>
    </p:spTree>
    <p:extLst>
      <p:ext uri="{BB962C8B-B14F-4D97-AF65-F5344CB8AC3E}">
        <p14:creationId xmlns:p14="http://schemas.microsoft.com/office/powerpoint/2010/main" val="422188210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1896:</a:t>
            </a:r>
            <a:r>
              <a:rPr lang="en-US" dirty="0"/>
              <a:t> </a:t>
            </a:r>
          </a:p>
        </p:txBody>
      </p:sp>
      <p:sp>
        <p:nvSpPr>
          <p:cNvPr id="3" name="Content Placeholder 2"/>
          <p:cNvSpPr>
            <a:spLocks noGrp="1"/>
          </p:cNvSpPr>
          <p:nvPr>
            <p:ph idx="1"/>
          </p:nvPr>
        </p:nvSpPr>
        <p:spPr>
          <a:xfrm>
            <a:off x="838200" y="1825624"/>
            <a:ext cx="10515600" cy="5032375"/>
          </a:xfrm>
        </p:spPr>
        <p:txBody>
          <a:bodyPr>
            <a:normAutofit fontScale="92500" lnSpcReduction="10000"/>
          </a:bodyPr>
          <a:lstStyle/>
          <a:p>
            <a:pPr marL="0" indent="0">
              <a:buNone/>
            </a:pPr>
            <a:r>
              <a:rPr lang="en-US" dirty="0" smtClean="0"/>
              <a:t>In </a:t>
            </a:r>
            <a:r>
              <a:rPr lang="en-US" dirty="0"/>
              <a:t>the election itself, Republican William McKinley swept the North and Northeast to beat Democrat William Jennings Bryan, but the campaign was the interesting part. The most prominent issue, the gold standard versus free silver coinage, led to Bryan's famous "</a:t>
            </a:r>
            <a:r>
              <a:rPr lang="en-US" u="sng" dirty="0">
                <a:hlinkClick r:id="rId2"/>
              </a:rPr>
              <a:t>Cross of Gold</a:t>
            </a:r>
            <a:r>
              <a:rPr lang="en-US" dirty="0"/>
              <a:t>" speech. Shunned by Eastern press, Bryan, a legendary orator, traveled 18,000 miles through 27 states and was heard by some 3 million people. McKinley would not accept Bryan's challenge to debate, comparing it to putting up a trapeze and competing with a professional athlete. McKinley instead had a "front porch" campaign, as railroads brought voters by the thousands to hear him speak in his hometown of Canton, Ohio. Mark Hanna, McKinley's campaign manager, is often considered the first modern campaign manager. The election also represented the demise of the Populist Party and ushered in a 16-year period of Republican rule. The gold question would disappear soon after the election with gold strikes in Australia and Alaska.</a:t>
            </a:r>
          </a:p>
        </p:txBody>
      </p:sp>
    </p:spTree>
    <p:extLst>
      <p:ext uri="{BB962C8B-B14F-4D97-AF65-F5344CB8AC3E}">
        <p14:creationId xmlns:p14="http://schemas.microsoft.com/office/powerpoint/2010/main" val="3134541647"/>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1912:</a:t>
            </a:r>
            <a:r>
              <a:rPr lang="en-US" dirty="0"/>
              <a:t> </a:t>
            </a:r>
          </a:p>
        </p:txBody>
      </p:sp>
      <p:sp>
        <p:nvSpPr>
          <p:cNvPr id="3" name="Content Placeholder 2"/>
          <p:cNvSpPr>
            <a:spLocks noGrp="1"/>
          </p:cNvSpPr>
          <p:nvPr>
            <p:ph idx="1"/>
          </p:nvPr>
        </p:nvSpPr>
        <p:spPr/>
        <p:txBody>
          <a:bodyPr/>
          <a:lstStyle/>
          <a:p>
            <a:pPr marL="0" indent="0">
              <a:buNone/>
            </a:pPr>
            <a:r>
              <a:rPr lang="en-US" dirty="0" smtClean="0"/>
              <a:t>Three </a:t>
            </a:r>
            <a:r>
              <a:rPr lang="en-US" dirty="0"/>
              <a:t>presidents--Teddy Roosevelt, William Howard Taft, and Woodrow Wilson--earned electoral votes. Roosevelt, displeased with his successor Taft, returned to lead the progressive Republican faction; after Taft got the Republican nomination, Roosevelt was nominated by the Progressive Party (nicknamed the "Bull Moose" Party). Wilson won with 435 electoral votes to Roosevelt's 88 and Taft's 8, making Taft the only incumbent to finish third in a re-election bid. Though Wilson did set forth his New Freedom program, his dominating win must be credited largely to the splitting of the Republican vote by Roosevelt and Taft.</a:t>
            </a:r>
          </a:p>
        </p:txBody>
      </p:sp>
    </p:spTree>
    <p:extLst>
      <p:ext uri="{BB962C8B-B14F-4D97-AF65-F5344CB8AC3E}">
        <p14:creationId xmlns:p14="http://schemas.microsoft.com/office/powerpoint/2010/main" val="1898511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Benedict Arnold</a:t>
            </a:r>
            <a:r>
              <a:rPr lang="en-US" dirty="0"/>
              <a:t> </a:t>
            </a:r>
          </a:p>
        </p:txBody>
      </p:sp>
      <p:sp>
        <p:nvSpPr>
          <p:cNvPr id="3" name="Content Placeholder 2"/>
          <p:cNvSpPr>
            <a:spLocks noGrp="1"/>
          </p:cNvSpPr>
          <p:nvPr>
            <p:ph idx="1"/>
          </p:nvPr>
        </p:nvSpPr>
        <p:spPr>
          <a:xfrm>
            <a:off x="838200" y="1825625"/>
            <a:ext cx="10515600" cy="4891698"/>
          </a:xfrm>
        </p:spPr>
        <p:txBody>
          <a:bodyPr>
            <a:normAutofit fontScale="92500" lnSpcReduction="20000"/>
          </a:bodyPr>
          <a:lstStyle/>
          <a:p>
            <a:pPr marL="0" indent="0">
              <a:buNone/>
            </a:pPr>
            <a:r>
              <a:rPr lang="en-US" dirty="0" smtClean="0"/>
              <a:t>Volunteering </a:t>
            </a:r>
            <a:r>
              <a:rPr lang="en-US" dirty="0"/>
              <a:t>for service following the Battle of Lexington, he joined Ethan Allen in the attack on Fort Ticonderoga. Appointed </a:t>
            </a:r>
            <a:r>
              <a:rPr lang="en-US" dirty="0" err="1"/>
              <a:t>by</a:t>
            </a:r>
            <a:r>
              <a:rPr lang="en-US" u="sng" dirty="0" err="1">
                <a:hlinkClick r:id="rId2"/>
              </a:rPr>
              <a:t>Washington</a:t>
            </a:r>
            <a:r>
              <a:rPr lang="en-US" dirty="0"/>
              <a:t> to capture Quebec, he was severely wounded in the failed December 1775 assault that also saw the death of General Richard Montgomery. Arming a flotilla on Lake Champlain, he attacked the British forces at </a:t>
            </a:r>
            <a:r>
              <a:rPr lang="en-US" dirty="0" err="1"/>
              <a:t>Valcour</a:t>
            </a:r>
            <a:r>
              <a:rPr lang="en-US" dirty="0"/>
              <a:t> Island, earning accolades, perhaps at the cost of the support of other officers. Passed over for promotion, Washington personally persuaded him not to resign. Promoted following his defense of Danbury, he again considered resignation, but won victory at Ft. </a:t>
            </a:r>
            <a:r>
              <a:rPr lang="en-US" dirty="0" err="1"/>
              <a:t>Stanwix</a:t>
            </a:r>
            <a:r>
              <a:rPr lang="en-US" dirty="0"/>
              <a:t>, and commanded advance battalions at Saratoga, being wounded in the fight. Sent to command Philadelphia, he lived extravagantly among Loyalists, and skirted several regulations to raise money, prompting investigations. After marrying Peggy </a:t>
            </a:r>
            <a:r>
              <a:rPr lang="en-US" dirty="0" err="1"/>
              <a:t>Shippen</a:t>
            </a:r>
            <a:r>
              <a:rPr lang="en-US" dirty="0"/>
              <a:t>, he made overtures to the British, alerting them to a plan to invade Canada, and planning to betray his expected command of West Point. When his contact, Major John Andre was captured, he escaped. Later, as part of the British army he raided New London, Connecticut, and led several raids on Virginia.</a:t>
            </a:r>
          </a:p>
        </p:txBody>
      </p:sp>
    </p:spTree>
    <p:extLst>
      <p:ext uri="{BB962C8B-B14F-4D97-AF65-F5344CB8AC3E}">
        <p14:creationId xmlns:p14="http://schemas.microsoft.com/office/powerpoint/2010/main" val="2306335458"/>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1948:</a:t>
            </a:r>
            <a:r>
              <a:rPr lang="en-US" dirty="0"/>
              <a:t> </a:t>
            </a:r>
          </a:p>
        </p:txBody>
      </p:sp>
      <p:sp>
        <p:nvSpPr>
          <p:cNvPr id="3" name="Content Placeholder 2"/>
          <p:cNvSpPr>
            <a:spLocks noGrp="1"/>
          </p:cNvSpPr>
          <p:nvPr>
            <p:ph idx="1"/>
          </p:nvPr>
        </p:nvSpPr>
        <p:spPr/>
        <p:txBody>
          <a:bodyPr/>
          <a:lstStyle/>
          <a:p>
            <a:pPr marL="0" indent="0">
              <a:buNone/>
            </a:pPr>
            <a:r>
              <a:rPr lang="en-US" dirty="0" smtClean="0"/>
              <a:t>In </a:t>
            </a:r>
            <a:r>
              <a:rPr lang="en-US" dirty="0"/>
              <a:t>the most recent election with four significant candidates, Democrat Harry Truman beat Republican Thomas Dewey, contrary to the </a:t>
            </a:r>
            <a:r>
              <a:rPr lang="en-US" u="sng" dirty="0">
                <a:hlinkClick r:id="rId2"/>
              </a:rPr>
              <a:t>famous headline of the Chicago Tribune</a:t>
            </a:r>
            <a:r>
              <a:rPr lang="en-US" dirty="0"/>
              <a:t>, printed before results from the West came in. Dewey dominated the Northeast, but Truman nearly swept the West to pull out the victory. Former vice president Henry Wallace earned over a million votes as the Progressive candidate, and Strom Thurmond--yes, that Strom Thurmond--took over a million votes and 39 electoral votes as the States' Rights (or "</a:t>
            </a:r>
            <a:r>
              <a:rPr lang="en-US" dirty="0" err="1"/>
              <a:t>Dixiecrat</a:t>
            </a:r>
            <a:r>
              <a:rPr lang="en-US" dirty="0"/>
              <a:t>") candidate.</a:t>
            </a:r>
          </a:p>
        </p:txBody>
      </p:sp>
    </p:spTree>
    <p:extLst>
      <p:ext uri="{BB962C8B-B14F-4D97-AF65-F5344CB8AC3E}">
        <p14:creationId xmlns:p14="http://schemas.microsoft.com/office/powerpoint/2010/main" val="1639782225"/>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1960:</a:t>
            </a:r>
            <a:r>
              <a:rPr lang="en-US" dirty="0"/>
              <a:t> John F. Kennedy defeated vice president Richard Nixon 303-219 in a tight election, winning the popular vote by just two-tenths of a percent. The first Kennedy-Nixon debate (from September 26, 1960) is a classic in political science; those who saw the calm, handsome Kennedy and the tired, uncomfortable-looking Nixon on television were more likely to select Kennedy as the winner than were those who listened on radio. (Theodore White's notable </a:t>
            </a:r>
            <a:r>
              <a:rPr lang="en-US" i="1" dirty="0"/>
              <a:t>The Making of the President</a:t>
            </a:r>
            <a:r>
              <a:rPr lang="en-US" dirty="0"/>
              <a:t> series began with the 1960 election.) Voting irregularities in Texas and Illinois (especially in Richard Daley's Chicago) led to allegations of fraud, but a recount would not have been feasible, and Nixon did not press the issue. Nixon would go on to lose the 1962 California gubernatorial race (occasioning his famous statement, "You won't have Dick Nixon to kick around any more").</a:t>
            </a:r>
          </a:p>
        </p:txBody>
      </p:sp>
    </p:spTree>
    <p:extLst>
      <p:ext uri="{BB962C8B-B14F-4D97-AF65-F5344CB8AC3E}">
        <p14:creationId xmlns:p14="http://schemas.microsoft.com/office/powerpoint/2010/main" val="55641653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1968:</a:t>
            </a:r>
            <a:r>
              <a:rPr lang="en-US" dirty="0"/>
              <a:t> </a:t>
            </a:r>
          </a:p>
        </p:txBody>
      </p:sp>
      <p:sp>
        <p:nvSpPr>
          <p:cNvPr id="3" name="Content Placeholder 2"/>
          <p:cNvSpPr>
            <a:spLocks noGrp="1"/>
          </p:cNvSpPr>
          <p:nvPr>
            <p:ph idx="1"/>
          </p:nvPr>
        </p:nvSpPr>
        <p:spPr/>
        <p:txBody>
          <a:bodyPr/>
          <a:lstStyle/>
          <a:p>
            <a:pPr marL="0" indent="0">
              <a:buNone/>
            </a:pPr>
            <a:r>
              <a:rPr lang="en-US" dirty="0" smtClean="0"/>
              <a:t>After </a:t>
            </a:r>
            <a:r>
              <a:rPr lang="en-US" dirty="0"/>
              <a:t>Lyndon Johnson declined to run for re-election, and after Robert F. Kennedy was killed in California, the Democratic nomination went to Hubert Humphrey. Richard Nixon, gradually returning from political obscurity over the past six years, gained the Republican nomination. Alabama governor George Wallace ran as the American Independent candidate, becoming the last third-party candidate to win multiple electoral votes. Nixon edged Humphrey by half a million popular votes and a 301-191 electoral count, while Wallace won nearly ten million votes. Wallace's presence may well have tipped the election to the Republicans, who, after being out of power for 28 of the last 36 years, would hold the presidency for all but four years through 1992.</a:t>
            </a:r>
          </a:p>
        </p:txBody>
      </p:sp>
    </p:spTree>
    <p:extLst>
      <p:ext uri="{BB962C8B-B14F-4D97-AF65-F5344CB8AC3E}">
        <p14:creationId xmlns:p14="http://schemas.microsoft.com/office/powerpoint/2010/main" val="4105181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2000:</a:t>
            </a:r>
            <a:r>
              <a:rPr lang="en-US" dirty="0"/>
              <a:t> </a:t>
            </a:r>
          </a:p>
        </p:txBody>
      </p:sp>
      <p:sp>
        <p:nvSpPr>
          <p:cNvPr id="3" name="Content Placeholder 2"/>
          <p:cNvSpPr>
            <a:spLocks noGrp="1"/>
          </p:cNvSpPr>
          <p:nvPr>
            <p:ph idx="1"/>
          </p:nvPr>
        </p:nvSpPr>
        <p:spPr/>
        <p:txBody>
          <a:bodyPr>
            <a:normAutofit lnSpcReduction="10000"/>
          </a:bodyPr>
          <a:lstStyle/>
          <a:p>
            <a:pPr marL="0" indent="0">
              <a:buNone/>
            </a:pPr>
            <a:r>
              <a:rPr lang="en-US" dirty="0" smtClean="0"/>
              <a:t>The </a:t>
            </a:r>
            <a:r>
              <a:rPr lang="en-US" dirty="0"/>
              <a:t>closest election in American history, it is sure to be a long-term staple of history questions. Al Gore won the popular vote but lost the electoral vote by a final count of 271-266 (one Gore elector abstained). Ralph Nader of the Green Party won an important 2.7% of the vote, while Pat Buchanan of the Reform Party placed fourth. New Mexico and Oregon were initially too close to call but went to Gore, and Florida became the center of attention. Ballot confusion in Palm Beach County, intimidation of vote </a:t>
            </a:r>
            <a:r>
              <a:rPr lang="en-US" dirty="0" err="1"/>
              <a:t>recounters</a:t>
            </a:r>
            <a:r>
              <a:rPr lang="en-US" dirty="0"/>
              <a:t> in Miami-Dade County, and absentee ballots throughout Florida became significant issues, as Americans had to hear about butterfly ballots, hanging chads, and Florida Secretary of State Katharine Harris for the next five weeks. Gore officially conceded the election on December 13, 2000.</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029170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Feminists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03719502"/>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Mary Wollstonecraft</a:t>
            </a:r>
            <a:r>
              <a:rPr lang="en-US" dirty="0"/>
              <a:t> (1759–1797)</a:t>
            </a:r>
          </a:p>
        </p:txBody>
      </p:sp>
      <p:sp>
        <p:nvSpPr>
          <p:cNvPr id="3" name="Content Placeholder 2"/>
          <p:cNvSpPr>
            <a:spLocks noGrp="1"/>
          </p:cNvSpPr>
          <p:nvPr>
            <p:ph idx="1"/>
          </p:nvPr>
        </p:nvSpPr>
        <p:spPr/>
        <p:txBody>
          <a:bodyPr>
            <a:normAutofit/>
          </a:bodyPr>
          <a:lstStyle/>
          <a:p>
            <a:pPr marL="0" indent="0">
              <a:buNone/>
            </a:pPr>
            <a:r>
              <a:rPr lang="en-US" dirty="0" smtClean="0"/>
              <a:t>Wollstonecraft </a:t>
            </a:r>
            <a:r>
              <a:rPr lang="en-US" dirty="0"/>
              <a:t>was a British author and philosopher who is best known for writing A Vindication of the Rights of Women (1792). In that text, she argued that women are inherently equal to men, but appear inferior because they do not have the same access to education. Two years before, Wollstonecraft had responded to Edmund Burke’s conservative Reflections on the Revolution in France with her own A Vindication of the Rights of Men. Wollstonecraft’s daughter, Mary Shelley, is famous as the author of Frankenstein.</a:t>
            </a:r>
          </a:p>
          <a:p>
            <a:r>
              <a:rPr lang="en-US" dirty="0"/>
              <a:t/>
            </a:r>
            <a:br>
              <a:rPr lang="en-US" dirty="0"/>
            </a:br>
            <a:endParaRPr lang="en-US" dirty="0"/>
          </a:p>
        </p:txBody>
      </p:sp>
    </p:spTree>
    <p:extLst>
      <p:ext uri="{BB962C8B-B14F-4D97-AF65-F5344CB8AC3E}">
        <p14:creationId xmlns:p14="http://schemas.microsoft.com/office/powerpoint/2010/main" val="137275127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Lucretia Mott</a:t>
            </a:r>
            <a:r>
              <a:rPr lang="en-US" dirty="0"/>
              <a:t> (1793–1880)</a:t>
            </a:r>
          </a:p>
        </p:txBody>
      </p:sp>
      <p:sp>
        <p:nvSpPr>
          <p:cNvPr id="3" name="Content Placeholder 2"/>
          <p:cNvSpPr>
            <a:spLocks noGrp="1"/>
          </p:cNvSpPr>
          <p:nvPr>
            <p:ph idx="1"/>
          </p:nvPr>
        </p:nvSpPr>
        <p:spPr/>
        <p:txBody>
          <a:bodyPr/>
          <a:lstStyle/>
          <a:p>
            <a:pPr marL="0" indent="0">
              <a:buNone/>
            </a:pPr>
            <a:r>
              <a:rPr lang="en-US" dirty="0" smtClean="0"/>
              <a:t>Mott </a:t>
            </a:r>
            <a:r>
              <a:rPr lang="en-US" dirty="0"/>
              <a:t>was a Quaker who agitated for both abolitionism and women’s rights. When she attended the World’s Anti-Slavery Convention in London in 1840, the male delegates excluded Mott and the other female delegates from the convention and made them sit in a segregated area. Mott then turned her attention to women’s rights. She was older than many of the other prominent delegates to the Seneca Falls Convention, including Elizabeth Cady Stanton, whom she mentored. Mott briefly served as the first president of the American Equal Rights Association. She was also one of the Quakers who founded Swarthmore College.</a:t>
            </a:r>
          </a:p>
        </p:txBody>
      </p:sp>
    </p:spTree>
    <p:extLst>
      <p:ext uri="{BB962C8B-B14F-4D97-AF65-F5344CB8AC3E}">
        <p14:creationId xmlns:p14="http://schemas.microsoft.com/office/powerpoint/2010/main" val="2178692913"/>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Sojourner Truth</a:t>
            </a:r>
            <a:r>
              <a:rPr lang="en-US" dirty="0"/>
              <a:t> (1797–1883)</a:t>
            </a:r>
          </a:p>
        </p:txBody>
      </p:sp>
      <p:sp>
        <p:nvSpPr>
          <p:cNvPr id="3" name="Content Placeholder 2"/>
          <p:cNvSpPr>
            <a:spLocks noGrp="1"/>
          </p:cNvSpPr>
          <p:nvPr>
            <p:ph idx="1"/>
          </p:nvPr>
        </p:nvSpPr>
        <p:spPr/>
        <p:txBody>
          <a:bodyPr/>
          <a:lstStyle/>
          <a:p>
            <a:pPr marL="0" indent="0">
              <a:buNone/>
            </a:pPr>
            <a:r>
              <a:rPr lang="en-US" dirty="0" smtClean="0"/>
              <a:t>Sojourner </a:t>
            </a:r>
            <a:r>
              <a:rPr lang="en-US" dirty="0"/>
              <a:t>Truth was born into slavery as Isabella Baumfree in Dutch-speaking New York. She gave herself the name Sojourner Truth in 1843 when she converted to Methodism and informed her friends that the spirit had called her. She was already well known as an abolitionist speaker when she attended the 1851 Ohio Women’s Rights Convention and declared that she had “as much muscle as any man” in her most famous speech, “</a:t>
            </a:r>
            <a:r>
              <a:rPr lang="en-US" dirty="0" err="1"/>
              <a:t>Ain’t</a:t>
            </a:r>
            <a:r>
              <a:rPr lang="en-US" dirty="0"/>
              <a:t> I a Woman?”</a:t>
            </a:r>
          </a:p>
        </p:txBody>
      </p:sp>
    </p:spTree>
    <p:extLst>
      <p:ext uri="{BB962C8B-B14F-4D97-AF65-F5344CB8AC3E}">
        <p14:creationId xmlns:p14="http://schemas.microsoft.com/office/powerpoint/2010/main" val="137863609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 Stuart Mill</a:t>
            </a:r>
            <a:r>
              <a:rPr lang="en-US" dirty="0"/>
              <a:t> (1806–1873) and </a:t>
            </a:r>
            <a:r>
              <a:rPr lang="en-US" b="1" dirty="0"/>
              <a:t>Harriet Taylor Mill</a:t>
            </a:r>
            <a:r>
              <a:rPr lang="en-US" dirty="0"/>
              <a:t> (1807–1858)</a:t>
            </a:r>
          </a:p>
        </p:txBody>
      </p:sp>
      <p:sp>
        <p:nvSpPr>
          <p:cNvPr id="3" name="Content Placeholder 2"/>
          <p:cNvSpPr>
            <a:spLocks noGrp="1"/>
          </p:cNvSpPr>
          <p:nvPr>
            <p:ph idx="1"/>
          </p:nvPr>
        </p:nvSpPr>
        <p:spPr/>
        <p:txBody>
          <a:bodyPr/>
          <a:lstStyle/>
          <a:p>
            <a:pPr marL="0" indent="0">
              <a:buNone/>
            </a:pPr>
            <a:r>
              <a:rPr lang="en-US" dirty="0" smtClean="0"/>
              <a:t>John </a:t>
            </a:r>
            <a:r>
              <a:rPr lang="en-US" dirty="0"/>
              <a:t>Stuart Mill was a utilitarian philosopher who comes up in quiz bowl most often in conjunction with his works On Liberty (1859) and Utilitarianism (1863). He makes this list, however, because he wrote one of the most influential philosophical defenses of women’s rights in The Subjection of Women (1869). Mill claimed that his wife, Harriet Taylor, co-authored this text with him, a claim which is debated by historians. The husband and wife did write several essays together, including a tract advocating women’s suffrage titled The Enfranchisement of Women (1851), and Mill recognized his wife as a major contributor to all his greatest works.</a:t>
            </a:r>
          </a:p>
        </p:txBody>
      </p:sp>
    </p:spTree>
    <p:extLst>
      <p:ext uri="{BB962C8B-B14F-4D97-AF65-F5344CB8AC3E}">
        <p14:creationId xmlns:p14="http://schemas.microsoft.com/office/powerpoint/2010/main" val="2157946152"/>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Elizabeth Cady Stanton</a:t>
            </a:r>
            <a:r>
              <a:rPr lang="en-US" dirty="0"/>
              <a:t> (1815–1902)</a:t>
            </a:r>
          </a:p>
        </p:txBody>
      </p:sp>
      <p:sp>
        <p:nvSpPr>
          <p:cNvPr id="3" name="Content Placeholder 2"/>
          <p:cNvSpPr>
            <a:spLocks noGrp="1"/>
          </p:cNvSpPr>
          <p:nvPr>
            <p:ph idx="1"/>
          </p:nvPr>
        </p:nvSpPr>
        <p:spPr/>
        <p:txBody>
          <a:bodyPr/>
          <a:lstStyle/>
          <a:p>
            <a:pPr marL="0" indent="0">
              <a:buNone/>
            </a:pPr>
            <a:r>
              <a:rPr lang="en-US" dirty="0" smtClean="0"/>
              <a:t>Stanton </a:t>
            </a:r>
            <a:r>
              <a:rPr lang="en-US" dirty="0"/>
              <a:t>is most famous for writing the “Declaration of Sentiments” that she presented at the first women’s rights conference in Seneca Falls, New York, in 1848. Stanton based the text of her declaration on the Declaration of Independence; it included the line, “We hold these truths to be self-evident: that all men and women are created equal.” Stanton was a close collaborator for many years with Susan B. Anthony; for more on the two women’s accomplishments, see Anthony’s biography below.</a:t>
            </a:r>
          </a:p>
        </p:txBody>
      </p:sp>
    </p:spTree>
    <p:extLst>
      <p:ext uri="{BB962C8B-B14F-4D97-AF65-F5344CB8AC3E}">
        <p14:creationId xmlns:p14="http://schemas.microsoft.com/office/powerpoint/2010/main" val="329262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 Burgoyne</a:t>
            </a:r>
            <a:r>
              <a:rPr lang="en-US" dirty="0"/>
              <a:t> </a:t>
            </a:r>
          </a:p>
        </p:txBody>
      </p:sp>
      <p:sp>
        <p:nvSpPr>
          <p:cNvPr id="3" name="Content Placeholder 2"/>
          <p:cNvSpPr>
            <a:spLocks noGrp="1"/>
          </p:cNvSpPr>
          <p:nvPr>
            <p:ph idx="1"/>
          </p:nvPr>
        </p:nvSpPr>
        <p:spPr/>
        <p:txBody>
          <a:bodyPr/>
          <a:lstStyle/>
          <a:p>
            <a:pPr marL="0" indent="0">
              <a:buNone/>
            </a:pPr>
            <a:r>
              <a:rPr lang="en-US" dirty="0" smtClean="0"/>
              <a:t>"</a:t>
            </a:r>
            <a:r>
              <a:rPr lang="en-US" dirty="0"/>
              <a:t>Gentleman Johnny," as he was known due to his cultural tastes (Burgoyne was also a playwright), he began his Revolutionary War career under Gage, returning to England after ineffectiveness in 1774-5. Sent to reinforce Canada, he formulated a plan to isolate New England, with the help of Barry St. Leger and </a:t>
            </a:r>
            <a:r>
              <a:rPr lang="en-US" u="sng" dirty="0">
                <a:hlinkClick r:id="rId2"/>
              </a:rPr>
              <a:t>William Howe</a:t>
            </a:r>
            <a:r>
              <a:rPr lang="en-US" dirty="0"/>
              <a:t>. The plan worked as far as capturing Fort Ticonderoga, but met resistance when he sent his Hessians to attack Bennington. Exhausted, his troops met trouble at Saratoga, being repulsed at Freedman's Farm, and being forced to surrender after Bemis Heights. Paroled on condition he returned to England, Burgoyne was later appointed commander-in-chief of Ireland.</a:t>
            </a:r>
          </a:p>
        </p:txBody>
      </p:sp>
    </p:spTree>
    <p:extLst>
      <p:ext uri="{BB962C8B-B14F-4D97-AF65-F5344CB8AC3E}">
        <p14:creationId xmlns:p14="http://schemas.microsoft.com/office/powerpoint/2010/main" val="33641952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Susan B. Anthony</a:t>
            </a:r>
            <a:r>
              <a:rPr lang="en-US" dirty="0"/>
              <a:t> (1820–1906)</a:t>
            </a:r>
          </a:p>
        </p:txBody>
      </p:sp>
      <p:sp>
        <p:nvSpPr>
          <p:cNvPr id="3" name="Content Placeholder 2"/>
          <p:cNvSpPr>
            <a:spLocks noGrp="1"/>
          </p:cNvSpPr>
          <p:nvPr>
            <p:ph idx="1"/>
          </p:nvPr>
        </p:nvSpPr>
        <p:spPr/>
        <p:txBody>
          <a:bodyPr/>
          <a:lstStyle/>
          <a:p>
            <a:pPr marL="0" indent="0">
              <a:buNone/>
            </a:pPr>
            <a:r>
              <a:rPr lang="en-US" dirty="0" smtClean="0"/>
              <a:t>Anthony </a:t>
            </a:r>
            <a:r>
              <a:rPr lang="en-US" dirty="0"/>
              <a:t>was one of the most outspoken and most famous proponents of women’s suffrage in the United States. Along with Elizabeth Cady Stanton, she co-founded the first women’s temperance society in the 1850s after they were excluded from an all-male temperance society. Together, in 1868, the two women founded a journal called The Revolution, which was dedicated to promoting women’s rights. The following year, Stanton and Anthony formed the National Woman Suffrage Association. In 1872, Anthony gained fame when she was arrested for voting in the presidential election. She defended herself by quoting the Fourteenth Amendment, but she was convicted.</a:t>
            </a:r>
          </a:p>
        </p:txBody>
      </p:sp>
    </p:spTree>
    <p:extLst>
      <p:ext uri="{BB962C8B-B14F-4D97-AF65-F5344CB8AC3E}">
        <p14:creationId xmlns:p14="http://schemas.microsoft.com/office/powerpoint/2010/main" val="182457887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Emmeline Pankhurst</a:t>
            </a:r>
            <a:r>
              <a:rPr lang="en-US" dirty="0"/>
              <a:t> (1858–1928)</a:t>
            </a:r>
          </a:p>
        </p:txBody>
      </p:sp>
      <p:sp>
        <p:nvSpPr>
          <p:cNvPr id="3" name="Content Placeholder 2"/>
          <p:cNvSpPr>
            <a:spLocks noGrp="1"/>
          </p:cNvSpPr>
          <p:nvPr>
            <p:ph idx="1"/>
          </p:nvPr>
        </p:nvSpPr>
        <p:spPr/>
        <p:txBody>
          <a:bodyPr/>
          <a:lstStyle/>
          <a:p>
            <a:pPr marL="0" indent="0">
              <a:buNone/>
            </a:pPr>
            <a:r>
              <a:rPr lang="en-US" dirty="0" smtClean="0"/>
              <a:t>Pankhurst </a:t>
            </a:r>
            <a:r>
              <a:rPr lang="en-US" dirty="0"/>
              <a:t>was the most prominent advocate for women’s voting rights in the United Kingdom. As one of the founders of the Women’s Social and Political Union, she called for direct action and frequent protests to force male politicians to grant votes to women. Her protests frequently got her arrested, and while in jail she and other suffragettes often went on hunger strikes. Initially, prison officials brutally force-fed the hunger-striking suffragettes. In 1913, Parliament passed the Cat and Mouse Act, which provided for hunger strikers to be released from jail and re-arrested after they regained their health. As a result of the advocacy of Pankhurst and others, Parliament began to grant voting rights to women in 1918.</a:t>
            </a:r>
          </a:p>
        </p:txBody>
      </p:sp>
    </p:spTree>
    <p:extLst>
      <p:ext uri="{BB962C8B-B14F-4D97-AF65-F5344CB8AC3E}">
        <p14:creationId xmlns:p14="http://schemas.microsoft.com/office/powerpoint/2010/main" val="11293341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Margaret Sanger</a:t>
            </a:r>
            <a:r>
              <a:rPr lang="en-US" dirty="0"/>
              <a:t> (1879–1966)</a:t>
            </a:r>
          </a:p>
        </p:txBody>
      </p:sp>
      <p:sp>
        <p:nvSpPr>
          <p:cNvPr id="3" name="Content Placeholder 2"/>
          <p:cNvSpPr>
            <a:spLocks noGrp="1"/>
          </p:cNvSpPr>
          <p:nvPr>
            <p:ph idx="1"/>
          </p:nvPr>
        </p:nvSpPr>
        <p:spPr/>
        <p:txBody>
          <a:bodyPr>
            <a:normAutofit/>
          </a:bodyPr>
          <a:lstStyle/>
          <a:p>
            <a:pPr marL="0" indent="0">
              <a:buNone/>
            </a:pPr>
            <a:r>
              <a:rPr lang="en-US" dirty="0" smtClean="0"/>
              <a:t>Sanger </a:t>
            </a:r>
            <a:r>
              <a:rPr lang="en-US" dirty="0"/>
              <a:t>was an early advocate of birth control and reproductive rights who founded the American Birth Control League, which later evolved into Planned Parenthood. As a young nurse living in New York City, Sanger wrote columns about sexual education for the New York Call titled “What Every Mother Should Know” and “What Every Girl Should Know.” Sanger gave up nursing after one of her patients died of a self–induced abortion, and instead dedicated herself to educating women about contraception. In 1914, she began writing a newsletter called The Woman Rebel, in part to challenge the Comstock law, which prohibited the sending of “obscene” texts by mail, since she considered education about contraception to be an issue of free speech.</a:t>
            </a:r>
          </a:p>
        </p:txBody>
      </p:sp>
    </p:spTree>
    <p:extLst>
      <p:ext uri="{BB962C8B-B14F-4D97-AF65-F5344CB8AC3E}">
        <p14:creationId xmlns:p14="http://schemas.microsoft.com/office/powerpoint/2010/main" val="160172539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Virginia Woolf</a:t>
            </a:r>
            <a:r>
              <a:rPr lang="en-US" dirty="0"/>
              <a:t> (1882–1941)</a:t>
            </a:r>
          </a:p>
        </p:txBody>
      </p:sp>
      <p:sp>
        <p:nvSpPr>
          <p:cNvPr id="3" name="Content Placeholder 2"/>
          <p:cNvSpPr>
            <a:spLocks noGrp="1"/>
          </p:cNvSpPr>
          <p:nvPr>
            <p:ph idx="1"/>
          </p:nvPr>
        </p:nvSpPr>
        <p:spPr/>
        <p:txBody>
          <a:bodyPr/>
          <a:lstStyle/>
          <a:p>
            <a:pPr marL="0" indent="0">
              <a:buNone/>
            </a:pPr>
            <a:r>
              <a:rPr lang="en-US" dirty="0" smtClean="0"/>
              <a:t>Woolf </a:t>
            </a:r>
            <a:r>
              <a:rPr lang="en-US" dirty="0"/>
              <a:t>was an author who comes up in quiz bowl most often because of her novels, especially Mrs. Dalloway (1925) and To the Lighthouse (1927). She makes this list, however, because of her essay A Room of One’s Own (1929), in which she argued that a woman must have money and space in order to write and express herself. In the essay, Woolf famously created the character of Judith Shakespeare, William Shakespeare’s imagined sister, who could not achieve the status of her brother because she did not have the same access to education. Woolf also addressed these themes in Three Guineas (1938).</a:t>
            </a:r>
          </a:p>
        </p:txBody>
      </p:sp>
    </p:spTree>
    <p:extLst>
      <p:ext uri="{BB962C8B-B14F-4D97-AF65-F5344CB8AC3E}">
        <p14:creationId xmlns:p14="http://schemas.microsoft.com/office/powerpoint/2010/main" val="247154197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Simone de Beauvoir</a:t>
            </a:r>
            <a:r>
              <a:rPr lang="en-US" dirty="0"/>
              <a:t> (1908–1986)</a:t>
            </a:r>
          </a:p>
        </p:txBody>
      </p:sp>
      <p:sp>
        <p:nvSpPr>
          <p:cNvPr id="3" name="Content Placeholder 2"/>
          <p:cNvSpPr>
            <a:spLocks noGrp="1"/>
          </p:cNvSpPr>
          <p:nvPr>
            <p:ph idx="1"/>
          </p:nvPr>
        </p:nvSpPr>
        <p:spPr/>
        <p:txBody>
          <a:bodyPr>
            <a:normAutofit/>
          </a:bodyPr>
          <a:lstStyle/>
          <a:p>
            <a:pPr marL="0" indent="0">
              <a:buNone/>
            </a:pPr>
            <a:r>
              <a:rPr lang="en-US" dirty="0" smtClean="0"/>
              <a:t>De </a:t>
            </a:r>
            <a:r>
              <a:rPr lang="en-US" dirty="0"/>
              <a:t>Beauvoir was a French writer and philosopher perhaps best known for her feminist treatise The Second Sex (1949). In that work, de Beauvoir argued that “womanhood” is defined by its differences from masculinity, which is perceived as normal. The Second Sex contains the famous line, “One is not born a woman, but becomes one.” The book is divided into two parts, titled “Facts and Myths” and “Lived Experience.” One fact about de Beauvoir often mentioned in quiz bowl questions is that she was a lover of Jean-Paul Sartre. She is often considered one of the pioneers of “second-wave” feminism, which emphasizes sexuality, the workplace, and other forms of inequality over the first-wave focus on voting and property rights.</a:t>
            </a:r>
          </a:p>
        </p:txBody>
      </p:sp>
    </p:spTree>
    <p:extLst>
      <p:ext uri="{BB962C8B-B14F-4D97-AF65-F5344CB8AC3E}">
        <p14:creationId xmlns:p14="http://schemas.microsoft.com/office/powerpoint/2010/main" val="32888905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Betty Friedan</a:t>
            </a:r>
            <a:r>
              <a:rPr lang="en-US" dirty="0"/>
              <a:t> (1921–2006)</a:t>
            </a:r>
          </a:p>
        </p:txBody>
      </p:sp>
      <p:sp>
        <p:nvSpPr>
          <p:cNvPr id="3" name="Content Placeholder 2"/>
          <p:cNvSpPr>
            <a:spLocks noGrp="1"/>
          </p:cNvSpPr>
          <p:nvPr>
            <p:ph idx="1"/>
          </p:nvPr>
        </p:nvSpPr>
        <p:spPr/>
        <p:txBody>
          <a:bodyPr/>
          <a:lstStyle/>
          <a:p>
            <a:pPr marL="0" indent="0">
              <a:buNone/>
            </a:pPr>
            <a:r>
              <a:rPr lang="en-US" dirty="0" smtClean="0"/>
              <a:t>Friedan </a:t>
            </a:r>
            <a:r>
              <a:rPr lang="en-US" dirty="0"/>
              <a:t>was a writer and activist best known as the author of The Feminine Mystique (1963) and as the most prominent co-founder of the National Organization for Women. In 1957, Smith conducted a survey of graduates of her alma mater, Smith College, and found that many of them were unhappy with their lives. Friedan labeled this general unhappiness “the problem with no name.” She then began writing The Feminine Mystique, in which she argued that being a housewife is unfulfilling and advocated for women to seek education and work outside the home.</a:t>
            </a:r>
          </a:p>
        </p:txBody>
      </p:sp>
    </p:spTree>
    <p:extLst>
      <p:ext uri="{BB962C8B-B14F-4D97-AF65-F5344CB8AC3E}">
        <p14:creationId xmlns:p14="http://schemas.microsoft.com/office/powerpoint/2010/main" val="3256845622"/>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Gloria Steinem</a:t>
            </a:r>
            <a:r>
              <a:rPr lang="en-US" dirty="0"/>
              <a:t> (b. 1934)</a:t>
            </a:r>
          </a:p>
        </p:txBody>
      </p:sp>
      <p:sp>
        <p:nvSpPr>
          <p:cNvPr id="3" name="Content Placeholder 2"/>
          <p:cNvSpPr>
            <a:spLocks noGrp="1"/>
          </p:cNvSpPr>
          <p:nvPr>
            <p:ph idx="1"/>
          </p:nvPr>
        </p:nvSpPr>
        <p:spPr/>
        <p:txBody>
          <a:bodyPr/>
          <a:lstStyle/>
          <a:p>
            <a:pPr marL="0" indent="0">
              <a:buNone/>
            </a:pPr>
            <a:r>
              <a:rPr lang="en-US" dirty="0" smtClean="0"/>
              <a:t>Steinem </a:t>
            </a:r>
            <a:r>
              <a:rPr lang="en-US" dirty="0"/>
              <a:t>is a journalist who founded and edited Ms. magazine. For an article in Show magazine in 1963, she went undercover as a Playboy bunny. Having had an abortion herself, she became a prominent advocate of abortion rights. She worked as a writer for New York magazine when she founded Ms., a feminist magazine devoted to women’s issues. The magazine also popularized the use of the title “Ms.” to address women regardless of marital status. Steinem also wrote the book Outrageous Acts and Everyday Rebellions (1983), and the phrase “a woman without a man is like a fish without a bicycle” is often attributed to her.</a:t>
            </a:r>
          </a:p>
        </p:txBody>
      </p:sp>
    </p:spTree>
    <p:extLst>
      <p:ext uri="{BB962C8B-B14F-4D97-AF65-F5344CB8AC3E}">
        <p14:creationId xmlns:p14="http://schemas.microsoft.com/office/powerpoint/2010/main" val="501110472"/>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Amelia Bloomer</a:t>
            </a:r>
            <a:r>
              <a:rPr lang="en-US" dirty="0" smtClean="0"/>
              <a:t> advocated </a:t>
            </a:r>
            <a:r>
              <a:rPr lang="en-US" dirty="0"/>
              <a:t>dress reform so that women could wear reasonable clothes; the pants known as “bloomers” were named after her. </a:t>
            </a:r>
          </a:p>
        </p:txBody>
      </p:sp>
    </p:spTree>
    <p:extLst>
      <p:ext uri="{BB962C8B-B14F-4D97-AF65-F5344CB8AC3E}">
        <p14:creationId xmlns:p14="http://schemas.microsoft.com/office/powerpoint/2010/main" val="50518529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Other American voting rights activists:</a:t>
            </a:r>
            <a:r>
              <a:rPr lang="en-US" dirty="0"/>
              <a:t> </a:t>
            </a:r>
          </a:p>
        </p:txBody>
      </p:sp>
      <p:sp>
        <p:nvSpPr>
          <p:cNvPr id="3" name="Content Placeholder 2"/>
          <p:cNvSpPr>
            <a:spLocks noGrp="1"/>
          </p:cNvSpPr>
          <p:nvPr>
            <p:ph idx="1"/>
          </p:nvPr>
        </p:nvSpPr>
        <p:spPr/>
        <p:txBody>
          <a:bodyPr>
            <a:normAutofit/>
          </a:bodyPr>
          <a:lstStyle/>
          <a:p>
            <a:pPr marL="0" indent="0">
              <a:buNone/>
            </a:pPr>
            <a:r>
              <a:rPr lang="en-US" b="1" dirty="0"/>
              <a:t>Frederick Douglass</a:t>
            </a:r>
            <a:r>
              <a:rPr lang="en-US" dirty="0"/>
              <a:t> is best known as an abolitionist, but he attended the Seneca Falls Convention and was (without his consent) nominated as Victoria Woodhull’s vice presidential candidate. </a:t>
            </a:r>
          </a:p>
        </p:txBody>
      </p:sp>
    </p:spTree>
    <p:extLst>
      <p:ext uri="{BB962C8B-B14F-4D97-AF65-F5344CB8AC3E}">
        <p14:creationId xmlns:p14="http://schemas.microsoft.com/office/powerpoint/2010/main" val="305779872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Other American voting rights activists:</a:t>
            </a:r>
            <a:r>
              <a:rPr lang="en-US" dirty="0"/>
              <a:t> </a:t>
            </a:r>
          </a:p>
        </p:txBody>
      </p:sp>
      <p:sp>
        <p:nvSpPr>
          <p:cNvPr id="3" name="Content Placeholder 2"/>
          <p:cNvSpPr>
            <a:spLocks noGrp="1"/>
          </p:cNvSpPr>
          <p:nvPr>
            <p:ph idx="1"/>
          </p:nvPr>
        </p:nvSpPr>
        <p:spPr/>
        <p:txBody>
          <a:bodyPr>
            <a:normAutofit/>
          </a:bodyPr>
          <a:lstStyle/>
          <a:p>
            <a:pPr marL="0" indent="0">
              <a:buNone/>
            </a:pPr>
            <a:r>
              <a:rPr lang="en-US" b="1" dirty="0"/>
              <a:t>Margaret Fuller</a:t>
            </a:r>
            <a:r>
              <a:rPr lang="en-US" dirty="0"/>
              <a:t> was a journalist who advocated for women’s rights; she is best known for editing the transcendentalist journal </a:t>
            </a:r>
            <a:r>
              <a:rPr lang="en-US" i="1" dirty="0"/>
              <a:t>The Dial</a:t>
            </a:r>
            <a:r>
              <a:rPr lang="en-US" dirty="0"/>
              <a:t>. </a:t>
            </a:r>
          </a:p>
        </p:txBody>
      </p:sp>
    </p:spTree>
    <p:extLst>
      <p:ext uri="{BB962C8B-B14F-4D97-AF65-F5344CB8AC3E}">
        <p14:creationId xmlns:p14="http://schemas.microsoft.com/office/powerpoint/2010/main" val="2388280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Charles Cornwallis, First </a:t>
            </a:r>
            <a:r>
              <a:rPr lang="en-US" b="1" dirty="0" err="1"/>
              <a:t>Marquess</a:t>
            </a:r>
            <a:r>
              <a:rPr lang="en-US" b="1" dirty="0"/>
              <a:t> of Cornwallis</a:t>
            </a:r>
            <a:endParaRPr lang="en-US" dirty="0"/>
          </a:p>
        </p:txBody>
      </p:sp>
      <p:sp>
        <p:nvSpPr>
          <p:cNvPr id="3" name="Content Placeholder 2"/>
          <p:cNvSpPr>
            <a:spLocks noGrp="1"/>
          </p:cNvSpPr>
          <p:nvPr>
            <p:ph idx="1"/>
          </p:nvPr>
        </p:nvSpPr>
        <p:spPr>
          <a:xfrm>
            <a:off x="838200" y="1825624"/>
            <a:ext cx="10515600" cy="5032375"/>
          </a:xfrm>
        </p:spPr>
        <p:txBody>
          <a:bodyPr>
            <a:normAutofit fontScale="85000" lnSpcReduction="10000"/>
          </a:bodyPr>
          <a:lstStyle/>
          <a:p>
            <a:pPr marL="0" indent="0">
              <a:buNone/>
            </a:pPr>
            <a:r>
              <a:rPr lang="en-US" dirty="0" smtClean="0"/>
              <a:t>An </a:t>
            </a:r>
            <a:r>
              <a:rPr lang="en-US" dirty="0"/>
              <a:t>aristocrat and ensign in 1756, he fought in the battle of Minden, and by the end of the Seven Years' War, he was a captain. Made aide-de-camp to George III, he made colonel, and was promoted to major general before being sent to America. After a failed assault on Charleston, he served under Sir Henry Clinton in the battle of Long Island, but made his mark in fighting at Manhattan and pursued </a:t>
            </a:r>
            <a:r>
              <a:rPr lang="en-US" u="sng" dirty="0">
                <a:hlinkClick r:id="rId2"/>
              </a:rPr>
              <a:t>Washington</a:t>
            </a:r>
            <a:r>
              <a:rPr lang="en-US" dirty="0"/>
              <a:t> across the Hudson, being outmaneuvered by Washington at Princeton (January 3, 1777). Following this defeat he directed the main attack on Brandywine Creek, and reinforcing Germantown, as part of the plan to capture Philadelphia. Promoted to second in command under Clinton after the Philadelphia campaign, he led the Battle of Monmouth before returning home to attend his sick wife. Sent south in 1780 to capture Charleston, he bested </a:t>
            </a:r>
            <a:r>
              <a:rPr lang="en-US" u="sng" dirty="0">
                <a:hlinkClick r:id="rId3"/>
              </a:rPr>
              <a:t>Horatio Gates</a:t>
            </a:r>
            <a:r>
              <a:rPr lang="en-US" dirty="0"/>
              <a:t> at Camden (N.C.) and </a:t>
            </a:r>
            <a:r>
              <a:rPr lang="en-US" u="sng" dirty="0">
                <a:hlinkClick r:id="rId4"/>
              </a:rPr>
              <a:t>Nathaniel Greene</a:t>
            </a:r>
            <a:r>
              <a:rPr lang="en-US" dirty="0"/>
              <a:t> at Guilford Courthouse, the latter a pyrrhic victory which likely led to his defeat in attempts to contain </a:t>
            </a:r>
            <a:r>
              <a:rPr lang="en-US" u="sng" dirty="0">
                <a:hlinkClick r:id="rId5"/>
              </a:rPr>
              <a:t>Lafayette</a:t>
            </a:r>
            <a:r>
              <a:rPr lang="en-US" dirty="0"/>
              <a:t> in Virginia. Following this, he occupied Yorktown in August 1781, where he was surrounded by American and French forces, and forced to surrender. Following the war, he was appointed governor-general of India, and proved to be a capable administrator.</a:t>
            </a:r>
          </a:p>
        </p:txBody>
      </p:sp>
    </p:spTree>
    <p:extLst>
      <p:ext uri="{BB962C8B-B14F-4D97-AF65-F5344CB8AC3E}">
        <p14:creationId xmlns:p14="http://schemas.microsoft.com/office/powerpoint/2010/main" val="920655643"/>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Other American voting rights activists:</a:t>
            </a:r>
            <a:r>
              <a:rPr lang="en-US" dirty="0"/>
              <a:t> </a:t>
            </a:r>
          </a:p>
        </p:txBody>
      </p:sp>
      <p:sp>
        <p:nvSpPr>
          <p:cNvPr id="3" name="Content Placeholder 2"/>
          <p:cNvSpPr>
            <a:spLocks noGrp="1"/>
          </p:cNvSpPr>
          <p:nvPr>
            <p:ph idx="1"/>
          </p:nvPr>
        </p:nvSpPr>
        <p:spPr/>
        <p:txBody>
          <a:bodyPr>
            <a:normAutofit/>
          </a:bodyPr>
          <a:lstStyle/>
          <a:p>
            <a:pPr marL="0" indent="0">
              <a:buNone/>
            </a:pPr>
            <a:r>
              <a:rPr lang="en-US" b="1" dirty="0"/>
              <a:t>Julia Ward Howe</a:t>
            </a:r>
            <a:r>
              <a:rPr lang="en-US" dirty="0"/>
              <a:t> was a reformer and women’s rights advocate who wrote the lyrics to “The Battle Hymn of the Republic.” </a:t>
            </a:r>
          </a:p>
        </p:txBody>
      </p:sp>
    </p:spTree>
    <p:extLst>
      <p:ext uri="{BB962C8B-B14F-4D97-AF65-F5344CB8AC3E}">
        <p14:creationId xmlns:p14="http://schemas.microsoft.com/office/powerpoint/2010/main" val="279244711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Other American voting rights activists:</a:t>
            </a:r>
            <a:r>
              <a:rPr lang="en-US" dirty="0"/>
              <a:t> </a:t>
            </a:r>
          </a:p>
        </p:txBody>
      </p:sp>
      <p:sp>
        <p:nvSpPr>
          <p:cNvPr id="3" name="Content Placeholder 2"/>
          <p:cNvSpPr>
            <a:spLocks noGrp="1"/>
          </p:cNvSpPr>
          <p:nvPr>
            <p:ph idx="1"/>
          </p:nvPr>
        </p:nvSpPr>
        <p:spPr/>
        <p:txBody>
          <a:bodyPr>
            <a:normAutofit/>
          </a:bodyPr>
          <a:lstStyle/>
          <a:p>
            <a:pPr marL="0" indent="0">
              <a:buNone/>
            </a:pPr>
            <a:r>
              <a:rPr lang="en-US" b="1" dirty="0"/>
              <a:t>Alice Paul</a:t>
            </a:r>
            <a:r>
              <a:rPr lang="en-US" dirty="0"/>
              <a:t> picketed the White House and went on a hunger strike to agitate for the passage of the Nineteenth Amendment. She later wrote the Equal Rights Amendment in 1923. </a:t>
            </a:r>
          </a:p>
        </p:txBody>
      </p:sp>
    </p:spTree>
    <p:extLst>
      <p:ext uri="{BB962C8B-B14F-4D97-AF65-F5344CB8AC3E}">
        <p14:creationId xmlns:p14="http://schemas.microsoft.com/office/powerpoint/2010/main" val="207278808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Other American voting rights activists:</a:t>
            </a:r>
            <a:r>
              <a:rPr lang="en-US" dirty="0"/>
              <a:t> </a:t>
            </a:r>
          </a:p>
        </p:txBody>
      </p:sp>
      <p:sp>
        <p:nvSpPr>
          <p:cNvPr id="3" name="Content Placeholder 2"/>
          <p:cNvSpPr>
            <a:spLocks noGrp="1"/>
          </p:cNvSpPr>
          <p:nvPr>
            <p:ph idx="1"/>
          </p:nvPr>
        </p:nvSpPr>
        <p:spPr/>
        <p:txBody>
          <a:bodyPr>
            <a:normAutofit/>
          </a:bodyPr>
          <a:lstStyle/>
          <a:p>
            <a:pPr marL="0" indent="0">
              <a:buNone/>
            </a:pPr>
            <a:r>
              <a:rPr lang="en-US" dirty="0"/>
              <a:t>When </a:t>
            </a:r>
            <a:r>
              <a:rPr lang="en-US" b="1" dirty="0" err="1"/>
              <a:t>Gerrit</a:t>
            </a:r>
            <a:r>
              <a:rPr lang="en-US" b="1" dirty="0"/>
              <a:t> Smith</a:t>
            </a:r>
            <a:r>
              <a:rPr lang="en-US" dirty="0"/>
              <a:t> ran for president with the Liberal Party in 1848, he became the first presidential candidate to include women’s voting rights as part of his party’s platform. He was also a first cousin of Elizabeth Cady Stanton. </a:t>
            </a:r>
          </a:p>
        </p:txBody>
      </p:sp>
    </p:spTree>
    <p:extLst>
      <p:ext uri="{BB962C8B-B14F-4D97-AF65-F5344CB8AC3E}">
        <p14:creationId xmlns:p14="http://schemas.microsoft.com/office/powerpoint/2010/main" val="703232414"/>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Other American voting rights activists:</a:t>
            </a:r>
            <a:r>
              <a:rPr lang="en-US" dirty="0"/>
              <a:t> </a:t>
            </a:r>
          </a:p>
        </p:txBody>
      </p:sp>
      <p:sp>
        <p:nvSpPr>
          <p:cNvPr id="3" name="Content Placeholder 2"/>
          <p:cNvSpPr>
            <a:spLocks noGrp="1"/>
          </p:cNvSpPr>
          <p:nvPr>
            <p:ph idx="1"/>
          </p:nvPr>
        </p:nvSpPr>
        <p:spPr/>
        <p:txBody>
          <a:bodyPr/>
          <a:lstStyle/>
          <a:p>
            <a:pPr marL="0" indent="0">
              <a:buNone/>
            </a:pPr>
            <a:r>
              <a:rPr lang="en-US" b="1" dirty="0"/>
              <a:t>Lucy Stone</a:t>
            </a:r>
            <a:r>
              <a:rPr lang="en-US" dirty="0"/>
              <a:t> is often grouped with Susan B. Anthony and Elizabeth Cady Stanton in the “triumvirate” of American voting rights campaigners. She is famous for keeping her maiden name after marriage. </a:t>
            </a:r>
          </a:p>
        </p:txBody>
      </p:sp>
    </p:spTree>
    <p:extLst>
      <p:ext uri="{BB962C8B-B14F-4D97-AF65-F5344CB8AC3E}">
        <p14:creationId xmlns:p14="http://schemas.microsoft.com/office/powerpoint/2010/main" val="465764524"/>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Other American voting rights activists:</a:t>
            </a:r>
            <a:r>
              <a:rPr lang="en-US" dirty="0"/>
              <a:t> </a:t>
            </a:r>
          </a:p>
        </p:txBody>
      </p:sp>
      <p:sp>
        <p:nvSpPr>
          <p:cNvPr id="3" name="Content Placeholder 2"/>
          <p:cNvSpPr>
            <a:spLocks noGrp="1"/>
          </p:cNvSpPr>
          <p:nvPr>
            <p:ph idx="1"/>
          </p:nvPr>
        </p:nvSpPr>
        <p:spPr/>
        <p:txBody>
          <a:bodyPr/>
          <a:lstStyle/>
          <a:p>
            <a:pPr marL="0" indent="0">
              <a:buNone/>
            </a:pPr>
            <a:r>
              <a:rPr lang="en-US" b="1" dirty="0"/>
              <a:t>Ida B. Wells</a:t>
            </a:r>
            <a:r>
              <a:rPr lang="en-US" dirty="0"/>
              <a:t> is best known as an opponent of lynching, but she was also a women’s rights crusader who agitated for the inclusion of black women in women’s groups such as the Women’s Christian Temperance Union. </a:t>
            </a:r>
          </a:p>
        </p:txBody>
      </p:sp>
    </p:spTree>
    <p:extLst>
      <p:ext uri="{BB962C8B-B14F-4D97-AF65-F5344CB8AC3E}">
        <p14:creationId xmlns:p14="http://schemas.microsoft.com/office/powerpoint/2010/main" val="307200048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Other American voting rights activists:</a:t>
            </a:r>
            <a:r>
              <a:rPr lang="en-US" dirty="0"/>
              <a:t> </a:t>
            </a:r>
          </a:p>
        </p:txBody>
      </p:sp>
      <p:sp>
        <p:nvSpPr>
          <p:cNvPr id="3" name="Content Placeholder 2"/>
          <p:cNvSpPr>
            <a:spLocks noGrp="1"/>
          </p:cNvSpPr>
          <p:nvPr>
            <p:ph idx="1"/>
          </p:nvPr>
        </p:nvSpPr>
        <p:spPr/>
        <p:txBody>
          <a:bodyPr/>
          <a:lstStyle/>
          <a:p>
            <a:pPr marL="0" indent="0">
              <a:buNone/>
            </a:pPr>
            <a:r>
              <a:rPr lang="en-US" b="1" dirty="0"/>
              <a:t>Victoria Woodhull</a:t>
            </a:r>
            <a:r>
              <a:rPr lang="en-US" dirty="0"/>
              <a:t> became the first female candidate for the presidency of the United States in 1872 when she ran with the Equal Rights Party.</a:t>
            </a:r>
          </a:p>
          <a:p>
            <a:pPr marL="0" indent="0">
              <a:buNone/>
            </a:pPr>
            <a:endParaRPr lang="en-US" dirty="0"/>
          </a:p>
        </p:txBody>
      </p:sp>
    </p:spTree>
    <p:extLst>
      <p:ext uri="{BB962C8B-B14F-4D97-AF65-F5344CB8AC3E}">
        <p14:creationId xmlns:p14="http://schemas.microsoft.com/office/powerpoint/2010/main" val="141208465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Other British voting rights activists:</a:t>
            </a:r>
            <a:endParaRPr lang="en-US" dirty="0"/>
          </a:p>
        </p:txBody>
      </p:sp>
      <p:sp>
        <p:nvSpPr>
          <p:cNvPr id="3" name="Content Placeholder 2"/>
          <p:cNvSpPr>
            <a:spLocks noGrp="1"/>
          </p:cNvSpPr>
          <p:nvPr>
            <p:ph idx="1"/>
          </p:nvPr>
        </p:nvSpPr>
        <p:spPr/>
        <p:txBody>
          <a:bodyPr/>
          <a:lstStyle/>
          <a:p>
            <a:pPr marL="0" indent="0">
              <a:buNone/>
            </a:pPr>
            <a:r>
              <a:rPr lang="en-US" b="1" dirty="0"/>
              <a:t>Millicent Fawcett</a:t>
            </a:r>
            <a:r>
              <a:rPr lang="en-US" dirty="0"/>
              <a:t> led the National Union of Women’s Suffrage Societies, a more moderate organization than Emmeline Pankhurst’s Women’s Social and Political Union. </a:t>
            </a:r>
          </a:p>
        </p:txBody>
      </p:sp>
    </p:spTree>
    <p:extLst>
      <p:ext uri="{BB962C8B-B14F-4D97-AF65-F5344CB8AC3E}">
        <p14:creationId xmlns:p14="http://schemas.microsoft.com/office/powerpoint/2010/main" val="358433080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Other British voting rights activists:</a:t>
            </a:r>
            <a:endParaRPr lang="en-US" dirty="0"/>
          </a:p>
        </p:txBody>
      </p:sp>
      <p:sp>
        <p:nvSpPr>
          <p:cNvPr id="3" name="Content Placeholder 2"/>
          <p:cNvSpPr>
            <a:spLocks noGrp="1"/>
          </p:cNvSpPr>
          <p:nvPr>
            <p:ph idx="1"/>
          </p:nvPr>
        </p:nvSpPr>
        <p:spPr/>
        <p:txBody>
          <a:bodyPr/>
          <a:lstStyle/>
          <a:p>
            <a:pPr marL="0" indent="0">
              <a:buNone/>
            </a:pPr>
            <a:r>
              <a:rPr lang="en-US" b="1" dirty="0"/>
              <a:t>Emily Davison</a:t>
            </a:r>
            <a:r>
              <a:rPr lang="en-US" dirty="0"/>
              <a:t> died when she ran in front of King George V’s horse at the Epsom Derby in 1913 with a “Votes for Women” banner. </a:t>
            </a:r>
          </a:p>
        </p:txBody>
      </p:sp>
    </p:spTree>
    <p:extLst>
      <p:ext uri="{BB962C8B-B14F-4D97-AF65-F5344CB8AC3E}">
        <p14:creationId xmlns:p14="http://schemas.microsoft.com/office/powerpoint/2010/main" val="296259455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Other British voting rights activists:</a:t>
            </a:r>
            <a:endParaRPr lang="en-US" dirty="0"/>
          </a:p>
        </p:txBody>
      </p:sp>
      <p:sp>
        <p:nvSpPr>
          <p:cNvPr id="3" name="Content Placeholder 2"/>
          <p:cNvSpPr>
            <a:spLocks noGrp="1"/>
          </p:cNvSpPr>
          <p:nvPr>
            <p:ph idx="1"/>
          </p:nvPr>
        </p:nvSpPr>
        <p:spPr/>
        <p:txBody>
          <a:bodyPr/>
          <a:lstStyle/>
          <a:p>
            <a:pPr marL="0" indent="0">
              <a:buNone/>
            </a:pPr>
            <a:r>
              <a:rPr lang="en-US" b="1" dirty="0"/>
              <a:t>Mary Richardson</a:t>
            </a:r>
            <a:r>
              <a:rPr lang="en-US" dirty="0"/>
              <a:t> attacked Diego Velázquez’s </a:t>
            </a:r>
            <a:r>
              <a:rPr lang="en-US" i="1" dirty="0"/>
              <a:t>Rokeby Venus</a:t>
            </a:r>
            <a:r>
              <a:rPr lang="en-US" dirty="0"/>
              <a:t> with a meat cleaver in 1914 to protest the arrest of Emmeline Pankhurst.</a:t>
            </a:r>
          </a:p>
          <a:p>
            <a:pPr marL="0" indent="0">
              <a:buNone/>
            </a:pPr>
            <a:endParaRPr lang="en-US" dirty="0"/>
          </a:p>
        </p:txBody>
      </p:sp>
    </p:spTree>
    <p:extLst>
      <p:ext uri="{BB962C8B-B14F-4D97-AF65-F5344CB8AC3E}">
        <p14:creationId xmlns:p14="http://schemas.microsoft.com/office/powerpoint/2010/main" val="1024524645"/>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American female politicians of note:</a:t>
            </a:r>
            <a:r>
              <a:rPr lang="en-US" dirty="0"/>
              <a:t> </a:t>
            </a:r>
          </a:p>
        </p:txBody>
      </p:sp>
      <p:sp>
        <p:nvSpPr>
          <p:cNvPr id="3" name="Content Placeholder 2"/>
          <p:cNvSpPr>
            <a:spLocks noGrp="1"/>
          </p:cNvSpPr>
          <p:nvPr>
            <p:ph idx="1"/>
          </p:nvPr>
        </p:nvSpPr>
        <p:spPr/>
        <p:txBody>
          <a:bodyPr/>
          <a:lstStyle/>
          <a:p>
            <a:pPr marL="0" indent="0">
              <a:buNone/>
            </a:pPr>
            <a:r>
              <a:rPr lang="en-US" b="1" dirty="0"/>
              <a:t>Bella Abzug</a:t>
            </a:r>
            <a:r>
              <a:rPr lang="en-US" dirty="0"/>
              <a:t> advocated passage of the Equal Rights Amendment and was known for declaring that “a woman’s place is in the House — the House of Representatives.” In 1972, </a:t>
            </a:r>
          </a:p>
        </p:txBody>
      </p:sp>
    </p:spTree>
    <p:extLst>
      <p:ext uri="{BB962C8B-B14F-4D97-AF65-F5344CB8AC3E}">
        <p14:creationId xmlns:p14="http://schemas.microsoft.com/office/powerpoint/2010/main" val="3256025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Horatio Gates</a:t>
            </a:r>
            <a:r>
              <a:rPr lang="en-US" dirty="0"/>
              <a:t>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Wounded </a:t>
            </a:r>
            <a:r>
              <a:rPr lang="en-US" dirty="0"/>
              <a:t>in the disastrous French and Indian War attack on Fort Duquesne, it was there he first met </a:t>
            </a:r>
            <a:r>
              <a:rPr lang="en-US" u="sng" dirty="0">
                <a:hlinkClick r:id="rId2"/>
              </a:rPr>
              <a:t>George Washington</a:t>
            </a:r>
            <a:r>
              <a:rPr lang="en-US" dirty="0"/>
              <a:t>. Recommended by Washington to be adjutant general of the army at the outbreak of revolution, he organized the army around Boston into an effective force. Promoted to major general in 1776, he was assigned to command troops in New York originally intended to invade Canada. Briefly put in charge of Philadelphia, he then directed the defense of New York against </a:t>
            </a:r>
            <a:r>
              <a:rPr lang="en-US" u="sng" dirty="0">
                <a:hlinkClick r:id="rId3"/>
              </a:rPr>
              <a:t>Burgoyne</a:t>
            </a:r>
            <a:r>
              <a:rPr lang="en-US" dirty="0"/>
              <a:t>'s invasion attempt, leading to victory at Saratoga. Following this he became involved in the Conway cabal, an attempt to replace Washington, which led to coldness between the two. Placed in command of the South over Washington's objections by Congress, he tried to raise adequate forces, but lost the battle of Camden to </a:t>
            </a:r>
            <a:r>
              <a:rPr lang="en-US" u="sng" dirty="0">
                <a:hlinkClick r:id="rId4"/>
              </a:rPr>
              <a:t>Cornwallis</a:t>
            </a:r>
            <a:r>
              <a:rPr lang="en-US" dirty="0"/>
              <a:t>, and was replaced by </a:t>
            </a:r>
            <a:r>
              <a:rPr lang="en-US" u="sng" dirty="0">
                <a:hlinkClick r:id="rId5"/>
              </a:rPr>
              <a:t>Nathaniel Greene</a:t>
            </a:r>
            <a:r>
              <a:rPr lang="en-US" dirty="0"/>
              <a:t>. Washington then accepted Gates back as his deputy, a position he held until the end of the war.</a:t>
            </a:r>
          </a:p>
        </p:txBody>
      </p:sp>
    </p:spTree>
    <p:extLst>
      <p:ext uri="{BB962C8B-B14F-4D97-AF65-F5344CB8AC3E}">
        <p14:creationId xmlns:p14="http://schemas.microsoft.com/office/powerpoint/2010/main" val="3112237743"/>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American female politicians of note:</a:t>
            </a:r>
            <a:r>
              <a:rPr lang="en-US" dirty="0"/>
              <a:t> </a:t>
            </a:r>
          </a:p>
        </p:txBody>
      </p:sp>
      <p:sp>
        <p:nvSpPr>
          <p:cNvPr id="3" name="Content Placeholder 2"/>
          <p:cNvSpPr>
            <a:spLocks noGrp="1"/>
          </p:cNvSpPr>
          <p:nvPr>
            <p:ph idx="1"/>
          </p:nvPr>
        </p:nvSpPr>
        <p:spPr/>
        <p:txBody>
          <a:bodyPr/>
          <a:lstStyle/>
          <a:p>
            <a:pPr marL="0" indent="0">
              <a:buNone/>
            </a:pPr>
            <a:r>
              <a:rPr lang="en-US" b="1" dirty="0"/>
              <a:t>Shirley Chisholm</a:t>
            </a:r>
            <a:r>
              <a:rPr lang="en-US" dirty="0"/>
              <a:t> became the first black female candidate for a major party’s presidential nomination. </a:t>
            </a:r>
          </a:p>
        </p:txBody>
      </p:sp>
    </p:spTree>
    <p:extLst>
      <p:ext uri="{BB962C8B-B14F-4D97-AF65-F5344CB8AC3E}">
        <p14:creationId xmlns:p14="http://schemas.microsoft.com/office/powerpoint/2010/main" val="4040368951"/>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American female politicians of note:</a:t>
            </a:r>
            <a:r>
              <a:rPr lang="en-US" dirty="0"/>
              <a:t> </a:t>
            </a:r>
          </a:p>
        </p:txBody>
      </p:sp>
      <p:sp>
        <p:nvSpPr>
          <p:cNvPr id="3" name="Content Placeholder 2"/>
          <p:cNvSpPr>
            <a:spLocks noGrp="1"/>
          </p:cNvSpPr>
          <p:nvPr>
            <p:ph idx="1"/>
          </p:nvPr>
        </p:nvSpPr>
        <p:spPr/>
        <p:txBody>
          <a:bodyPr/>
          <a:lstStyle/>
          <a:p>
            <a:pPr marL="0" indent="0">
              <a:buNone/>
            </a:pPr>
            <a:r>
              <a:rPr lang="en-US" dirty="0"/>
              <a:t>In 1916, </a:t>
            </a:r>
            <a:r>
              <a:rPr lang="en-US" b="1" dirty="0"/>
              <a:t>Jeannette Rankin</a:t>
            </a:r>
            <a:r>
              <a:rPr lang="en-US" dirty="0"/>
              <a:t> became the first female elected to the House of Representatives. </a:t>
            </a:r>
          </a:p>
        </p:txBody>
      </p:sp>
    </p:spTree>
    <p:extLst>
      <p:ext uri="{BB962C8B-B14F-4D97-AF65-F5344CB8AC3E}">
        <p14:creationId xmlns:p14="http://schemas.microsoft.com/office/powerpoint/2010/main" val="2142846144"/>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American female politicians of note:</a:t>
            </a:r>
            <a:r>
              <a:rPr lang="en-US" dirty="0"/>
              <a:t> </a:t>
            </a:r>
          </a:p>
        </p:txBody>
      </p:sp>
      <p:sp>
        <p:nvSpPr>
          <p:cNvPr id="3" name="Content Placeholder 2"/>
          <p:cNvSpPr>
            <a:spLocks noGrp="1"/>
          </p:cNvSpPr>
          <p:nvPr>
            <p:ph idx="1"/>
          </p:nvPr>
        </p:nvSpPr>
        <p:spPr/>
        <p:txBody>
          <a:bodyPr/>
          <a:lstStyle/>
          <a:p>
            <a:pPr marL="0" indent="0">
              <a:buNone/>
            </a:pPr>
            <a:r>
              <a:rPr lang="en-US" b="1" dirty="0"/>
              <a:t>Margaret Chase Smith</a:t>
            </a:r>
            <a:r>
              <a:rPr lang="en-US" dirty="0"/>
              <a:t> was the first woman to serve in both houses of Congress and the first to be nominated for the presidency of a major party.</a:t>
            </a:r>
          </a:p>
          <a:p>
            <a:pPr marL="0" indent="0">
              <a:buNone/>
            </a:pPr>
            <a:endParaRPr lang="en-US" dirty="0"/>
          </a:p>
        </p:txBody>
      </p:sp>
    </p:spTree>
    <p:extLst>
      <p:ext uri="{BB962C8B-B14F-4D97-AF65-F5344CB8AC3E}">
        <p14:creationId xmlns:p14="http://schemas.microsoft.com/office/powerpoint/2010/main" val="2372154831"/>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Other twentieth-century feminists:</a:t>
            </a:r>
            <a:endParaRPr lang="en-US" dirty="0"/>
          </a:p>
        </p:txBody>
      </p:sp>
      <p:sp>
        <p:nvSpPr>
          <p:cNvPr id="3" name="Content Placeholder 2"/>
          <p:cNvSpPr>
            <a:spLocks noGrp="1"/>
          </p:cNvSpPr>
          <p:nvPr>
            <p:ph idx="1"/>
          </p:nvPr>
        </p:nvSpPr>
        <p:spPr/>
        <p:txBody>
          <a:bodyPr/>
          <a:lstStyle/>
          <a:p>
            <a:pPr marL="0" indent="0">
              <a:buNone/>
            </a:pPr>
            <a:r>
              <a:rPr lang="en-US" b="1" dirty="0"/>
              <a:t>Germaine Greer</a:t>
            </a:r>
            <a:r>
              <a:rPr lang="en-US" dirty="0"/>
              <a:t> wrote </a:t>
            </a:r>
            <a:r>
              <a:rPr lang="en-US" i="1" dirty="0"/>
              <a:t>The Female Eunuch</a:t>
            </a:r>
            <a:r>
              <a:rPr lang="en-US" dirty="0"/>
              <a:t> (1970) to argue that traditional societal and family structures repress women. </a:t>
            </a:r>
          </a:p>
        </p:txBody>
      </p:sp>
    </p:spTree>
    <p:extLst>
      <p:ext uri="{BB962C8B-B14F-4D97-AF65-F5344CB8AC3E}">
        <p14:creationId xmlns:p14="http://schemas.microsoft.com/office/powerpoint/2010/main" val="2575829392"/>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Other twentieth-century feminists:</a:t>
            </a:r>
            <a:endParaRPr lang="en-US" dirty="0"/>
          </a:p>
        </p:txBody>
      </p:sp>
      <p:sp>
        <p:nvSpPr>
          <p:cNvPr id="3" name="Content Placeholder 2"/>
          <p:cNvSpPr>
            <a:spLocks noGrp="1"/>
          </p:cNvSpPr>
          <p:nvPr>
            <p:ph idx="1"/>
          </p:nvPr>
        </p:nvSpPr>
        <p:spPr/>
        <p:txBody>
          <a:bodyPr>
            <a:normAutofit/>
          </a:bodyPr>
          <a:lstStyle/>
          <a:p>
            <a:pPr marL="0" indent="0">
              <a:buNone/>
            </a:pPr>
            <a:r>
              <a:rPr lang="en-US" dirty="0"/>
              <a:t> </a:t>
            </a:r>
            <a:r>
              <a:rPr lang="en-US" b="1" dirty="0"/>
              <a:t>Andrea Dworkin</a:t>
            </a:r>
            <a:r>
              <a:rPr lang="en-US" dirty="0"/>
              <a:t> wrote </a:t>
            </a:r>
            <a:r>
              <a:rPr lang="en-US" i="1" dirty="0"/>
              <a:t>Pornography: Men Possessing Women</a:t>
            </a:r>
            <a:r>
              <a:rPr lang="en-US" dirty="0"/>
              <a:t> (1979) to argue that pornography degrades women and leads to violence against women. </a:t>
            </a:r>
          </a:p>
        </p:txBody>
      </p:sp>
    </p:spTree>
    <p:extLst>
      <p:ext uri="{BB962C8B-B14F-4D97-AF65-F5344CB8AC3E}">
        <p14:creationId xmlns:p14="http://schemas.microsoft.com/office/powerpoint/2010/main" val="210380568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Other twentieth-century feminists:</a:t>
            </a:r>
            <a:endParaRPr lang="en-US" dirty="0"/>
          </a:p>
        </p:txBody>
      </p:sp>
      <p:sp>
        <p:nvSpPr>
          <p:cNvPr id="3" name="Content Placeholder 2"/>
          <p:cNvSpPr>
            <a:spLocks noGrp="1"/>
          </p:cNvSpPr>
          <p:nvPr>
            <p:ph idx="1"/>
          </p:nvPr>
        </p:nvSpPr>
        <p:spPr/>
        <p:txBody>
          <a:bodyPr/>
          <a:lstStyle/>
          <a:p>
            <a:pPr marL="0" indent="0">
              <a:buNone/>
            </a:pPr>
            <a:r>
              <a:rPr lang="en-US" b="1" dirty="0"/>
              <a:t>Helen Gurley Brown</a:t>
            </a:r>
            <a:r>
              <a:rPr lang="en-US" dirty="0"/>
              <a:t> was a sex-positive feminist who wrote Sex and the Single Girl and edited Cosmopolitan magazine for 32 years.</a:t>
            </a:r>
          </a:p>
          <a:p>
            <a:pPr marL="0" indent="0">
              <a:buNone/>
            </a:pPr>
            <a:endParaRPr lang="en-US" dirty="0"/>
          </a:p>
        </p:txBody>
      </p:sp>
    </p:spTree>
    <p:extLst>
      <p:ext uri="{BB962C8B-B14F-4D97-AF65-F5344CB8AC3E}">
        <p14:creationId xmlns:p14="http://schemas.microsoft.com/office/powerpoint/2010/main" val="241447641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Other twentieth-century feminists:</a:t>
            </a:r>
            <a:endParaRPr lang="en-US" dirty="0"/>
          </a:p>
        </p:txBody>
      </p:sp>
      <p:sp>
        <p:nvSpPr>
          <p:cNvPr id="3" name="Content Placeholder 2"/>
          <p:cNvSpPr>
            <a:spLocks noGrp="1"/>
          </p:cNvSpPr>
          <p:nvPr>
            <p:ph idx="1"/>
          </p:nvPr>
        </p:nvSpPr>
        <p:spPr/>
        <p:txBody>
          <a:bodyPr/>
          <a:lstStyle/>
          <a:p>
            <a:pPr marL="0" indent="0">
              <a:buNone/>
            </a:pPr>
            <a:r>
              <a:rPr lang="en-US" b="1" dirty="0"/>
              <a:t>Anita Hill</a:t>
            </a:r>
            <a:r>
              <a:rPr lang="en-US" dirty="0"/>
              <a:t> publicized the issue of sexual harassment in 1991 when she testified at Clarence Thomas’s Supreme Court confirmation hearings that he had harassed her. </a:t>
            </a:r>
          </a:p>
        </p:txBody>
      </p:sp>
    </p:spTree>
    <p:extLst>
      <p:ext uri="{BB962C8B-B14F-4D97-AF65-F5344CB8AC3E}">
        <p14:creationId xmlns:p14="http://schemas.microsoft.com/office/powerpoint/2010/main" val="3356765870"/>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Other twentieth-century feminists:</a:t>
            </a:r>
            <a:endParaRPr lang="en-US" dirty="0"/>
          </a:p>
        </p:txBody>
      </p:sp>
      <p:sp>
        <p:nvSpPr>
          <p:cNvPr id="3" name="Content Placeholder 2"/>
          <p:cNvSpPr>
            <a:spLocks noGrp="1"/>
          </p:cNvSpPr>
          <p:nvPr>
            <p:ph idx="1"/>
          </p:nvPr>
        </p:nvSpPr>
        <p:spPr/>
        <p:txBody>
          <a:bodyPr/>
          <a:lstStyle/>
          <a:p>
            <a:pPr marL="0" indent="0">
              <a:buNone/>
            </a:pPr>
            <a:r>
              <a:rPr lang="en-US" b="1" dirty="0"/>
              <a:t>Maxine Hong Kingston</a:t>
            </a:r>
            <a:r>
              <a:rPr lang="en-US" dirty="0"/>
              <a:t> wrote about the lives of Chinese women in </a:t>
            </a:r>
            <a:r>
              <a:rPr lang="en-US" i="1" dirty="0"/>
              <a:t>The Woman Warrior</a:t>
            </a:r>
            <a:r>
              <a:rPr lang="en-US" dirty="0"/>
              <a:t> (1975). </a:t>
            </a:r>
          </a:p>
        </p:txBody>
      </p:sp>
    </p:spTree>
    <p:extLst>
      <p:ext uri="{BB962C8B-B14F-4D97-AF65-F5344CB8AC3E}">
        <p14:creationId xmlns:p14="http://schemas.microsoft.com/office/powerpoint/2010/main" val="3665938744"/>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Other twentieth-century feminists:</a:t>
            </a:r>
            <a:endParaRPr lang="en-US" dirty="0"/>
          </a:p>
        </p:txBody>
      </p:sp>
      <p:sp>
        <p:nvSpPr>
          <p:cNvPr id="3" name="Content Placeholder 2"/>
          <p:cNvSpPr>
            <a:spLocks noGrp="1"/>
          </p:cNvSpPr>
          <p:nvPr>
            <p:ph idx="1"/>
          </p:nvPr>
        </p:nvSpPr>
        <p:spPr/>
        <p:txBody>
          <a:bodyPr/>
          <a:lstStyle/>
          <a:p>
            <a:pPr marL="0" indent="0">
              <a:buNone/>
            </a:pPr>
            <a:r>
              <a:rPr lang="en-US" b="1" dirty="0"/>
              <a:t>Adrienne Rich</a:t>
            </a:r>
            <a:r>
              <a:rPr lang="en-US" dirty="0"/>
              <a:t> was a poet most famous for writing “Diving into the Wreck” (1973). </a:t>
            </a:r>
          </a:p>
        </p:txBody>
      </p:sp>
    </p:spTree>
    <p:extLst>
      <p:ext uri="{BB962C8B-B14F-4D97-AF65-F5344CB8AC3E}">
        <p14:creationId xmlns:p14="http://schemas.microsoft.com/office/powerpoint/2010/main" val="2761142697"/>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Other twentieth-century feminists:</a:t>
            </a:r>
            <a:endParaRPr lang="en-US" dirty="0"/>
          </a:p>
        </p:txBody>
      </p:sp>
      <p:sp>
        <p:nvSpPr>
          <p:cNvPr id="3" name="Content Placeholder 2"/>
          <p:cNvSpPr>
            <a:spLocks noGrp="1"/>
          </p:cNvSpPr>
          <p:nvPr>
            <p:ph idx="1"/>
          </p:nvPr>
        </p:nvSpPr>
        <p:spPr/>
        <p:txBody>
          <a:bodyPr/>
          <a:lstStyle/>
          <a:p>
            <a:pPr marL="0" indent="0">
              <a:buNone/>
            </a:pPr>
            <a:r>
              <a:rPr lang="en-US" b="1" dirty="0"/>
              <a:t>Naomi Wolf</a:t>
            </a:r>
            <a:r>
              <a:rPr lang="en-US" dirty="0"/>
              <a:t> wrote </a:t>
            </a:r>
            <a:r>
              <a:rPr lang="en-US" i="1" dirty="0"/>
              <a:t>The Beauty Myth</a:t>
            </a:r>
            <a:r>
              <a:rPr lang="en-US" dirty="0"/>
              <a:t> (1991) to argue that societal constructs of beauty punish women who cannot attain them.</a:t>
            </a:r>
          </a:p>
          <a:p>
            <a:pPr marL="0" indent="0">
              <a:buNone/>
            </a:pPr>
            <a:endParaRPr lang="en-US" dirty="0"/>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07790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Sir Guy Carleton</a:t>
            </a:r>
            <a:r>
              <a:rPr lang="en-US" dirty="0"/>
              <a:t> </a:t>
            </a:r>
          </a:p>
        </p:txBody>
      </p:sp>
      <p:sp>
        <p:nvSpPr>
          <p:cNvPr id="3" name="Content Placeholder 2"/>
          <p:cNvSpPr>
            <a:spLocks noGrp="1"/>
          </p:cNvSpPr>
          <p:nvPr>
            <p:ph idx="1"/>
          </p:nvPr>
        </p:nvSpPr>
        <p:spPr/>
        <p:txBody>
          <a:bodyPr>
            <a:normAutofit lnSpcReduction="10000"/>
          </a:bodyPr>
          <a:lstStyle/>
          <a:p>
            <a:pPr marL="0" indent="0">
              <a:buNone/>
            </a:pPr>
            <a:r>
              <a:rPr lang="en-US" dirty="0" smtClean="0"/>
              <a:t>Irish-born</a:t>
            </a:r>
            <a:r>
              <a:rPr lang="en-US" dirty="0"/>
              <a:t>, he led grenadiers across the Plains of Abraham in the 1759 siege of Quebec under his close friend General Wolfe. He entered the war as second in command to Thomas Gage before taking command after Gage's 1775 recall. Carleton then directed British troops from Canada to Boston after the Battle of Concord, resulting in a revolt. Carleton then repulsed efforts by Montgomery and </a:t>
            </a:r>
            <a:r>
              <a:rPr lang="en-US" u="sng" dirty="0">
                <a:hlinkClick r:id="rId2"/>
              </a:rPr>
              <a:t>Benedict Arnold</a:t>
            </a:r>
            <a:r>
              <a:rPr lang="en-US" dirty="0"/>
              <a:t> to capture Montreal and Quebec, routing a second attempt by Arnold, by defeating an American naval buildup on Lake Champlain. Following this, he attempted to support </a:t>
            </a:r>
            <a:r>
              <a:rPr lang="en-US" u="sng" dirty="0">
                <a:hlinkClick r:id="rId3"/>
              </a:rPr>
              <a:t>Burgoyne</a:t>
            </a:r>
            <a:r>
              <a:rPr lang="en-US" dirty="0"/>
              <a:t>'s failed plan to isolate New England. Brought back to Britain to govern </a:t>
            </a:r>
            <a:r>
              <a:rPr lang="en-US" dirty="0" err="1"/>
              <a:t>Armagh</a:t>
            </a:r>
            <a:r>
              <a:rPr lang="en-US" dirty="0"/>
              <a:t> in Ireland in 1777, he sat out all but the end of the war, returning in 1782 as commander-in-chief after </a:t>
            </a:r>
            <a:r>
              <a:rPr lang="en-US" u="sng" dirty="0">
                <a:hlinkClick r:id="rId4"/>
              </a:rPr>
              <a:t>Cornwallis</a:t>
            </a:r>
            <a:r>
              <a:rPr lang="en-US" dirty="0"/>
              <a:t>' surrender.</a:t>
            </a:r>
          </a:p>
        </p:txBody>
      </p:sp>
    </p:spTree>
    <p:extLst>
      <p:ext uri="{BB962C8B-B14F-4D97-AF65-F5344CB8AC3E}">
        <p14:creationId xmlns:p14="http://schemas.microsoft.com/office/powerpoint/2010/main" val="20969272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Nathanael Greene</a:t>
            </a:r>
            <a:endParaRPr lang="en-US" dirty="0"/>
          </a:p>
        </p:txBody>
      </p:sp>
      <p:sp>
        <p:nvSpPr>
          <p:cNvPr id="3" name="Content Placeholder 2"/>
          <p:cNvSpPr>
            <a:spLocks noGrp="1"/>
          </p:cNvSpPr>
          <p:nvPr>
            <p:ph idx="1"/>
          </p:nvPr>
        </p:nvSpPr>
        <p:spPr>
          <a:xfrm>
            <a:off x="838200" y="1825624"/>
            <a:ext cx="10515600" cy="5032375"/>
          </a:xfrm>
        </p:spPr>
        <p:txBody>
          <a:bodyPr>
            <a:normAutofit fontScale="85000" lnSpcReduction="20000"/>
          </a:bodyPr>
          <a:lstStyle/>
          <a:p>
            <a:pPr marL="0" indent="0">
              <a:buNone/>
            </a:pPr>
            <a:r>
              <a:rPr lang="en-US" dirty="0" smtClean="0"/>
              <a:t>A </a:t>
            </a:r>
            <a:r>
              <a:rPr lang="en-US" dirty="0"/>
              <a:t>prominent Rhode Island politician prior to the revolution, he raised a militia company but was not elected their captain due to his partial lameness. Following his work in the siege of Boston, he marched his army to Long Island, where they aided in the battles around New York. Following the loss of Fort Washington, Greene led forces into victory at the Battle of Trenton, and then again distinguished himself by </a:t>
            </a:r>
            <a:r>
              <a:rPr lang="en-US" dirty="0" smtClean="0"/>
              <a:t>protecting </a:t>
            </a:r>
            <a:r>
              <a:rPr lang="en-US" u="sng" dirty="0" smtClean="0">
                <a:hlinkClick r:id="rId2"/>
              </a:rPr>
              <a:t>Washington</a:t>
            </a:r>
            <a:r>
              <a:rPr lang="en-US" dirty="0" smtClean="0"/>
              <a:t>'s </a:t>
            </a:r>
            <a:r>
              <a:rPr lang="en-US" dirty="0"/>
              <a:t>force at the Battle of Brandywine. Greene then led the main force at Germantown, and led the evacuation of positions along the Delaware River in fall 1777. The next year, Greene's logistical talents led Washington to appoint him quartermaster general, a position he only accepted if he were allowed to retain field troops. He then led those troops as the right wing in the Battle of Monmouth. The quartermaster general position led to conflicts with the Continental Congress, and Greene resigned in 1780. Appointed to command to replace the traitor </a:t>
            </a:r>
            <a:r>
              <a:rPr lang="en-US" u="sng" dirty="0">
                <a:hlinkClick r:id="rId3"/>
              </a:rPr>
              <a:t>Benedict Arnold</a:t>
            </a:r>
            <a:r>
              <a:rPr lang="en-US" dirty="0"/>
              <a:t>, he was sent south </a:t>
            </a:r>
            <a:r>
              <a:rPr lang="en-US" dirty="0" smtClean="0"/>
              <a:t>following </a:t>
            </a:r>
            <a:r>
              <a:rPr lang="en-US" u="sng" dirty="0" smtClean="0">
                <a:hlinkClick r:id="rId4"/>
              </a:rPr>
              <a:t>Gates</a:t>
            </a:r>
            <a:r>
              <a:rPr lang="en-US" dirty="0"/>
              <a:t>' loss at Camden. Joining with Daniel Morgan, he retreated from </a:t>
            </a:r>
            <a:r>
              <a:rPr lang="en-US" u="sng" dirty="0">
                <a:hlinkClick r:id="rId5"/>
              </a:rPr>
              <a:t>Cornwallis</a:t>
            </a:r>
            <a:r>
              <a:rPr lang="en-US" dirty="0"/>
              <a:t>' forces for two months until a crippling counterattack at Guilford Courthouse, which gave a costly victory to the British. Until the end of the war, Greene led a spirited offensive against Lord Rawdon's, and later Duncan Stuart's, forces, besieging Augusta and Ninety-Six, and establishing headquarters in Charleston following Washington's victory at Yorktown.</a:t>
            </a:r>
          </a:p>
        </p:txBody>
      </p:sp>
    </p:spTree>
    <p:extLst>
      <p:ext uri="{BB962C8B-B14F-4D97-AF65-F5344CB8AC3E}">
        <p14:creationId xmlns:p14="http://schemas.microsoft.com/office/powerpoint/2010/main" val="38061305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Sir William Howe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 A veteran of the siege of </a:t>
            </a:r>
            <a:r>
              <a:rPr lang="en-US" dirty="0" err="1"/>
              <a:t>Louisbourg</a:t>
            </a:r>
            <a:r>
              <a:rPr lang="en-US" dirty="0"/>
              <a:t>, and the leader of the ascent to the Plains of Abraham (Quebec, 1759), he was dispatched in 1775 as second in command to Gage. After directing the attack on Bunker Hill, he succeeded Gage as commander, and coordinated a strategic retreat from Boston to Halifax. In Halifax, he coordinated a joint army-navy attack with his brother, Richard, an admiral, resulting in a campaign which allowed the British to control New York City. After his attempts to secure a peace in 1777 failed, he led the attack on Philadelphia, defeating </a:t>
            </a:r>
            <a:r>
              <a:rPr lang="en-US" u="sng" dirty="0">
                <a:hlinkClick r:id="rId2"/>
              </a:rPr>
              <a:t>Washington</a:t>
            </a:r>
            <a:r>
              <a:rPr lang="en-US" dirty="0"/>
              <a:t> at Brandywine. After this, he wintered in Philadelphia, waiting for acceptance of his resignation, due to the failed peace negotiations. On May 25, 1778, he relinquished command to Sir Henry Clinton and returned home.</a:t>
            </a:r>
          </a:p>
        </p:txBody>
      </p:sp>
    </p:spTree>
    <p:extLst>
      <p:ext uri="{BB962C8B-B14F-4D97-AF65-F5344CB8AC3E}">
        <p14:creationId xmlns:p14="http://schemas.microsoft.com/office/powerpoint/2010/main" val="705682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sz="half" idx="2"/>
          </p:nvPr>
        </p:nvSpPr>
        <p:spPr>
          <a:xfrm>
            <a:off x="839788" y="1690688"/>
            <a:ext cx="5157787" cy="4498975"/>
          </a:xfrm>
        </p:spPr>
        <p:txBody>
          <a:bodyPr>
            <a:normAutofit/>
          </a:bodyPr>
          <a:lstStyle/>
          <a:p>
            <a:r>
              <a:rPr lang="en-US" dirty="0" smtClean="0">
                <a:hlinkClick r:id="rId2" action="ppaction://hlinksldjump"/>
              </a:rPr>
              <a:t>American Warships</a:t>
            </a:r>
            <a:endParaRPr lang="en-US" dirty="0" smtClean="0"/>
          </a:p>
          <a:p>
            <a:r>
              <a:rPr lang="en-US" dirty="0" smtClean="0">
                <a:hlinkClick r:id="rId3" action="ppaction://hlinksldjump"/>
              </a:rPr>
              <a:t>Revolutionary War Generals</a:t>
            </a:r>
            <a:endParaRPr lang="en-US" dirty="0" smtClean="0"/>
          </a:p>
          <a:p>
            <a:r>
              <a:rPr lang="en-US" dirty="0" smtClean="0">
                <a:hlinkClick r:id="rId4" action="ppaction://hlinksldjump"/>
              </a:rPr>
              <a:t>Treaties</a:t>
            </a:r>
            <a:endParaRPr lang="en-US" dirty="0" smtClean="0"/>
          </a:p>
          <a:p>
            <a:r>
              <a:rPr lang="en-US" dirty="0" smtClean="0">
                <a:hlinkClick r:id="rId5" action="ppaction://hlinksldjump"/>
              </a:rPr>
              <a:t>Trojan War Heroes</a:t>
            </a:r>
            <a:endParaRPr lang="en-US" dirty="0" smtClean="0"/>
          </a:p>
          <a:p>
            <a:r>
              <a:rPr lang="en-US" dirty="0" smtClean="0">
                <a:hlinkClick r:id="rId6" action="ppaction://hlinksldjump"/>
              </a:rPr>
              <a:t>Economists</a:t>
            </a:r>
            <a:endParaRPr lang="en-US" dirty="0" smtClean="0"/>
          </a:p>
          <a:p>
            <a:r>
              <a:rPr lang="en-US" dirty="0">
                <a:hlinkClick r:id="rId7" action="ppaction://hlinksldjump"/>
              </a:rPr>
              <a:t>British Reform Movements</a:t>
            </a:r>
            <a:endParaRPr lang="en-US" dirty="0"/>
          </a:p>
          <a:p>
            <a:endParaRPr lang="en-US" dirty="0" smtClean="0"/>
          </a:p>
          <a:p>
            <a:endParaRPr lang="en-US" dirty="0" smtClean="0"/>
          </a:p>
          <a:p>
            <a:endParaRPr lang="en-US" dirty="0"/>
          </a:p>
        </p:txBody>
      </p:sp>
      <p:sp>
        <p:nvSpPr>
          <p:cNvPr id="6" name="Content Placeholder 5"/>
          <p:cNvSpPr>
            <a:spLocks noGrp="1"/>
          </p:cNvSpPr>
          <p:nvPr>
            <p:ph sz="quarter" idx="4"/>
          </p:nvPr>
        </p:nvSpPr>
        <p:spPr>
          <a:xfrm>
            <a:off x="6172200" y="1690688"/>
            <a:ext cx="5183188" cy="4498975"/>
          </a:xfrm>
        </p:spPr>
        <p:txBody>
          <a:bodyPr/>
          <a:lstStyle/>
          <a:p>
            <a:r>
              <a:rPr lang="en-US" dirty="0" smtClean="0">
                <a:hlinkClick r:id="rId8" action="ppaction://hlinksldjump"/>
              </a:rPr>
              <a:t>Supreme </a:t>
            </a:r>
            <a:r>
              <a:rPr lang="en-US" dirty="0">
                <a:hlinkClick r:id="rId8" action="ppaction://hlinksldjump"/>
              </a:rPr>
              <a:t>Court Cases:</a:t>
            </a:r>
            <a:endParaRPr lang="en-US" dirty="0"/>
          </a:p>
          <a:p>
            <a:r>
              <a:rPr lang="en-US" dirty="0">
                <a:hlinkClick r:id="rId9" action="ppaction://hlinksldjump"/>
              </a:rPr>
              <a:t>People of the Early Middle Ages</a:t>
            </a:r>
            <a:endParaRPr lang="en-US" dirty="0"/>
          </a:p>
          <a:p>
            <a:r>
              <a:rPr lang="en-US" dirty="0">
                <a:hlinkClick r:id="rId10" action="ppaction://hlinksldjump"/>
              </a:rPr>
              <a:t>Ancient Philosophers</a:t>
            </a:r>
            <a:endParaRPr lang="en-US" dirty="0"/>
          </a:p>
          <a:p>
            <a:r>
              <a:rPr lang="en-US" dirty="0">
                <a:hlinkClick r:id="rId11" action="ppaction://hlinksldjump"/>
              </a:rPr>
              <a:t>Elections</a:t>
            </a:r>
            <a:endParaRPr lang="en-US" dirty="0"/>
          </a:p>
          <a:p>
            <a:r>
              <a:rPr lang="en-US" dirty="0" smtClean="0">
                <a:hlinkClick r:id="rId12" action="ppaction://hlinksldjump"/>
              </a:rPr>
              <a:t>Feminists</a:t>
            </a:r>
            <a:endParaRPr lang="en-US" dirty="0"/>
          </a:p>
        </p:txBody>
      </p:sp>
    </p:spTree>
    <p:extLst>
      <p:ext uri="{BB962C8B-B14F-4D97-AF65-F5344CB8AC3E}">
        <p14:creationId xmlns:p14="http://schemas.microsoft.com/office/powerpoint/2010/main" val="19995291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Tadeusz </a:t>
            </a:r>
            <a:r>
              <a:rPr lang="en-US" b="1" dirty="0" err="1"/>
              <a:t>Andrezj</a:t>
            </a:r>
            <a:r>
              <a:rPr lang="en-US" b="1" dirty="0"/>
              <a:t> </a:t>
            </a:r>
            <a:r>
              <a:rPr lang="en-US" b="1" dirty="0" err="1"/>
              <a:t>Bonawentura</a:t>
            </a:r>
            <a:r>
              <a:rPr lang="en-US" b="1" dirty="0"/>
              <a:t> Kosciusko</a:t>
            </a:r>
            <a:endParaRPr lang="en-US" dirty="0"/>
          </a:p>
        </p:txBody>
      </p:sp>
      <p:sp>
        <p:nvSpPr>
          <p:cNvPr id="3" name="Content Placeholder 2"/>
          <p:cNvSpPr>
            <a:spLocks noGrp="1"/>
          </p:cNvSpPr>
          <p:nvPr>
            <p:ph idx="1"/>
          </p:nvPr>
        </p:nvSpPr>
        <p:spPr>
          <a:xfrm>
            <a:off x="838200" y="1825624"/>
            <a:ext cx="10515600" cy="4698267"/>
          </a:xfrm>
        </p:spPr>
        <p:txBody>
          <a:bodyPr>
            <a:normAutofit fontScale="92500" lnSpcReduction="10000"/>
          </a:bodyPr>
          <a:lstStyle/>
          <a:p>
            <a:pPr marL="0" indent="0">
              <a:buNone/>
            </a:pPr>
            <a:r>
              <a:rPr lang="en-US" dirty="0" smtClean="0"/>
              <a:t>After </a:t>
            </a:r>
            <a:r>
              <a:rPr lang="en-US" dirty="0"/>
              <a:t>receiving military training in his native Poland and France, he resigned his commission due to poor advancement prospect. Offering his assistance to the Americans, he helped fortify the Delaware River in 1776, earning himself the rank of colonel. That winter, he planned the building of Fort Mercer, and the next spring headed north with </a:t>
            </a:r>
            <a:r>
              <a:rPr lang="en-US" u="sng" dirty="0">
                <a:hlinkClick r:id="rId2"/>
              </a:rPr>
              <a:t>General Gates</a:t>
            </a:r>
            <a:r>
              <a:rPr lang="en-US" dirty="0"/>
              <a:t>, becoming commander of the northern army and building fortifications which helped win the battle of Saratoga. In 1780, he worked on building defenses for West Point, then headed south when Gates was appointed command of the Southern Department. Serving under </a:t>
            </a:r>
            <a:r>
              <a:rPr lang="en-US" u="sng" dirty="0">
                <a:hlinkClick r:id="rId3"/>
              </a:rPr>
              <a:t>Nathaniel Greene</a:t>
            </a:r>
            <a:r>
              <a:rPr lang="en-US" dirty="0"/>
              <a:t>, he distinguished himself in the Race to the Dan River, and at Charleston, but mishandled the siege of Ninety-Six. Following the war, he was granted American citizenship but returned home to Poland. Back home he resisted partition, and attempted to liberate the nation afterward.</a:t>
            </a:r>
          </a:p>
        </p:txBody>
      </p:sp>
    </p:spTree>
    <p:extLst>
      <p:ext uri="{BB962C8B-B14F-4D97-AF65-F5344CB8AC3E}">
        <p14:creationId xmlns:p14="http://schemas.microsoft.com/office/powerpoint/2010/main" val="26010355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Marie Joseph Paul Yves </a:t>
            </a:r>
            <a:r>
              <a:rPr lang="en-US" b="1" dirty="0" err="1"/>
              <a:t>Roch</a:t>
            </a:r>
            <a:r>
              <a:rPr lang="en-US" b="1" dirty="0"/>
              <a:t> Gilbert du </a:t>
            </a:r>
            <a:r>
              <a:rPr lang="en-US" b="1" dirty="0" err="1"/>
              <a:t>Motier</a:t>
            </a:r>
            <a:r>
              <a:rPr lang="en-US" b="1" dirty="0"/>
              <a:t>, Marquis de Lafayette</a:t>
            </a:r>
            <a:r>
              <a:rPr lang="en-US" dirty="0"/>
              <a:t> </a:t>
            </a:r>
          </a:p>
        </p:txBody>
      </p:sp>
      <p:sp>
        <p:nvSpPr>
          <p:cNvPr id="3" name="Content Placeholder 2"/>
          <p:cNvSpPr>
            <a:spLocks noGrp="1"/>
          </p:cNvSpPr>
          <p:nvPr>
            <p:ph idx="1"/>
          </p:nvPr>
        </p:nvSpPr>
        <p:spPr/>
        <p:txBody>
          <a:bodyPr>
            <a:normAutofit lnSpcReduction="10000"/>
          </a:bodyPr>
          <a:lstStyle/>
          <a:p>
            <a:pPr marL="0" indent="0">
              <a:buNone/>
            </a:pPr>
            <a:r>
              <a:rPr lang="en-US" dirty="0" smtClean="0"/>
              <a:t>Approached </a:t>
            </a:r>
            <a:r>
              <a:rPr lang="en-US" dirty="0"/>
              <a:t>by U.S. Minister to France Silas Deane, he arrived in April 1777 with Baron de Kalb. First seeing action at Brandywine, his primary early action was in supporting </a:t>
            </a:r>
            <a:r>
              <a:rPr lang="en-US" u="sng" dirty="0">
                <a:hlinkClick r:id="rId2"/>
              </a:rPr>
              <a:t>Washington</a:t>
            </a:r>
            <a:r>
              <a:rPr lang="en-US" dirty="0"/>
              <a:t> during the winter at Valley Forge. After participating at the battles of Barren Hill, Monmouth, and Newport, he returned to France, raising support for an expeditionary force. Returning to America a colonel, he served on the board that sentenced Major Andre to death, and then faced Andre's confederate </a:t>
            </a:r>
            <a:r>
              <a:rPr lang="en-US" u="sng" dirty="0">
                <a:hlinkClick r:id="rId3"/>
              </a:rPr>
              <a:t>Benedict Arnold</a:t>
            </a:r>
            <a:r>
              <a:rPr lang="en-US" dirty="0"/>
              <a:t> in battle in 1781. Working in Virginia, he evaded </a:t>
            </a:r>
            <a:r>
              <a:rPr lang="en-US" u="sng" dirty="0">
                <a:hlinkClick r:id="rId4"/>
              </a:rPr>
              <a:t>Cornwallis</a:t>
            </a:r>
            <a:r>
              <a:rPr lang="en-US" dirty="0"/>
              <a:t>' forces, until reinforcements arrived in June. Coordinating with Anthony Wayne, the two combined forces against Cornwallis in the battle of Green Spring. Pursuing Cornwallis to Yorktown, Lafayette helped the siege there until Cornwallis' surrender.</a:t>
            </a:r>
          </a:p>
        </p:txBody>
      </p:sp>
    </p:spTree>
    <p:extLst>
      <p:ext uri="{BB962C8B-B14F-4D97-AF65-F5344CB8AC3E}">
        <p14:creationId xmlns:p14="http://schemas.microsoft.com/office/powerpoint/2010/main" val="20459064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Francis Marion</a:t>
            </a:r>
            <a:r>
              <a:rPr lang="en-US" dirty="0"/>
              <a:t> </a:t>
            </a:r>
          </a:p>
        </p:txBody>
      </p:sp>
      <p:sp>
        <p:nvSpPr>
          <p:cNvPr id="3" name="Content Placeholder 2"/>
          <p:cNvSpPr>
            <a:spLocks noGrp="1"/>
          </p:cNvSpPr>
          <p:nvPr>
            <p:ph idx="1"/>
          </p:nvPr>
        </p:nvSpPr>
        <p:spPr/>
        <p:txBody>
          <a:bodyPr/>
          <a:lstStyle/>
          <a:p>
            <a:pPr marL="0" indent="0">
              <a:buNone/>
            </a:pPr>
            <a:r>
              <a:rPr lang="en-US" dirty="0" smtClean="0"/>
              <a:t>Previously </a:t>
            </a:r>
            <a:r>
              <a:rPr lang="en-US" dirty="0"/>
              <a:t>an Indian fighter, Marion was given command of Fort Sullivan in 1776. Commanding the 2nd South Carolina, he fought at Savannah, and escaped capture when the British recaptured Charleston. From there, Marion fought a successful guerilla campaign against British troops, forcing </a:t>
            </a:r>
            <a:r>
              <a:rPr lang="en-US" u="sng" dirty="0">
                <a:hlinkClick r:id="rId2"/>
              </a:rPr>
              <a:t>Cornwallis</a:t>
            </a:r>
            <a:r>
              <a:rPr lang="en-US" dirty="0"/>
              <a:t> to appoint Colonel </a:t>
            </a:r>
            <a:r>
              <a:rPr lang="en-US" dirty="0" err="1"/>
              <a:t>Banastre</a:t>
            </a:r>
            <a:r>
              <a:rPr lang="en-US" dirty="0"/>
              <a:t> Tarleton to eliminate Marion. Tarleton's frustration at the task led to the remark "But as for this damned old fox, the devil himself could not catch him," creating Marion's nickname of "Swamp Fox." Promoted to brigadier general in 1781, and later given command of the North and South Carolina militias, Marion fought the British at Eutaw Springs.</a:t>
            </a:r>
          </a:p>
        </p:txBody>
      </p:sp>
    </p:spTree>
    <p:extLst>
      <p:ext uri="{BB962C8B-B14F-4D97-AF65-F5344CB8AC3E}">
        <p14:creationId xmlns:p14="http://schemas.microsoft.com/office/powerpoint/2010/main" val="11318581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 Paul Jones</a:t>
            </a:r>
            <a:r>
              <a:rPr lang="en-US" dirty="0"/>
              <a:t> </a:t>
            </a:r>
          </a:p>
        </p:txBody>
      </p:sp>
      <p:sp>
        <p:nvSpPr>
          <p:cNvPr id="3" name="Content Placeholder 2"/>
          <p:cNvSpPr>
            <a:spLocks noGrp="1"/>
          </p:cNvSpPr>
          <p:nvPr>
            <p:ph idx="1"/>
          </p:nvPr>
        </p:nvSpPr>
        <p:spPr/>
        <p:txBody>
          <a:bodyPr/>
          <a:lstStyle/>
          <a:p>
            <a:pPr marL="0" indent="0">
              <a:buNone/>
            </a:pPr>
            <a:r>
              <a:rPr lang="en-US" dirty="0" smtClean="0"/>
              <a:t>A </a:t>
            </a:r>
            <a:r>
              <a:rPr lang="en-US" dirty="0"/>
              <a:t>Scotsman who had fled Britain after two deaths at his hands, he added the last name Jones to his given name of John Paul. At the outbreak of conflict, he was commissioned to outfit the </a:t>
            </a:r>
            <a:r>
              <a:rPr lang="en-US" i="1" dirty="0"/>
              <a:t>Alfred</a:t>
            </a:r>
            <a:r>
              <a:rPr lang="en-US" dirty="0"/>
              <a:t>, which he then used to help capture New Providence in the Bahamas. The next month, April 1776, saw him lead the </a:t>
            </a:r>
            <a:r>
              <a:rPr lang="en-US" i="1" dirty="0"/>
              <a:t>Alfred</a:t>
            </a:r>
            <a:r>
              <a:rPr lang="en-US" dirty="0"/>
              <a:t> against the </a:t>
            </a:r>
            <a:r>
              <a:rPr lang="en-US" i="1" dirty="0"/>
              <a:t>HMS Glasgow</a:t>
            </a:r>
            <a:r>
              <a:rPr lang="en-US" dirty="0"/>
              <a:t>, leading him to promotion and command of the </a:t>
            </a:r>
            <a:r>
              <a:rPr lang="en-US" i="1" dirty="0"/>
              <a:t>Providence</a:t>
            </a:r>
            <a:r>
              <a:rPr lang="en-US" dirty="0"/>
              <a:t>. Ordered to raid until his provisions were expended, he sank and captured ships in operations along the Atlantic coast. Commissioned captain of the </a:t>
            </a:r>
            <a:r>
              <a:rPr lang="en-US" i="1" dirty="0"/>
              <a:t>Ranger</a:t>
            </a:r>
            <a:r>
              <a:rPr lang="en-US" dirty="0"/>
              <a:t>, he sailed to France to acquire new ships, and captured the </a:t>
            </a:r>
            <a:r>
              <a:rPr lang="en-US" i="1" dirty="0"/>
              <a:t>HMS Drake</a:t>
            </a:r>
            <a:r>
              <a:rPr lang="en-US" dirty="0"/>
              <a:t>. Leaving Europe in August 1779, he met the British ship </a:t>
            </a:r>
            <a:r>
              <a:rPr lang="en-US" i="1" dirty="0" err="1"/>
              <a:t>Serapis</a:t>
            </a:r>
            <a:r>
              <a:rPr lang="en-US" dirty="0"/>
              <a:t> in battle September 23, 1779.</a:t>
            </a:r>
          </a:p>
        </p:txBody>
      </p:sp>
    </p:spTree>
    <p:extLst>
      <p:ext uri="{BB962C8B-B14F-4D97-AF65-F5344CB8AC3E}">
        <p14:creationId xmlns:p14="http://schemas.microsoft.com/office/powerpoint/2010/main" val="19733297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Baron Friedrich Wilhelm von Steuben</a:t>
            </a:r>
            <a:r>
              <a:rPr lang="en-US" dirty="0"/>
              <a:t> </a:t>
            </a:r>
          </a:p>
        </p:txBody>
      </p:sp>
      <p:sp>
        <p:nvSpPr>
          <p:cNvPr id="3" name="Content Placeholder 2"/>
          <p:cNvSpPr>
            <a:spLocks noGrp="1"/>
          </p:cNvSpPr>
          <p:nvPr>
            <p:ph idx="1"/>
          </p:nvPr>
        </p:nvSpPr>
        <p:spPr/>
        <p:txBody>
          <a:bodyPr/>
          <a:lstStyle/>
          <a:p>
            <a:pPr marL="0" indent="0">
              <a:buNone/>
            </a:pPr>
            <a:r>
              <a:rPr lang="en-US" dirty="0" smtClean="0"/>
              <a:t>Formerly </a:t>
            </a:r>
            <a:r>
              <a:rPr lang="en-US" dirty="0"/>
              <a:t>part of Frederick the Great's staff, the Prussian Steuben was recommended by Ben Franklin </a:t>
            </a:r>
            <a:r>
              <a:rPr lang="en-US" dirty="0" smtClean="0"/>
              <a:t>to </a:t>
            </a:r>
            <a:r>
              <a:rPr lang="en-US" u="sng" dirty="0" smtClean="0">
                <a:hlinkClick r:id="rId2"/>
              </a:rPr>
              <a:t>George </a:t>
            </a:r>
            <a:r>
              <a:rPr lang="en-US" u="sng" dirty="0">
                <a:hlinkClick r:id="rId2"/>
              </a:rPr>
              <a:t>Washington</a:t>
            </a:r>
            <a:r>
              <a:rPr lang="en-US" dirty="0"/>
              <a:t>. Accepted by the Continental Congress, Steuben joined Washington at Valley Forge, and began training the army. Appointed major general and inspector general in May 1777, he aided in the Battle of Monmouth, then spent two years writing the </a:t>
            </a:r>
            <a:r>
              <a:rPr lang="en-US" i="1" dirty="0"/>
              <a:t>Regulations for the Order and Discipline of the Troops of the United States</a:t>
            </a:r>
            <a:r>
              <a:rPr lang="en-US" dirty="0"/>
              <a:t>, an army training manual. Sent to Virginia in 1780 to oppose </a:t>
            </a:r>
            <a:r>
              <a:rPr lang="en-US" u="sng" dirty="0">
                <a:hlinkClick r:id="rId3"/>
              </a:rPr>
              <a:t>Benedict Arnold</a:t>
            </a:r>
            <a:r>
              <a:rPr lang="en-US" dirty="0"/>
              <a:t>'s actions, illness caused him to turn over his troops to Lafayette, but Steuben recovered in time to aid in the siege of Yorktown.</a:t>
            </a:r>
          </a:p>
        </p:txBody>
      </p:sp>
    </p:spTree>
    <p:extLst>
      <p:ext uri="{BB962C8B-B14F-4D97-AF65-F5344CB8AC3E}">
        <p14:creationId xmlns:p14="http://schemas.microsoft.com/office/powerpoint/2010/main" val="37383457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George Washington</a:t>
            </a:r>
            <a:r>
              <a:rPr lang="en-US" dirty="0"/>
              <a:t> </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Selected </a:t>
            </a:r>
            <a:r>
              <a:rPr lang="en-US" dirty="0"/>
              <a:t>by the Continental Congress to serve as general-in-chief, his first actions were to blockade Boston. Key to the success in Boston was the capture of Dorchester Heights, allowing cannon fire against the British and forcing the withdrawal of </a:t>
            </a:r>
            <a:r>
              <a:rPr lang="en-US" u="sng" dirty="0">
                <a:hlinkClick r:id="rId2"/>
              </a:rPr>
              <a:t>Howe</a:t>
            </a:r>
            <a:r>
              <a:rPr lang="en-US" dirty="0"/>
              <a:t>. After failing to defend New York, Washington retreated toward Pennsylvania, extending British supply lines and allowing a successful counterattack on Hessian mercenaries at Trenton. Following victory at Princeton, Washington retired to winter quarters at Morristown. Sending his best forces north to deal with </a:t>
            </a:r>
            <a:r>
              <a:rPr lang="en-US" u="sng" dirty="0">
                <a:hlinkClick r:id="rId3"/>
              </a:rPr>
              <a:t>Burgoyne</a:t>
            </a:r>
            <a:r>
              <a:rPr lang="en-US" dirty="0"/>
              <a:t>'s attack in spring 1777, he kept Howe engaged in the mid-Atlantic. Autumn setbacks at Brandywine and Germantown led to a demoralized winter camp at Valley Forge, countered by the work of </a:t>
            </a:r>
            <a:r>
              <a:rPr lang="en-US" u="sng" dirty="0">
                <a:hlinkClick r:id="rId4"/>
              </a:rPr>
              <a:t>Lafayette</a:t>
            </a:r>
            <a:r>
              <a:rPr lang="en-US" dirty="0"/>
              <a:t>, </a:t>
            </a:r>
            <a:r>
              <a:rPr lang="en-US" u="sng" dirty="0">
                <a:hlinkClick r:id="rId5"/>
              </a:rPr>
              <a:t>Steuben</a:t>
            </a:r>
            <a:r>
              <a:rPr lang="en-US" dirty="0"/>
              <a:t>, and others. After a costly draw with Sir Henry Clinton's forces at Monmouth, Washington </a:t>
            </a:r>
            <a:r>
              <a:rPr lang="en-US" dirty="0" err="1"/>
              <a:t>sent</a:t>
            </a:r>
            <a:r>
              <a:rPr lang="en-US" u="sng" dirty="0" err="1">
                <a:hlinkClick r:id="rId6"/>
              </a:rPr>
              <a:t>Greene</a:t>
            </a:r>
            <a:r>
              <a:rPr lang="en-US" dirty="0"/>
              <a:t> south to replace </a:t>
            </a:r>
            <a:r>
              <a:rPr lang="en-US" u="sng" dirty="0">
                <a:hlinkClick r:id="rId7"/>
              </a:rPr>
              <a:t>Gates</a:t>
            </a:r>
            <a:r>
              <a:rPr lang="en-US" dirty="0"/>
              <a:t>, and worked with the French general Jean Baptiste Rochambeau to plan the Yorktown campaign. The success of this campaign led to </a:t>
            </a:r>
            <a:r>
              <a:rPr lang="en-US" u="sng" dirty="0">
                <a:hlinkClick r:id="rId8"/>
              </a:rPr>
              <a:t>Cornwallis</a:t>
            </a:r>
            <a:r>
              <a:rPr lang="en-US" dirty="0"/>
              <a:t>' surrender on October 19, 1781.</a:t>
            </a:r>
          </a:p>
        </p:txBody>
      </p:sp>
      <p:sp>
        <p:nvSpPr>
          <p:cNvPr id="4" name="Action Button: Home 3">
            <a:hlinkClick r:id="rId9"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77324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Treaties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125896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b="1" dirty="0"/>
              <a:t>Treaty of Versailles</a:t>
            </a:r>
            <a:r>
              <a:rPr lang="en-US" dirty="0"/>
              <a:t> (1919)</a:t>
            </a:r>
          </a:p>
        </p:txBody>
      </p:sp>
      <p:sp>
        <p:nvSpPr>
          <p:cNvPr id="3" name="Content Placeholder 2"/>
          <p:cNvSpPr>
            <a:spLocks noGrp="1"/>
          </p:cNvSpPr>
          <p:nvPr>
            <p:ph idx="1"/>
          </p:nvPr>
        </p:nvSpPr>
        <p:spPr/>
        <p:txBody>
          <a:bodyPr/>
          <a:lstStyle/>
          <a:p>
            <a:pPr marL="0" indent="0">
              <a:buNone/>
            </a:pPr>
            <a:r>
              <a:rPr lang="en-US" dirty="0" smtClean="0"/>
              <a:t>officially </a:t>
            </a:r>
            <a:r>
              <a:rPr lang="en-US" dirty="0"/>
              <a:t>ended World War I and was signed at its namesake French palace after the Paris Peace Conference. It is noted for the "Big Four" (Woodrow Wilson, David Lloyd-George, Georges Clemenceau, and Vittorio Orlando) who headed the Allies' delegations, discussions of Woodrow Wilson's Fourteen Points (particularly the League of Nations), and its controversial disarmament, war guilt, and reparations clauses. The conference was also notable for up-and-coming world figures who attended (John Maynard Keynes, Ho Chi Minh, Jan Smuts, etc.).</a:t>
            </a:r>
          </a:p>
        </p:txBody>
      </p:sp>
    </p:spTree>
    <p:extLst>
      <p:ext uri="{BB962C8B-B14F-4D97-AF65-F5344CB8AC3E}">
        <p14:creationId xmlns:p14="http://schemas.microsoft.com/office/powerpoint/2010/main" val="2335491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b="1" dirty="0"/>
              <a:t>Treaty of Utrecht</a:t>
            </a:r>
            <a:r>
              <a:rPr lang="en-US" dirty="0"/>
              <a:t> (1713)</a:t>
            </a:r>
          </a:p>
        </p:txBody>
      </p:sp>
      <p:sp>
        <p:nvSpPr>
          <p:cNvPr id="3" name="Content Placeholder 2"/>
          <p:cNvSpPr>
            <a:spLocks noGrp="1"/>
          </p:cNvSpPr>
          <p:nvPr>
            <p:ph idx="1"/>
          </p:nvPr>
        </p:nvSpPr>
        <p:spPr/>
        <p:txBody>
          <a:bodyPr/>
          <a:lstStyle/>
          <a:p>
            <a:pPr marL="0" indent="0">
              <a:buNone/>
            </a:pPr>
            <a:r>
              <a:rPr lang="en-US" dirty="0" smtClean="0"/>
              <a:t>was </a:t>
            </a:r>
            <a:r>
              <a:rPr lang="en-US" dirty="0"/>
              <a:t>a series of treaties signed in the Dutch city of Utrecht that (mostly) ended the War of the Spanish Succession (1701-1714). They were signed by France and Spain for one side and by Britain, Savoy, and the United Provinces (The Netherlands) for the other. The treaty confirmed a Bourbon prince (Philip, Duke of Anjou) on the Spanish throne (ending Habsburg control), but took steps to prevent the French and Spanish thrones from being merged. Some Spanish possessions, including Sicily, the Spanish Netherlands, Naples, and Gibraltar, were given to the victors.</a:t>
            </a:r>
          </a:p>
        </p:txBody>
      </p:sp>
    </p:spTree>
    <p:extLst>
      <p:ext uri="{BB962C8B-B14F-4D97-AF65-F5344CB8AC3E}">
        <p14:creationId xmlns:p14="http://schemas.microsoft.com/office/powerpoint/2010/main" val="31261654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b="1" dirty="0"/>
              <a:t>Treaty of Ghent</a:t>
            </a:r>
            <a:r>
              <a:rPr lang="en-US" dirty="0"/>
              <a:t> (1814)</a:t>
            </a:r>
          </a:p>
        </p:txBody>
      </p:sp>
      <p:sp>
        <p:nvSpPr>
          <p:cNvPr id="3" name="Content Placeholder 2"/>
          <p:cNvSpPr>
            <a:spLocks noGrp="1"/>
          </p:cNvSpPr>
          <p:nvPr>
            <p:ph idx="1"/>
          </p:nvPr>
        </p:nvSpPr>
        <p:spPr/>
        <p:txBody>
          <a:bodyPr/>
          <a:lstStyle/>
          <a:p>
            <a:pPr marL="0" indent="0">
              <a:buNone/>
            </a:pPr>
            <a:r>
              <a:rPr lang="en-US" dirty="0" smtClean="0"/>
              <a:t>ended </a:t>
            </a:r>
            <a:r>
              <a:rPr lang="en-US" dirty="0"/>
              <a:t>the War of 1812 between the U.S. and Britain. It was signed in the Belgian city of Ghent but, due to the distances involved, could not prevent the Battle of New Orleans two weeks later. The treaty made no boundary changes and had minimal effect; both sides were ready for peace and considered the war a futile and fruitless endeavor.</a:t>
            </a:r>
          </a:p>
        </p:txBody>
      </p:sp>
    </p:spTree>
    <p:extLst>
      <p:ext uri="{BB962C8B-B14F-4D97-AF65-F5344CB8AC3E}">
        <p14:creationId xmlns:p14="http://schemas.microsoft.com/office/powerpoint/2010/main" val="768703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American Warships</a:t>
            </a:r>
            <a:endParaRPr lang="en-US" dirty="0"/>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329454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b="1" dirty="0"/>
              <a:t>Treaty of Portsmouth</a:t>
            </a:r>
            <a:r>
              <a:rPr lang="en-US" dirty="0"/>
              <a:t> (1905)</a:t>
            </a:r>
          </a:p>
        </p:txBody>
      </p:sp>
      <p:sp>
        <p:nvSpPr>
          <p:cNvPr id="3" name="Content Placeholder 2"/>
          <p:cNvSpPr>
            <a:spLocks noGrp="1"/>
          </p:cNvSpPr>
          <p:nvPr>
            <p:ph idx="1"/>
          </p:nvPr>
        </p:nvSpPr>
        <p:spPr/>
        <p:txBody>
          <a:bodyPr/>
          <a:lstStyle/>
          <a:p>
            <a:pPr marL="0" indent="0">
              <a:buNone/>
            </a:pPr>
            <a:r>
              <a:rPr lang="en-US" dirty="0" smtClean="0"/>
              <a:t>ended </a:t>
            </a:r>
            <a:r>
              <a:rPr lang="en-US" dirty="0"/>
              <a:t>the Russo-Japanese War (1904-1905). It was signed in Portsmouth, New Hampshire, after negotiations brokered by Theodore Roosevelt (for which he won the Nobel Peace Prize). Japan had dominated the war and received an indemnity, the Liaodong Peninsula in Manchuria, and half of Sakhalin Island, but the treaty was widely condemned in Japan because the public had expected more</a:t>
            </a:r>
          </a:p>
        </p:txBody>
      </p:sp>
    </p:spTree>
    <p:extLst>
      <p:ext uri="{BB962C8B-B14F-4D97-AF65-F5344CB8AC3E}">
        <p14:creationId xmlns:p14="http://schemas.microsoft.com/office/powerpoint/2010/main" val="21097480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b="1" dirty="0"/>
              <a:t>Adams-Onís Treaty</a:t>
            </a:r>
            <a:r>
              <a:rPr lang="en-US" dirty="0"/>
              <a:t> (1819)</a:t>
            </a:r>
          </a:p>
        </p:txBody>
      </p:sp>
      <p:sp>
        <p:nvSpPr>
          <p:cNvPr id="3" name="Content Placeholder 2"/>
          <p:cNvSpPr>
            <a:spLocks noGrp="1"/>
          </p:cNvSpPr>
          <p:nvPr>
            <p:ph idx="1"/>
          </p:nvPr>
        </p:nvSpPr>
        <p:spPr/>
        <p:txBody>
          <a:bodyPr/>
          <a:lstStyle/>
          <a:p>
            <a:pPr marL="0" indent="0">
              <a:buNone/>
            </a:pPr>
            <a:r>
              <a:rPr lang="en-US" dirty="0" smtClean="0"/>
              <a:t>settled </a:t>
            </a:r>
            <a:r>
              <a:rPr lang="en-US" dirty="0"/>
              <a:t>a boundary dispute between the U.S. and Spain that arose following the Louisiana Purchase. It was negotiated by then-Secretary of State John Quincy Adams and most notably sold Florida to the U.S. in exchange for the payment of its citizens' claims against Spain. It also delineated the U.S.-Spain border to the Pacific Ocean leading to its alternate name, the Transcontinental Treaty.</a:t>
            </a:r>
          </a:p>
        </p:txBody>
      </p:sp>
    </p:spTree>
    <p:extLst>
      <p:ext uri="{BB962C8B-B14F-4D97-AF65-F5344CB8AC3E}">
        <p14:creationId xmlns:p14="http://schemas.microsoft.com/office/powerpoint/2010/main" val="38862139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b="1" dirty="0"/>
              <a:t>Camp David Accords</a:t>
            </a:r>
            <a:r>
              <a:rPr lang="en-US" dirty="0"/>
              <a:t> (1978)</a:t>
            </a:r>
          </a:p>
        </p:txBody>
      </p:sp>
      <p:sp>
        <p:nvSpPr>
          <p:cNvPr id="3" name="Content Placeholder 2"/>
          <p:cNvSpPr>
            <a:spLocks noGrp="1"/>
          </p:cNvSpPr>
          <p:nvPr>
            <p:ph idx="1"/>
          </p:nvPr>
        </p:nvSpPr>
        <p:spPr/>
        <p:txBody>
          <a:bodyPr/>
          <a:lstStyle/>
          <a:p>
            <a:pPr marL="0" indent="0">
              <a:buNone/>
            </a:pPr>
            <a:r>
              <a:rPr lang="en-US" dirty="0" smtClean="0"/>
              <a:t>were </a:t>
            </a:r>
            <a:r>
              <a:rPr lang="en-US" dirty="0"/>
              <a:t>negotiated at the presidential retreat of Camp David by Egypt's Anwar Sadat and Israel Menachem Begin; they were brokered by U.S. President Jimmy Carter. They led to a peace treaty the next year that returned the Sinai Peninsula to Egypt, guaranteed Israeli access to the Red Sea and Suez Canal, and more-or-less normalized diplomatic and economic relations between the two countries. This isolated Egypt from the other Arab countries and led to Sadat's assassination in 1981.</a:t>
            </a:r>
          </a:p>
        </p:txBody>
      </p:sp>
    </p:spTree>
    <p:extLst>
      <p:ext uri="{BB962C8B-B14F-4D97-AF65-F5344CB8AC3E}">
        <p14:creationId xmlns:p14="http://schemas.microsoft.com/office/powerpoint/2010/main" val="35767017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b="1" dirty="0"/>
              <a:t>Treaty of Guadalupe Hidalgo</a:t>
            </a:r>
            <a:r>
              <a:rPr lang="en-US" dirty="0"/>
              <a:t> (1848)</a:t>
            </a:r>
          </a:p>
        </p:txBody>
      </p:sp>
      <p:sp>
        <p:nvSpPr>
          <p:cNvPr id="3" name="Content Placeholder 2"/>
          <p:cNvSpPr>
            <a:spLocks noGrp="1"/>
          </p:cNvSpPr>
          <p:nvPr>
            <p:ph idx="1"/>
          </p:nvPr>
        </p:nvSpPr>
        <p:spPr/>
        <p:txBody>
          <a:bodyPr/>
          <a:lstStyle/>
          <a:p>
            <a:pPr marL="0" indent="0">
              <a:buNone/>
            </a:pPr>
            <a:r>
              <a:rPr lang="en-US" dirty="0" smtClean="0"/>
              <a:t>ended </a:t>
            </a:r>
            <a:r>
              <a:rPr lang="en-US" dirty="0"/>
              <a:t>the Mexican-American War (1846-1848) and was signed in its namesake neighborhood of Mexico City. Its most significant result was the "Mexican Cession" transferring California, Nevada, Utah, and parts of four other states to the U.S. It also made the Rio Grande the boundary between Texas and Mexico.</a:t>
            </a:r>
          </a:p>
        </p:txBody>
      </p:sp>
    </p:spTree>
    <p:extLst>
      <p:ext uri="{BB962C8B-B14F-4D97-AF65-F5344CB8AC3E}">
        <p14:creationId xmlns:p14="http://schemas.microsoft.com/office/powerpoint/2010/main" val="22735238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b="1" dirty="0"/>
              <a:t>Treaty of Brest-Litovsk</a:t>
            </a:r>
            <a:r>
              <a:rPr lang="en-US" dirty="0"/>
              <a:t> (1918)</a:t>
            </a:r>
          </a:p>
        </p:txBody>
      </p:sp>
      <p:sp>
        <p:nvSpPr>
          <p:cNvPr id="3" name="Content Placeholder 2"/>
          <p:cNvSpPr>
            <a:spLocks noGrp="1"/>
          </p:cNvSpPr>
          <p:nvPr>
            <p:ph idx="1"/>
          </p:nvPr>
        </p:nvSpPr>
        <p:spPr/>
        <p:txBody>
          <a:bodyPr/>
          <a:lstStyle/>
          <a:p>
            <a:pPr marL="0" indent="0">
              <a:buNone/>
            </a:pPr>
            <a:r>
              <a:rPr lang="en-US" dirty="0" smtClean="0"/>
              <a:t>was </a:t>
            </a:r>
            <a:r>
              <a:rPr lang="en-US" dirty="0"/>
              <a:t>a "separate peace" signed by the Bolshevik government of the new USSR and Germany. The USSR needed to make peace to focus on defeating the "Whites" (royalists) in the Russian Civil War, and it gave up Ukraine, Belarus, and the three Baltic countries after Germany invaded, an outcome worse than a German offer which chief Soviet negotiator Leon Trotsky had rejected. The treaty was negotiated in modern-day Brest (in Belarus) and was nullified by the subsequent Treaty of Versailles following Germany's defeat.</a:t>
            </a:r>
          </a:p>
        </p:txBody>
      </p:sp>
    </p:spTree>
    <p:extLst>
      <p:ext uri="{BB962C8B-B14F-4D97-AF65-F5344CB8AC3E}">
        <p14:creationId xmlns:p14="http://schemas.microsoft.com/office/powerpoint/2010/main" val="23077590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b="1" dirty="0"/>
              <a:t>Treaty of Tordesillas</a:t>
            </a:r>
            <a:r>
              <a:rPr lang="en-US" dirty="0"/>
              <a:t> (1494)</a:t>
            </a:r>
          </a:p>
        </p:txBody>
      </p:sp>
      <p:sp>
        <p:nvSpPr>
          <p:cNvPr id="3" name="Content Placeholder 2"/>
          <p:cNvSpPr>
            <a:spLocks noGrp="1"/>
          </p:cNvSpPr>
          <p:nvPr>
            <p:ph idx="1"/>
          </p:nvPr>
        </p:nvSpPr>
        <p:spPr/>
        <p:txBody>
          <a:bodyPr/>
          <a:lstStyle/>
          <a:p>
            <a:pPr marL="0" indent="0">
              <a:buNone/>
            </a:pPr>
            <a:r>
              <a:rPr lang="en-US" dirty="0" smtClean="0"/>
              <a:t>ostensibly </a:t>
            </a:r>
            <a:r>
              <a:rPr lang="en-US" dirty="0"/>
              <a:t>divided the New World (and, in later interpretations, the entire world) between Spain and Portugal. It resulted from a bull by (Spanish-born) Pope Alexander VI granting lands to Spain and established a line west of the Cape Verde islands between future Spanish possessions (west) and Portuguese possessions (east). The line passed through Brazil, allowing the Portuguese to establish a colony there while Spain received the rest of the Americas. Endless wrangling and repeated revisions ensued.</a:t>
            </a:r>
          </a:p>
        </p:txBody>
      </p:sp>
    </p:spTree>
    <p:extLst>
      <p:ext uri="{BB962C8B-B14F-4D97-AF65-F5344CB8AC3E}">
        <p14:creationId xmlns:p14="http://schemas.microsoft.com/office/powerpoint/2010/main" val="183979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b="1" dirty="0"/>
              <a:t>Peace of Westphalia</a:t>
            </a:r>
            <a:r>
              <a:rPr lang="en-US" dirty="0"/>
              <a:t> (1648)</a:t>
            </a:r>
          </a:p>
        </p:txBody>
      </p:sp>
      <p:sp>
        <p:nvSpPr>
          <p:cNvPr id="3" name="Content Placeholder 2"/>
          <p:cNvSpPr>
            <a:spLocks noGrp="1"/>
          </p:cNvSpPr>
          <p:nvPr>
            <p:ph idx="1"/>
          </p:nvPr>
        </p:nvSpPr>
        <p:spPr/>
        <p:txBody>
          <a:bodyPr/>
          <a:lstStyle/>
          <a:p>
            <a:pPr marL="0" indent="0">
              <a:buNone/>
            </a:pPr>
            <a:r>
              <a:rPr lang="en-US" dirty="0" smtClean="0"/>
              <a:t>is </a:t>
            </a:r>
            <a:r>
              <a:rPr lang="en-US" dirty="0"/>
              <a:t>the collective name for two treaties ending the Thirty Years' War that were signed by the Holy Roman Empire, minor German states, Spain, France, Sweden, and the Dutch Republic. It confirmed the principle of "</a:t>
            </a:r>
            <a:r>
              <a:rPr lang="en-US" dirty="0" err="1"/>
              <a:t>cuius</a:t>
            </a:r>
            <a:r>
              <a:rPr lang="en-US" dirty="0"/>
              <a:t> </a:t>
            </a:r>
            <a:r>
              <a:rPr lang="en-US" dirty="0" err="1"/>
              <a:t>regio</a:t>
            </a:r>
            <a:r>
              <a:rPr lang="en-US" dirty="0"/>
              <a:t> </a:t>
            </a:r>
            <a:r>
              <a:rPr lang="en-US" dirty="0" err="1"/>
              <a:t>eius</a:t>
            </a:r>
            <a:r>
              <a:rPr lang="en-US" dirty="0"/>
              <a:t> </a:t>
            </a:r>
            <a:r>
              <a:rPr lang="en-US" dirty="0" err="1"/>
              <a:t>religio</a:t>
            </a:r>
            <a:r>
              <a:rPr lang="en-US" dirty="0"/>
              <a:t>" (that a ruler's religion determined that of his country) introduced by the Peace of Augsburg, but mandated relative tolerance of other (Christian) faiths. It adjusted the borders of German states and strengthened their princes with respect to the Emperor and transferred most of Lorraine and some of Alsace to France.</a:t>
            </a:r>
          </a:p>
        </p:txBody>
      </p:sp>
    </p:spTree>
    <p:extLst>
      <p:ext uri="{BB962C8B-B14F-4D97-AF65-F5344CB8AC3E}">
        <p14:creationId xmlns:p14="http://schemas.microsoft.com/office/powerpoint/2010/main" val="12663291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b="1" dirty="0"/>
              <a:t>Lateran Treaty</a:t>
            </a:r>
            <a:r>
              <a:rPr lang="en-US" dirty="0"/>
              <a:t> (1929)</a:t>
            </a:r>
          </a:p>
        </p:txBody>
      </p:sp>
      <p:sp>
        <p:nvSpPr>
          <p:cNvPr id="3" name="Content Placeholder 2"/>
          <p:cNvSpPr>
            <a:spLocks noGrp="1"/>
          </p:cNvSpPr>
          <p:nvPr>
            <p:ph idx="1"/>
          </p:nvPr>
        </p:nvSpPr>
        <p:spPr/>
        <p:txBody>
          <a:bodyPr/>
          <a:lstStyle/>
          <a:p>
            <a:pPr marL="0" indent="0">
              <a:buNone/>
            </a:pPr>
            <a:r>
              <a:rPr lang="en-US" dirty="0" smtClean="0"/>
              <a:t>created </a:t>
            </a:r>
            <a:r>
              <a:rPr lang="en-US" dirty="0"/>
              <a:t>the independent country of the Vatican City, made Catholicism the state religion of Italy (ended in 1984), and determined the proper remuneration for Church property taken by Italy. It was signed by Benito Mussolini and a representative of Pope Pius XI in the namesake papal residence and ended the so-called "Roman Question" that arose out of the unification of Italy and the dissolution of the Papal States.</a:t>
            </a:r>
          </a:p>
        </p:txBody>
      </p:sp>
    </p:spTree>
    <p:extLst>
      <p:ext uri="{BB962C8B-B14F-4D97-AF65-F5344CB8AC3E}">
        <p14:creationId xmlns:p14="http://schemas.microsoft.com/office/powerpoint/2010/main" val="18180051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b="1" dirty="0"/>
              <a:t>Treaty of Paris</a:t>
            </a:r>
            <a:r>
              <a:rPr lang="en-US" dirty="0"/>
              <a:t> (1898)</a:t>
            </a:r>
          </a:p>
        </p:txBody>
      </p:sp>
      <p:sp>
        <p:nvSpPr>
          <p:cNvPr id="3" name="Content Placeholder 2"/>
          <p:cNvSpPr>
            <a:spLocks noGrp="1"/>
          </p:cNvSpPr>
          <p:nvPr>
            <p:ph idx="1"/>
          </p:nvPr>
        </p:nvSpPr>
        <p:spPr/>
        <p:txBody>
          <a:bodyPr/>
          <a:lstStyle/>
          <a:p>
            <a:pPr marL="0" indent="0">
              <a:buNone/>
            </a:pPr>
            <a:r>
              <a:rPr lang="en-US" dirty="0" smtClean="0"/>
              <a:t>was</a:t>
            </a:r>
            <a:r>
              <a:rPr lang="en-US" dirty="0"/>
              <a:t>, surprisingly, the only Treaty of Paris to make the list. It ended the Spanish-American War and transferred Guam, the Philippines, and Puerto Rico to the U.S. while making Cuba (ostensibly) independent. The treaty was the beginning of American imperialism and underwent a lengthy and contentious ratification.</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21040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Trojan War Heroes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22023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USS </a:t>
            </a:r>
            <a:r>
              <a:rPr lang="en-US" b="1" i="1" dirty="0"/>
              <a:t>Constitution</a:t>
            </a:r>
            <a:r>
              <a:rPr lang="en-US" dirty="0"/>
              <a:t> Better known as “Old Ironsides,”</a:t>
            </a:r>
          </a:p>
        </p:txBody>
      </p:sp>
      <p:sp>
        <p:nvSpPr>
          <p:cNvPr id="3" name="Content Placeholder 2"/>
          <p:cNvSpPr>
            <a:spLocks noGrp="1"/>
          </p:cNvSpPr>
          <p:nvPr>
            <p:ph idx="1"/>
          </p:nvPr>
        </p:nvSpPr>
        <p:spPr/>
        <p:txBody>
          <a:bodyPr/>
          <a:lstStyle/>
          <a:p>
            <a:pPr marL="0" indent="0">
              <a:buNone/>
            </a:pPr>
            <a:r>
              <a:rPr lang="en-US" dirty="0" smtClean="0"/>
              <a:t>the</a:t>
            </a:r>
            <a:r>
              <a:rPr lang="en-US" dirty="0"/>
              <a:t> </a:t>
            </a:r>
            <a:r>
              <a:rPr lang="en-US" i="1" dirty="0"/>
              <a:t>Constitution</a:t>
            </a:r>
            <a:r>
              <a:rPr lang="en-US" dirty="0"/>
              <a:t> was one of the first six ships commissioned by the U.S. Navy after the American Revolution. Launched from Boston in 1797, the </a:t>
            </a:r>
            <a:r>
              <a:rPr lang="en-US" i="1" dirty="0"/>
              <a:t>Constitution</a:t>
            </a:r>
            <a:r>
              <a:rPr lang="en-US" dirty="0"/>
              <a:t> first saw action as the squadron flagship in the Quasi-War with France from 1799-1801 and also fought in the Barbary War and the War of 1812. She later served many years as the nation’s flagship in the Mediterranean. Retired from active duty in 1846, the words of Oliver Wendell Holmes’ </a:t>
            </a:r>
            <a:r>
              <a:rPr lang="en-US" u="sng" dirty="0">
                <a:hlinkClick r:id="rId2"/>
              </a:rPr>
              <a:t>“Old Ironsides”</a:t>
            </a:r>
            <a:r>
              <a:rPr lang="en-US" dirty="0"/>
              <a:t> saved her from the scrap yard—she became the training ship of the U.S. Naval Academy until the mid-1880s. She became the symbolic flagship of the U.S. Navy in 1940 and is now a floating museum in Boston.</a:t>
            </a:r>
          </a:p>
          <a:p>
            <a:pPr marL="0" indent="0">
              <a:buNone/>
            </a:pPr>
            <a:endParaRPr lang="en-US" dirty="0"/>
          </a:p>
        </p:txBody>
      </p:sp>
    </p:spTree>
    <p:extLst>
      <p:ext uri="{BB962C8B-B14F-4D97-AF65-F5344CB8AC3E}">
        <p14:creationId xmlns:p14="http://schemas.microsoft.com/office/powerpoint/2010/main" val="24525381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Agamemnon</a:t>
            </a:r>
            <a:r>
              <a:rPr lang="en-US" dirty="0"/>
              <a:t> </a:t>
            </a:r>
            <a:r>
              <a:rPr lang="en-US" dirty="0" smtClean="0"/>
              <a:t>- Greek</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king of Mycenae, Agamemnon shares supreme command of the Greek troops with his brother, Menelaus. An epithet of his, "king of heroes," reflects this status. As a commander, however, he often lacks good public relations skills, as shown by his feud with Achilles (book 1) and by his ill-considered strategy of suggesting that all the troops go home (book 2). Upon his return home, Agamemnon is murdered by his wife, Clytemnestra, and her lover, </a:t>
            </a:r>
            <a:r>
              <a:rPr lang="en-US" dirty="0" err="1"/>
              <a:t>Aegisthus</a:t>
            </a:r>
            <a:endParaRPr lang="en-US" dirty="0"/>
          </a:p>
        </p:txBody>
      </p:sp>
    </p:spTree>
    <p:extLst>
      <p:ext uri="{BB962C8B-B14F-4D97-AF65-F5344CB8AC3E}">
        <p14:creationId xmlns:p14="http://schemas.microsoft.com/office/powerpoint/2010/main" val="40377103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Menelaus</a:t>
            </a:r>
            <a:r>
              <a:rPr lang="en-US" dirty="0"/>
              <a:t> </a:t>
            </a:r>
            <a:r>
              <a:rPr lang="en-US" dirty="0" smtClean="0"/>
              <a:t>- Greek</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king of Sparta, Menelaus is the husband of Helen, the </a:t>
            </a:r>
            <a:r>
              <a:rPr lang="en-US" i="1" dirty="0"/>
              <a:t>cause </a:t>
            </a:r>
            <a:r>
              <a:rPr lang="en-US" i="1" dirty="0" err="1"/>
              <a:t>celebre</a:t>
            </a:r>
            <a:r>
              <a:rPr lang="en-US" dirty="0"/>
              <a:t> of the war. He tries to win Helen back by fighting Paris in single combat but Aphrodite carried Paris off when it seems that Menelaus will win. Despite his notionally equal say in commanding the troops with his brother Agamemnon, in practice Agamemnon often dominates.</a:t>
            </a:r>
          </a:p>
        </p:txBody>
      </p:sp>
    </p:spTree>
    <p:extLst>
      <p:ext uri="{BB962C8B-B14F-4D97-AF65-F5344CB8AC3E}">
        <p14:creationId xmlns:p14="http://schemas.microsoft.com/office/powerpoint/2010/main" val="2601227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Achilles</a:t>
            </a:r>
            <a:r>
              <a:rPr lang="en-US" dirty="0"/>
              <a:t> </a:t>
            </a:r>
            <a:r>
              <a:rPr lang="en-US" dirty="0" smtClean="0"/>
              <a:t>- Greek</a:t>
            </a:r>
            <a:endParaRPr lang="en-US" dirty="0"/>
          </a:p>
        </p:txBody>
      </p:sp>
      <p:sp>
        <p:nvSpPr>
          <p:cNvPr id="3" name="Content Placeholder 2"/>
          <p:cNvSpPr>
            <a:spLocks noGrp="1"/>
          </p:cNvSpPr>
          <p:nvPr>
            <p:ph idx="1"/>
          </p:nvPr>
        </p:nvSpPr>
        <p:spPr/>
        <p:txBody>
          <a:bodyPr/>
          <a:lstStyle/>
          <a:p>
            <a:pPr marL="0" indent="0">
              <a:buNone/>
            </a:pPr>
            <a:r>
              <a:rPr lang="en-US" dirty="0" smtClean="0"/>
              <a:t>This </a:t>
            </a:r>
            <a:r>
              <a:rPr lang="en-US" dirty="0"/>
              <a:t>"swift-footed" warrior is the greatest on the Greek side. His father is Peleus, a great warrior in his own right, and his mother is Thetis, a sea nymph. The consequences of Achilles' rage at Agamemnon for confiscating his </a:t>
            </a:r>
            <a:r>
              <a:rPr lang="en-US" i="1" dirty="0" err="1"/>
              <a:t>geras</a:t>
            </a:r>
            <a:r>
              <a:rPr lang="en-US" dirty="0"/>
              <a:t> (prize of honor) are the subject of the </a:t>
            </a:r>
            <a:r>
              <a:rPr lang="en-US" i="1" dirty="0"/>
              <a:t>Iliad</a:t>
            </a:r>
            <a:r>
              <a:rPr lang="en-US" dirty="0"/>
              <a:t>. Achilles kills Hector, but is killed by a poisoned arrow in the heel, the only vulnerable place on his body.</a:t>
            </a:r>
          </a:p>
        </p:txBody>
      </p:sp>
    </p:spTree>
    <p:extLst>
      <p:ext uri="{BB962C8B-B14F-4D97-AF65-F5344CB8AC3E}">
        <p14:creationId xmlns:p14="http://schemas.microsoft.com/office/powerpoint/2010/main" val="42845467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Patroclus</a:t>
            </a:r>
            <a:r>
              <a:rPr lang="en-US" dirty="0"/>
              <a:t> </a:t>
            </a:r>
            <a:r>
              <a:rPr lang="en-US" dirty="0" smtClean="0"/>
              <a:t>- Greek</a:t>
            </a:r>
            <a:endParaRPr lang="en-US" dirty="0"/>
          </a:p>
        </p:txBody>
      </p:sp>
      <p:sp>
        <p:nvSpPr>
          <p:cNvPr id="3" name="Content Placeholder 2"/>
          <p:cNvSpPr>
            <a:spLocks noGrp="1"/>
          </p:cNvSpPr>
          <p:nvPr>
            <p:ph idx="1"/>
          </p:nvPr>
        </p:nvSpPr>
        <p:spPr/>
        <p:txBody>
          <a:bodyPr/>
          <a:lstStyle/>
          <a:p>
            <a:pPr marL="0" indent="0">
              <a:buNone/>
            </a:pPr>
            <a:r>
              <a:rPr lang="en-US" dirty="0" smtClean="0"/>
              <a:t>Achilles</a:t>
            </a:r>
            <a:r>
              <a:rPr lang="en-US" dirty="0"/>
              <a:t>' foster brother and closest friend. Although Patroclus is a formidable hero, he is valued for his kind and gentle nature. Patroclus is killed by Hector while wearing the armor of Achilles</a:t>
            </a:r>
          </a:p>
        </p:txBody>
      </p:sp>
    </p:spTree>
    <p:extLst>
      <p:ext uri="{BB962C8B-B14F-4D97-AF65-F5344CB8AC3E}">
        <p14:creationId xmlns:p14="http://schemas.microsoft.com/office/powerpoint/2010/main" val="21830246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Ajax</a:t>
            </a:r>
            <a:r>
              <a:rPr lang="en-US" dirty="0"/>
              <a:t> </a:t>
            </a:r>
            <a:r>
              <a:rPr lang="en-US" dirty="0" smtClean="0"/>
              <a:t>- Greek</a:t>
            </a:r>
            <a:endParaRPr lang="en-US" dirty="0"/>
          </a:p>
        </p:txBody>
      </p:sp>
      <p:sp>
        <p:nvSpPr>
          <p:cNvPr id="3" name="Content Placeholder 2"/>
          <p:cNvSpPr>
            <a:spLocks noGrp="1"/>
          </p:cNvSpPr>
          <p:nvPr>
            <p:ph idx="1"/>
          </p:nvPr>
        </p:nvSpPr>
        <p:spPr/>
        <p:txBody>
          <a:bodyPr/>
          <a:lstStyle/>
          <a:p>
            <a:pPr marL="0" indent="0">
              <a:buNone/>
            </a:pPr>
            <a:r>
              <a:rPr lang="en-US" dirty="0" smtClean="0"/>
              <a:t>This </a:t>
            </a:r>
            <a:r>
              <a:rPr lang="en-US" dirty="0"/>
              <a:t>prince of Salamis is the son of </a:t>
            </a:r>
            <a:r>
              <a:rPr lang="en-US" dirty="0" err="1"/>
              <a:t>Telamon</a:t>
            </a:r>
            <a:r>
              <a:rPr lang="en-US" dirty="0"/>
              <a:t>. He once fights all afternoon in single combat with Hector; since neither one can decisively wound the other, they part as friends. Ajax's most glorious achievement is fighting the Trojans back from the ships almost singlehandedly. He commits suicide after the armor of Achilles is awarded to Odysseus rather than to himself.</a:t>
            </a:r>
          </a:p>
        </p:txBody>
      </p:sp>
    </p:spTree>
    <p:extLst>
      <p:ext uri="{BB962C8B-B14F-4D97-AF65-F5344CB8AC3E}">
        <p14:creationId xmlns:p14="http://schemas.microsoft.com/office/powerpoint/2010/main" val="11002183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Diomedes</a:t>
            </a:r>
            <a:r>
              <a:rPr lang="en-US" dirty="0"/>
              <a:t> </a:t>
            </a:r>
            <a:r>
              <a:rPr lang="en-US" dirty="0" smtClean="0"/>
              <a:t>- Greek</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a:t>his day of glory, Diomedes kills Pandarus and wounds Aeneas before taking on the gods. He stabs Aphrodite in the wrist and, with Athena as his charioteer, wounds Ares in the stomach. Along with Odysseus, he also conducts a successful night raid against King Rhesus.</a:t>
            </a:r>
          </a:p>
        </p:txBody>
      </p:sp>
    </p:spTree>
    <p:extLst>
      <p:ext uri="{BB962C8B-B14F-4D97-AF65-F5344CB8AC3E}">
        <p14:creationId xmlns:p14="http://schemas.microsoft.com/office/powerpoint/2010/main" val="36839553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Odysseus</a:t>
            </a:r>
            <a:r>
              <a:rPr lang="en-US" dirty="0"/>
              <a:t> </a:t>
            </a:r>
            <a:r>
              <a:rPr lang="en-US" dirty="0" smtClean="0"/>
              <a:t>- Greek</a:t>
            </a:r>
            <a:endParaRPr lang="en-US" dirty="0"/>
          </a:p>
        </p:txBody>
      </p:sp>
      <p:sp>
        <p:nvSpPr>
          <p:cNvPr id="3" name="Content Placeholder 2"/>
          <p:cNvSpPr>
            <a:spLocks noGrp="1"/>
          </p:cNvSpPr>
          <p:nvPr>
            <p:ph idx="1"/>
          </p:nvPr>
        </p:nvSpPr>
        <p:spPr/>
        <p:txBody>
          <a:bodyPr/>
          <a:lstStyle/>
          <a:p>
            <a:pPr marL="0" indent="0">
              <a:buNone/>
            </a:pPr>
            <a:r>
              <a:rPr lang="en-US" dirty="0" smtClean="0"/>
              <a:t>This </a:t>
            </a:r>
            <a:r>
              <a:rPr lang="en-US" dirty="0"/>
              <a:t>son of Laertes is known for his cleverness and glib tongue. His accomplishments include a successful night raid against King Rhesus, winning the armor of Achilles, and engineering the famous Trojan Horse. His ten-year trip home to Ithaca (where his wife, Penelope, awaits) is the subject of the </a:t>
            </a:r>
            <a:r>
              <a:rPr lang="en-US" i="1" dirty="0"/>
              <a:t>Odyssey</a:t>
            </a:r>
            <a:r>
              <a:rPr lang="en-US" dirty="0"/>
              <a:t>.</a:t>
            </a:r>
          </a:p>
        </p:txBody>
      </p:sp>
    </p:spTree>
    <p:extLst>
      <p:ext uri="{BB962C8B-B14F-4D97-AF65-F5344CB8AC3E}">
        <p14:creationId xmlns:p14="http://schemas.microsoft.com/office/powerpoint/2010/main" val="4847741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Nestor</a:t>
            </a:r>
            <a:r>
              <a:rPr lang="en-US" dirty="0" smtClean="0"/>
              <a:t> - Greek</a:t>
            </a:r>
            <a:endParaRPr lang="en-US" dirty="0"/>
          </a:p>
        </p:txBody>
      </p:sp>
      <p:sp>
        <p:nvSpPr>
          <p:cNvPr id="3" name="Content Placeholder 2"/>
          <p:cNvSpPr>
            <a:spLocks noGrp="1"/>
          </p:cNvSpPr>
          <p:nvPr>
            <p:ph idx="1"/>
          </p:nvPr>
        </p:nvSpPr>
        <p:spPr/>
        <p:txBody>
          <a:bodyPr/>
          <a:lstStyle/>
          <a:p>
            <a:pPr marL="0" indent="0">
              <a:buNone/>
            </a:pPr>
            <a:r>
              <a:rPr lang="en-US" dirty="0" smtClean="0"/>
              <a:t>king </a:t>
            </a:r>
            <a:r>
              <a:rPr lang="en-US" dirty="0"/>
              <a:t>of Pylos, is too old to participate in the fighting of the Trojan War, but serves as an advisor. He tells tales of "the good old days" to the other heroes.</a:t>
            </a:r>
          </a:p>
        </p:txBody>
      </p:sp>
    </p:spTree>
    <p:extLst>
      <p:ext uri="{BB962C8B-B14F-4D97-AF65-F5344CB8AC3E}">
        <p14:creationId xmlns:p14="http://schemas.microsoft.com/office/powerpoint/2010/main" val="28339418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Hector</a:t>
            </a:r>
            <a:r>
              <a:rPr lang="en-US" dirty="0"/>
              <a:t> </a:t>
            </a:r>
            <a:r>
              <a:rPr lang="en-US" dirty="0" smtClean="0"/>
              <a:t>- Trojan</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son of Priam and Hecuba, he is probably the noblest character on either side. A favorite of Apollo, this captain of the Trojan forces exchanges gifts with Ajax after neither can conquer the other in single combat. He kills Patroclus when that Greek goes into battle wearing the armor of his friend, Achilles. Killed by Achilles to avenge the death of Patroclus, he is greatly mourned by all of Troy. Funeral games take place in his honor.</a:t>
            </a:r>
          </a:p>
        </p:txBody>
      </p:sp>
    </p:spTree>
    <p:extLst>
      <p:ext uri="{BB962C8B-B14F-4D97-AF65-F5344CB8AC3E}">
        <p14:creationId xmlns:p14="http://schemas.microsoft.com/office/powerpoint/2010/main" val="39047368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Paris</a:t>
            </a:r>
            <a:r>
              <a:rPr lang="en-US" dirty="0"/>
              <a:t> </a:t>
            </a:r>
            <a:r>
              <a:rPr lang="en-US" dirty="0" smtClean="0"/>
              <a:t>- Trojan</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sometimes called Alexander) Also the son of Priam and Hecuba, he is destined to be the ruin of his country. He fulfills this destiny by accepting a bribe when asked to judge which of three goddesses is the fairest. When he awards Aphrodite the golden apple, Aphrodite repays him by granting him the most beautiful woman in the world; unfortunately, Helen is already married to Menelaus. Known less for hand-to-hand fighting than for mastery of his bow, he kills Achilles with an arrow but dies by the poisoned arrows of </a:t>
            </a:r>
            <a:r>
              <a:rPr lang="en-US" dirty="0" err="1"/>
              <a:t>Philoctetes</a:t>
            </a:r>
            <a:r>
              <a:rPr lang="en-US" dirty="0"/>
              <a:t>.</a:t>
            </a:r>
          </a:p>
        </p:txBody>
      </p:sp>
    </p:spTree>
    <p:extLst>
      <p:ext uri="{BB962C8B-B14F-4D97-AF65-F5344CB8AC3E}">
        <p14:creationId xmlns:p14="http://schemas.microsoft.com/office/powerpoint/2010/main" val="2108495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USS </a:t>
            </a:r>
            <a:r>
              <a:rPr lang="en-US" b="1" i="1" dirty="0"/>
              <a:t>Chesapeake</a:t>
            </a:r>
            <a:r>
              <a:rPr lang="en-US" dirty="0"/>
              <a:t> </a:t>
            </a:r>
          </a:p>
        </p:txBody>
      </p:sp>
      <p:sp>
        <p:nvSpPr>
          <p:cNvPr id="3" name="Content Placeholder 2"/>
          <p:cNvSpPr>
            <a:spLocks noGrp="1"/>
          </p:cNvSpPr>
          <p:nvPr>
            <p:ph idx="1"/>
          </p:nvPr>
        </p:nvSpPr>
        <p:spPr/>
        <p:txBody>
          <a:bodyPr/>
          <a:lstStyle/>
          <a:p>
            <a:pPr marL="0" indent="0">
              <a:buNone/>
            </a:pPr>
            <a:r>
              <a:rPr lang="en-US" dirty="0" smtClean="0"/>
              <a:t>The </a:t>
            </a:r>
            <a:r>
              <a:rPr lang="en-US" dirty="0"/>
              <a:t>USS </a:t>
            </a:r>
            <a:r>
              <a:rPr lang="en-US" i="1" dirty="0"/>
              <a:t>Chesapeake</a:t>
            </a:r>
            <a:r>
              <a:rPr lang="en-US" dirty="0"/>
              <a:t> was built at what is now the Norfolk Naval Shipyard, between 1798 and 1799. The </a:t>
            </a:r>
            <a:r>
              <a:rPr lang="en-US" i="1" dirty="0"/>
              <a:t>Chesapeake</a:t>
            </a:r>
            <a:r>
              <a:rPr lang="en-US" dirty="0"/>
              <a:t> was attacked by the British </a:t>
            </a:r>
            <a:r>
              <a:rPr lang="en-US" i="1" dirty="0"/>
              <a:t>Leopard</a:t>
            </a:r>
            <a:r>
              <a:rPr lang="en-US" dirty="0"/>
              <a:t> off Cape Henry in 1807 (which led to the duel between Commodores James Barron and Stephen Decatur), one of the causes of the War of 1812. She was captured off Boston in 1813 by the British frigate </a:t>
            </a:r>
            <a:r>
              <a:rPr lang="en-US" i="1" dirty="0"/>
              <a:t>Shannon</a:t>
            </a:r>
            <a:r>
              <a:rPr lang="en-US" dirty="0"/>
              <a:t>, on which occasion her commander, Capt. James Lawrence, uttered his celebrated dying words, “Don’t give up the ship,” which have become a tradition in the U.S. Navy.</a:t>
            </a:r>
          </a:p>
          <a:p>
            <a:pPr marL="0" indent="0">
              <a:buNone/>
            </a:pPr>
            <a:endParaRPr lang="en-US" dirty="0"/>
          </a:p>
        </p:txBody>
      </p:sp>
    </p:spTree>
    <p:extLst>
      <p:ext uri="{BB962C8B-B14F-4D97-AF65-F5344CB8AC3E}">
        <p14:creationId xmlns:p14="http://schemas.microsoft.com/office/powerpoint/2010/main" val="36934614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Priam</a:t>
            </a:r>
            <a:r>
              <a:rPr lang="en-US" dirty="0"/>
              <a:t> </a:t>
            </a:r>
            <a:r>
              <a:rPr lang="en-US" dirty="0" smtClean="0"/>
              <a:t>- Trojan</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king of Troy and son of Laomedon, he has 50 sons and 12 daughters with his wife Hecuba (presumably she does not bear them all), plus at least 42 more children with various concubines. </a:t>
            </a:r>
            <a:r>
              <a:rPr lang="en-US" dirty="0" err="1"/>
              <a:t>Neoptolemus</a:t>
            </a:r>
            <a:r>
              <a:rPr lang="en-US" dirty="0"/>
              <a:t>, the son of Achilles, kills him in front of his wife and daughters during the siege of Troy.</a:t>
            </a:r>
          </a:p>
        </p:txBody>
      </p:sp>
    </p:spTree>
    <p:extLst>
      <p:ext uri="{BB962C8B-B14F-4D97-AF65-F5344CB8AC3E}">
        <p14:creationId xmlns:p14="http://schemas.microsoft.com/office/powerpoint/2010/main" val="6610889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Hecuba (or </a:t>
            </a:r>
            <a:r>
              <a:rPr lang="en-US" b="1" dirty="0" err="1"/>
              <a:t>Hecabe</a:t>
            </a:r>
            <a:r>
              <a:rPr lang="en-US" b="1" dirty="0"/>
              <a:t>)</a:t>
            </a:r>
            <a:r>
              <a:rPr lang="en-US" dirty="0"/>
              <a:t> </a:t>
            </a:r>
            <a:r>
              <a:rPr lang="en-US" dirty="0" smtClean="0"/>
              <a:t>- Trojan</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wife of Priam, she suffers the loss of most of her children but survives the fall of Troy. She is later turned into a dog.</a:t>
            </a:r>
          </a:p>
        </p:txBody>
      </p:sp>
    </p:spTree>
    <p:extLst>
      <p:ext uri="{BB962C8B-B14F-4D97-AF65-F5344CB8AC3E}">
        <p14:creationId xmlns:p14="http://schemas.microsoft.com/office/powerpoint/2010/main" val="311538826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Andromache</a:t>
            </a:r>
            <a:r>
              <a:rPr lang="en-US" dirty="0"/>
              <a:t> </a:t>
            </a:r>
            <a:r>
              <a:rPr lang="en-US" dirty="0" smtClean="0"/>
              <a:t>- Trojan</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wife of Hector and mother of Astyanax, she futilely warns Hector about the war, then sees both her husband and son killed by the Greeks. After the war she is made concubine to </a:t>
            </a:r>
            <a:r>
              <a:rPr lang="en-US" dirty="0" err="1"/>
              <a:t>Neoptolemus</a:t>
            </a:r>
            <a:r>
              <a:rPr lang="en-US" dirty="0"/>
              <a:t> and later marries the Trojan prophet Helenus.</a:t>
            </a:r>
          </a:p>
        </p:txBody>
      </p:sp>
    </p:spTree>
    <p:extLst>
      <p:ext uri="{BB962C8B-B14F-4D97-AF65-F5344CB8AC3E}">
        <p14:creationId xmlns:p14="http://schemas.microsoft.com/office/powerpoint/2010/main" val="27806924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Cassandra</a:t>
            </a:r>
            <a:r>
              <a:rPr lang="en-US" dirty="0"/>
              <a:t> </a:t>
            </a:r>
            <a:r>
              <a:rPr lang="en-US" dirty="0" smtClean="0"/>
              <a:t>- Trojan</a:t>
            </a:r>
            <a:endParaRPr lang="en-US" dirty="0"/>
          </a:p>
        </p:txBody>
      </p:sp>
      <p:sp>
        <p:nvSpPr>
          <p:cNvPr id="3" name="Content Placeholder 2"/>
          <p:cNvSpPr>
            <a:spLocks noGrp="1"/>
          </p:cNvSpPr>
          <p:nvPr>
            <p:ph idx="1"/>
          </p:nvPr>
        </p:nvSpPr>
        <p:spPr/>
        <p:txBody>
          <a:bodyPr/>
          <a:lstStyle/>
          <a:p>
            <a:pPr marL="0" indent="0">
              <a:buNone/>
            </a:pPr>
            <a:r>
              <a:rPr lang="en-US" dirty="0" smtClean="0"/>
              <a:t>This </a:t>
            </a:r>
            <a:r>
              <a:rPr lang="en-US" dirty="0"/>
              <a:t>daughter of Priam and Hecuba has an affair with the god Apollo, who grants her the gift of prophecy. Unable to revoke the gift after they quarrel, Apollo curses her by preventing anyone from believing her predictions. Among her warnings is that the Trojan horse contains Greeks. After Troy falls she is given to Agamemnon, who tactlessly brings her home to his wife Clytemnestra. Clytemnestra and her lover </a:t>
            </a:r>
            <a:r>
              <a:rPr lang="en-US" dirty="0" err="1"/>
              <a:t>Aegisthus</a:t>
            </a:r>
            <a:r>
              <a:rPr lang="en-US" dirty="0"/>
              <a:t> then kill Agamemnon and Cassandra, leaving Agamemnon's son Orestes (egged on by sister Electra) to avenge the deaths and kill Clytemnestra and </a:t>
            </a:r>
            <a:r>
              <a:rPr lang="en-US" dirty="0" err="1"/>
              <a:t>Aegisthus</a:t>
            </a:r>
            <a:r>
              <a:rPr lang="en-US" dirty="0"/>
              <a:t>.</a:t>
            </a:r>
          </a:p>
        </p:txBody>
      </p:sp>
    </p:spTree>
    <p:extLst>
      <p:ext uri="{BB962C8B-B14F-4D97-AF65-F5344CB8AC3E}">
        <p14:creationId xmlns:p14="http://schemas.microsoft.com/office/powerpoint/2010/main" val="8969187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Laocoon</a:t>
            </a:r>
            <a:r>
              <a:rPr lang="en-US" dirty="0"/>
              <a:t> </a:t>
            </a:r>
            <a:r>
              <a:rPr lang="en-US" dirty="0" smtClean="0"/>
              <a:t>- Trojan</a:t>
            </a:r>
            <a:endParaRPr lang="en-US" dirty="0"/>
          </a:p>
        </p:txBody>
      </p:sp>
      <p:sp>
        <p:nvSpPr>
          <p:cNvPr id="3" name="Content Placeholder 2"/>
          <p:cNvSpPr>
            <a:spLocks noGrp="1"/>
          </p:cNvSpPr>
          <p:nvPr>
            <p:ph idx="1"/>
          </p:nvPr>
        </p:nvSpPr>
        <p:spPr/>
        <p:txBody>
          <a:bodyPr/>
          <a:lstStyle/>
          <a:p>
            <a:pPr marL="0" indent="0">
              <a:buNone/>
            </a:pPr>
            <a:r>
              <a:rPr lang="en-US" dirty="0" smtClean="0"/>
              <a:t>Yet </a:t>
            </a:r>
            <a:r>
              <a:rPr lang="en-US" dirty="0"/>
              <a:t>another son of Priam and Hecuba, this priest of Apollo shares Cassandra's doubt about the merits of bringing the Trojan horse into the city.</a:t>
            </a:r>
            <a:r>
              <a:rPr lang="en-US" i="1" dirty="0"/>
              <a:t>"</a:t>
            </a:r>
            <a:r>
              <a:rPr lang="en-US" i="1" dirty="0" err="1"/>
              <a:t>Timeo</a:t>
            </a:r>
            <a:r>
              <a:rPr lang="en-US" i="1" dirty="0"/>
              <a:t> </a:t>
            </a:r>
            <a:r>
              <a:rPr lang="en-US" i="1" dirty="0" err="1"/>
              <a:t>danaos</a:t>
            </a:r>
            <a:r>
              <a:rPr lang="en-US" i="1" dirty="0"/>
              <a:t> et </a:t>
            </a:r>
            <a:r>
              <a:rPr lang="en-US" i="1" dirty="0" err="1"/>
              <a:t>dona</a:t>
            </a:r>
            <a:r>
              <a:rPr lang="en-US" i="1" dirty="0"/>
              <a:t> </a:t>
            </a:r>
            <a:r>
              <a:rPr lang="en-US" i="1" dirty="0" err="1"/>
              <a:t>ferentes</a:t>
            </a:r>
            <a:r>
              <a:rPr lang="en-US" i="1" dirty="0"/>
              <a:t>,"</a:t>
            </a:r>
            <a:r>
              <a:rPr lang="en-US" dirty="0"/>
              <a:t> he says (according to Vergil), </a:t>
            </a:r>
            <a:r>
              <a:rPr lang="en-US" i="1" dirty="0"/>
              <a:t>"I fear the Greeks, even bearing gifts."</a:t>
            </a:r>
            <a:r>
              <a:rPr lang="en-US" dirty="0"/>
              <a:t> Later, while sacrificing a bull, two serpents from the sea crush both him and his two young sons. The death of Laocoon is often blamed on Athena (into whose temple the serpent disappeared) but more likely the act of Poseidon, a fierce Greek partisan.</a:t>
            </a:r>
          </a:p>
        </p:txBody>
      </p:sp>
    </p:spTree>
    <p:extLst>
      <p:ext uri="{BB962C8B-B14F-4D97-AF65-F5344CB8AC3E}">
        <p14:creationId xmlns:p14="http://schemas.microsoft.com/office/powerpoint/2010/main" val="1460331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Aeneas</a:t>
            </a:r>
            <a:r>
              <a:rPr lang="en-US" dirty="0"/>
              <a:t> </a:t>
            </a:r>
            <a:r>
              <a:rPr lang="en-US" dirty="0" smtClean="0"/>
              <a:t>- Trojan</a:t>
            </a:r>
            <a:endParaRPr lang="en-US" dirty="0"/>
          </a:p>
        </p:txBody>
      </p:sp>
      <p:sp>
        <p:nvSpPr>
          <p:cNvPr id="3" name="Content Placeholder 2"/>
          <p:cNvSpPr>
            <a:spLocks noGrp="1"/>
          </p:cNvSpPr>
          <p:nvPr>
            <p:ph idx="1"/>
          </p:nvPr>
        </p:nvSpPr>
        <p:spPr/>
        <p:txBody>
          <a:bodyPr/>
          <a:lstStyle/>
          <a:p>
            <a:pPr marL="0" indent="0">
              <a:buNone/>
            </a:pPr>
            <a:r>
              <a:rPr lang="en-US" dirty="0" smtClean="0"/>
              <a:t>This </a:t>
            </a:r>
            <a:r>
              <a:rPr lang="en-US" dirty="0"/>
              <a:t>son of Aphrodite and Anchises often takes a beating but always gets up to rejoin the battle. Knocked unconscious by a large rock thrown by Diomedes, he is evacuated by Aphrodite and Apollo. He succeeds the late Hector as Trojan troop commander and survives the fall of Troy, ultimately settling in Italy. His son </a:t>
            </a:r>
            <a:r>
              <a:rPr lang="en-US" dirty="0" err="1"/>
              <a:t>Iulus</a:t>
            </a:r>
            <a:r>
              <a:rPr lang="en-US" dirty="0"/>
              <a:t> founds Alba Longa, near the site of Rome. That bloodline is the basis of Julius Caesar's claim to have descended from Venus.</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63722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Economists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337791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Adam Smith</a:t>
            </a:r>
            <a:r>
              <a:rPr lang="en-US" dirty="0"/>
              <a:t> (1723-1790)</a:t>
            </a:r>
          </a:p>
        </p:txBody>
      </p:sp>
      <p:sp>
        <p:nvSpPr>
          <p:cNvPr id="3" name="Content Placeholder 2"/>
          <p:cNvSpPr>
            <a:spLocks noGrp="1"/>
          </p:cNvSpPr>
          <p:nvPr>
            <p:ph idx="1"/>
          </p:nvPr>
        </p:nvSpPr>
        <p:spPr/>
        <p:txBody>
          <a:bodyPr/>
          <a:lstStyle/>
          <a:p>
            <a:pPr marL="0" indent="0">
              <a:buNone/>
            </a:pPr>
            <a:r>
              <a:rPr lang="en-US" dirty="0" smtClean="0"/>
              <a:t>Scottish </a:t>
            </a:r>
            <a:r>
              <a:rPr lang="en-US" dirty="0"/>
              <a:t>philosopher and economist. Though he wrote on nearly every subject of moral and social philosophy, he is basically remembered as the author of </a:t>
            </a:r>
            <a:r>
              <a:rPr lang="en-US" i="1" dirty="0"/>
              <a:t>An Inquiry into the nature and causes of the Wealth of Nations</a:t>
            </a:r>
            <a:r>
              <a:rPr lang="en-US" dirty="0"/>
              <a:t> (1776) and as the creator of the metaphor of the "invisible hand." This work more-or-less single-handedly founded the Classical school of economics.</a:t>
            </a:r>
          </a:p>
        </p:txBody>
      </p:sp>
    </p:spTree>
    <p:extLst>
      <p:ext uri="{BB962C8B-B14F-4D97-AF65-F5344CB8AC3E}">
        <p14:creationId xmlns:p14="http://schemas.microsoft.com/office/powerpoint/2010/main" val="29374974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Milton Friedman</a:t>
            </a:r>
            <a:r>
              <a:rPr lang="en-US" dirty="0"/>
              <a:t> (</a:t>
            </a:r>
            <a:r>
              <a:rPr lang="en-US" dirty="0" smtClean="0"/>
              <a:t>1912-2006 </a:t>
            </a:r>
            <a:r>
              <a:rPr lang="en-US" dirty="0"/>
              <a:t>)</a:t>
            </a:r>
          </a:p>
        </p:txBody>
      </p:sp>
      <p:sp>
        <p:nvSpPr>
          <p:cNvPr id="3" name="Content Placeholder 2"/>
          <p:cNvSpPr>
            <a:spLocks noGrp="1"/>
          </p:cNvSpPr>
          <p:nvPr>
            <p:ph idx="1"/>
          </p:nvPr>
        </p:nvSpPr>
        <p:spPr/>
        <p:txBody>
          <a:bodyPr/>
          <a:lstStyle/>
          <a:p>
            <a:pPr marL="0" indent="0">
              <a:buNone/>
            </a:pPr>
            <a:r>
              <a:rPr lang="en-US" dirty="0" smtClean="0"/>
              <a:t>American </a:t>
            </a:r>
            <a:r>
              <a:rPr lang="en-US" dirty="0"/>
              <a:t>economist. Conservative thinker famous for his advocacy of monetarism (an revision of the quantity theory of money) in works like </a:t>
            </a:r>
            <a:r>
              <a:rPr lang="en-US" i="1" dirty="0"/>
              <a:t>A Monetary History of the United States, 1867-1960</a:t>
            </a:r>
            <a:r>
              <a:rPr lang="en-US" dirty="0"/>
              <a:t> (1963). he is strongly associated with the ideals of </a:t>
            </a:r>
            <a:r>
              <a:rPr lang="en-US" i="1" dirty="0"/>
              <a:t>laissez-faire</a:t>
            </a:r>
            <a:r>
              <a:rPr lang="en-US" dirty="0"/>
              <a:t> government policy.</a:t>
            </a:r>
          </a:p>
        </p:txBody>
      </p:sp>
    </p:spTree>
    <p:extLst>
      <p:ext uri="{BB962C8B-B14F-4D97-AF65-F5344CB8AC3E}">
        <p14:creationId xmlns:p14="http://schemas.microsoft.com/office/powerpoint/2010/main" val="21701414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Karl Marx</a:t>
            </a:r>
            <a:r>
              <a:rPr lang="en-US" dirty="0"/>
              <a:t> (1818-1883)</a:t>
            </a:r>
          </a:p>
        </p:txBody>
      </p:sp>
      <p:sp>
        <p:nvSpPr>
          <p:cNvPr id="3" name="Content Placeholder 2"/>
          <p:cNvSpPr>
            <a:spLocks noGrp="1"/>
          </p:cNvSpPr>
          <p:nvPr>
            <p:ph idx="1"/>
          </p:nvPr>
        </p:nvSpPr>
        <p:spPr/>
        <p:txBody>
          <a:bodyPr/>
          <a:lstStyle/>
          <a:p>
            <a:pPr marL="0" indent="0">
              <a:buNone/>
            </a:pPr>
            <a:r>
              <a:rPr lang="en-US" dirty="0" smtClean="0"/>
              <a:t>German </a:t>
            </a:r>
            <a:r>
              <a:rPr lang="en-US" dirty="0"/>
              <a:t>economist, historian, and social philosopher. Marx's principal contribution to economic thought was extending the labor theory of value to its logical conclusion, his theory of surplus value. This theory, along with his defense of economic materialism, appeared in </a:t>
            </a:r>
            <a:r>
              <a:rPr lang="en-US" i="1" dirty="0"/>
              <a:t>Das </a:t>
            </a:r>
            <a:r>
              <a:rPr lang="en-US" i="1" dirty="0" err="1"/>
              <a:t>Kapital</a:t>
            </a:r>
            <a:r>
              <a:rPr lang="en-US" dirty="0"/>
              <a:t> (1867, 1885, 1894).</a:t>
            </a:r>
          </a:p>
        </p:txBody>
      </p:sp>
    </p:spTree>
    <p:extLst>
      <p:ext uri="{BB962C8B-B14F-4D97-AF65-F5344CB8AC3E}">
        <p14:creationId xmlns:p14="http://schemas.microsoft.com/office/powerpoint/2010/main" val="2984095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USS </a:t>
            </a:r>
            <a:r>
              <a:rPr lang="en-US" b="1" i="1" dirty="0"/>
              <a:t>Lawrence</a:t>
            </a:r>
            <a:r>
              <a:rPr lang="en-US" b="1" dirty="0"/>
              <a:t>/USS </a:t>
            </a:r>
            <a:r>
              <a:rPr lang="en-US" b="1" i="1" dirty="0"/>
              <a:t>Niagara</a:t>
            </a:r>
            <a:r>
              <a:rPr lang="en-US" dirty="0"/>
              <a:t> </a:t>
            </a:r>
          </a:p>
        </p:txBody>
      </p:sp>
      <p:sp>
        <p:nvSpPr>
          <p:cNvPr id="3" name="Content Placeholder 2"/>
          <p:cNvSpPr>
            <a:spLocks noGrp="1"/>
          </p:cNvSpPr>
          <p:nvPr>
            <p:ph idx="1"/>
          </p:nvPr>
        </p:nvSpPr>
        <p:spPr/>
        <p:txBody>
          <a:bodyPr/>
          <a:lstStyle/>
          <a:p>
            <a:pPr marL="0" indent="0">
              <a:buNone/>
            </a:pPr>
            <a:r>
              <a:rPr lang="en-US" dirty="0" smtClean="0"/>
              <a:t>Oliver </a:t>
            </a:r>
            <a:r>
              <a:rPr lang="en-US" dirty="0"/>
              <a:t>Hazard Perry’s decisive victory over the British fleet in the Battle of Lake Erie on September 10, 1813 ensured American control of the Great Lakes during the War of 1812. In the battle, Perry’s flagship, the USS </a:t>
            </a:r>
            <a:r>
              <a:rPr lang="en-US" i="1" dirty="0"/>
              <a:t>Lawrence</a:t>
            </a:r>
            <a:r>
              <a:rPr lang="en-US" dirty="0"/>
              <a:t>, was severely damaged and four-fifths of her crew killed or wounded. Commodore Perry and a small contingent rowed a half-mile through heavy gunfire to another American ship, the USS </a:t>
            </a:r>
            <a:r>
              <a:rPr lang="en-US" i="1" dirty="0"/>
              <a:t>Niagara</a:t>
            </a:r>
            <a:r>
              <a:rPr lang="en-US" dirty="0"/>
              <a:t>. Boarding and taking command, he brought her into battle and soundly defeated the British fleet. Perry summarized the fight in a now-famous message to General William Henry Harrison: “We have met the enemy and they are ours.”</a:t>
            </a:r>
          </a:p>
          <a:p>
            <a:pPr marL="0" indent="0">
              <a:buNone/>
            </a:pPr>
            <a:endParaRPr lang="en-US" dirty="0"/>
          </a:p>
        </p:txBody>
      </p:sp>
    </p:spTree>
    <p:extLst>
      <p:ext uri="{BB962C8B-B14F-4D97-AF65-F5344CB8AC3E}">
        <p14:creationId xmlns:p14="http://schemas.microsoft.com/office/powerpoint/2010/main" val="122914944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 Maynard Keynes</a:t>
            </a:r>
            <a:r>
              <a:rPr lang="en-US" dirty="0"/>
              <a:t> (1883-1946)</a:t>
            </a:r>
          </a:p>
        </p:txBody>
      </p:sp>
      <p:sp>
        <p:nvSpPr>
          <p:cNvPr id="3" name="Content Placeholder 2"/>
          <p:cNvSpPr>
            <a:spLocks noGrp="1"/>
          </p:cNvSpPr>
          <p:nvPr>
            <p:ph idx="1"/>
          </p:nvPr>
        </p:nvSpPr>
        <p:spPr/>
        <p:txBody>
          <a:bodyPr/>
          <a:lstStyle/>
          <a:p>
            <a:pPr marL="0" indent="0">
              <a:buNone/>
            </a:pPr>
            <a:r>
              <a:rPr lang="en-US" dirty="0" smtClean="0"/>
              <a:t>English </a:t>
            </a:r>
            <a:r>
              <a:rPr lang="en-US" dirty="0"/>
              <a:t>economist. He is most famous for </a:t>
            </a:r>
            <a:r>
              <a:rPr lang="en-US" i="1" dirty="0"/>
              <a:t>The General Theory of Employment, Interest and Money</a:t>
            </a:r>
            <a:r>
              <a:rPr lang="en-US" dirty="0"/>
              <a:t> (1936), which judged most of classical economic analysis to be a special case (hence "General Theory") and argued that the best way to deal with prolonged recessions was deficit spending.</a:t>
            </a:r>
          </a:p>
        </p:txBody>
      </p:sp>
    </p:spTree>
    <p:extLst>
      <p:ext uri="{BB962C8B-B14F-4D97-AF65-F5344CB8AC3E}">
        <p14:creationId xmlns:p14="http://schemas.microsoft.com/office/powerpoint/2010/main" val="25841261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David Ricardo</a:t>
            </a:r>
            <a:r>
              <a:rPr lang="en-US" dirty="0"/>
              <a:t> (1772-1823)</a:t>
            </a:r>
          </a:p>
        </p:txBody>
      </p:sp>
      <p:sp>
        <p:nvSpPr>
          <p:cNvPr id="3" name="Content Placeholder 2"/>
          <p:cNvSpPr>
            <a:spLocks noGrp="1"/>
          </p:cNvSpPr>
          <p:nvPr>
            <p:ph idx="1"/>
          </p:nvPr>
        </p:nvSpPr>
        <p:spPr/>
        <p:txBody>
          <a:bodyPr/>
          <a:lstStyle/>
          <a:p>
            <a:pPr marL="0" indent="0">
              <a:buNone/>
            </a:pPr>
            <a:r>
              <a:rPr lang="en-US" dirty="0" smtClean="0"/>
              <a:t>English </a:t>
            </a:r>
            <a:r>
              <a:rPr lang="en-US" dirty="0"/>
              <a:t>economist. Ricardo is best known for </a:t>
            </a:r>
            <a:r>
              <a:rPr lang="en-US" i="1" dirty="0"/>
              <a:t>Principles of Political Economy and Taxation</a:t>
            </a:r>
            <a:r>
              <a:rPr lang="en-US" dirty="0"/>
              <a:t>, which introduced more-or-less modern notions of comparative advantage and its theoretical justification for unfettered international trade. He also put forth the so-called iron law of wages.</a:t>
            </a:r>
          </a:p>
        </p:txBody>
      </p:sp>
    </p:spTree>
    <p:extLst>
      <p:ext uri="{BB962C8B-B14F-4D97-AF65-F5344CB8AC3E}">
        <p14:creationId xmlns:p14="http://schemas.microsoft.com/office/powerpoint/2010/main" val="3453384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 Kenneth Galbraith</a:t>
            </a:r>
            <a:r>
              <a:rPr lang="en-US" dirty="0"/>
              <a:t> (1908-2006)</a:t>
            </a:r>
          </a:p>
        </p:txBody>
      </p:sp>
      <p:sp>
        <p:nvSpPr>
          <p:cNvPr id="3" name="Content Placeholder 2"/>
          <p:cNvSpPr>
            <a:spLocks noGrp="1"/>
          </p:cNvSpPr>
          <p:nvPr>
            <p:ph idx="1"/>
          </p:nvPr>
        </p:nvSpPr>
        <p:spPr/>
        <p:txBody>
          <a:bodyPr/>
          <a:lstStyle/>
          <a:p>
            <a:pPr marL="0" indent="0">
              <a:buNone/>
            </a:pPr>
            <a:r>
              <a:rPr lang="en-US" dirty="0" smtClean="0"/>
              <a:t>Canadian </a:t>
            </a:r>
            <a:r>
              <a:rPr lang="en-US" dirty="0"/>
              <a:t>economist. Galbraith probably wouldn't make this list if contributions to economic theory were all that mattered; as it is, his liberal popular writings like </a:t>
            </a:r>
            <a:r>
              <a:rPr lang="en-US" i="1" dirty="0"/>
              <a:t>The Affluent Society</a:t>
            </a:r>
            <a:r>
              <a:rPr lang="en-US" dirty="0"/>
              <a:t> and </a:t>
            </a:r>
            <a:r>
              <a:rPr lang="en-US" i="1" dirty="0"/>
              <a:t>The New Industrial State</a:t>
            </a:r>
            <a:r>
              <a:rPr lang="en-US" dirty="0"/>
              <a:t> (with their emphasis on public service and the limitations of the marketplace) ensure his coming up again and again.</a:t>
            </a:r>
          </a:p>
        </p:txBody>
      </p:sp>
    </p:spTree>
    <p:extLst>
      <p:ext uri="{BB962C8B-B14F-4D97-AF65-F5344CB8AC3E}">
        <p14:creationId xmlns:p14="http://schemas.microsoft.com/office/powerpoint/2010/main" val="307980423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Francois Quesnay</a:t>
            </a:r>
            <a:r>
              <a:rPr lang="en-US" dirty="0"/>
              <a:t> (1694-1774)</a:t>
            </a:r>
          </a:p>
        </p:txBody>
      </p:sp>
      <p:sp>
        <p:nvSpPr>
          <p:cNvPr id="3" name="Content Placeholder 2"/>
          <p:cNvSpPr>
            <a:spLocks noGrp="1"/>
          </p:cNvSpPr>
          <p:nvPr>
            <p:ph idx="1"/>
          </p:nvPr>
        </p:nvSpPr>
        <p:spPr/>
        <p:txBody>
          <a:bodyPr/>
          <a:lstStyle/>
          <a:p>
            <a:pPr marL="0" indent="0">
              <a:buNone/>
            </a:pPr>
            <a:r>
              <a:rPr lang="en-US" dirty="0" smtClean="0"/>
              <a:t>French </a:t>
            </a:r>
            <a:r>
              <a:rPr lang="en-US" dirty="0"/>
              <a:t>economist. Quesnay was the undisputed leader of the </a:t>
            </a:r>
            <a:r>
              <a:rPr lang="en-US" dirty="0" err="1"/>
              <a:t>Physiocrats</a:t>
            </a:r>
            <a:r>
              <a:rPr lang="en-US" dirty="0"/>
              <a:t>, the first systematic school of economic thought. Among its tenets were the economic and moral righteousness of laissez-faire policies and the notion that land was the ultimate source of all wealth.</a:t>
            </a:r>
          </a:p>
        </p:txBody>
      </p:sp>
    </p:spTree>
    <p:extLst>
      <p:ext uri="{BB962C8B-B14F-4D97-AF65-F5344CB8AC3E}">
        <p14:creationId xmlns:p14="http://schemas.microsoft.com/office/powerpoint/2010/main" val="21620637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Alfred Marshall</a:t>
            </a:r>
            <a:r>
              <a:rPr lang="en-US" dirty="0"/>
              <a:t> (1842-1924)</a:t>
            </a:r>
          </a:p>
        </p:txBody>
      </p:sp>
      <p:sp>
        <p:nvSpPr>
          <p:cNvPr id="3" name="Content Placeholder 2"/>
          <p:cNvSpPr>
            <a:spLocks noGrp="1"/>
          </p:cNvSpPr>
          <p:nvPr>
            <p:ph idx="1"/>
          </p:nvPr>
        </p:nvSpPr>
        <p:spPr/>
        <p:txBody>
          <a:bodyPr/>
          <a:lstStyle/>
          <a:p>
            <a:pPr marL="0" indent="0">
              <a:buNone/>
            </a:pPr>
            <a:r>
              <a:rPr lang="en-US" dirty="0" smtClean="0"/>
              <a:t>English </a:t>
            </a:r>
            <a:r>
              <a:rPr lang="en-US" dirty="0"/>
              <a:t>economist. Marshall's </a:t>
            </a:r>
            <a:r>
              <a:rPr lang="en-US" i="1" dirty="0"/>
              <a:t>magnum opus</a:t>
            </a:r>
            <a:r>
              <a:rPr lang="en-US" dirty="0"/>
              <a:t>, 1890's </a:t>
            </a:r>
            <a:r>
              <a:rPr lang="en-US" i="1" dirty="0"/>
              <a:t>Principles of Economics</a:t>
            </a:r>
            <a:r>
              <a:rPr lang="en-US" dirty="0"/>
              <a:t>, introduced the notions of consumer surplus, quasi-rent, demand curves, and elasticity, all fundamental concepts in introductory macro- and microeconomics.</a:t>
            </a:r>
          </a:p>
        </p:txBody>
      </p:sp>
    </p:spTree>
    <p:extLst>
      <p:ext uri="{BB962C8B-B14F-4D97-AF65-F5344CB8AC3E}">
        <p14:creationId xmlns:p14="http://schemas.microsoft.com/office/powerpoint/2010/main" val="3707993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Thorstein Veblen</a:t>
            </a:r>
            <a:r>
              <a:rPr lang="en-US" dirty="0"/>
              <a:t> (1857-1929)</a:t>
            </a:r>
          </a:p>
        </p:txBody>
      </p:sp>
      <p:sp>
        <p:nvSpPr>
          <p:cNvPr id="3" name="Content Placeholder 2"/>
          <p:cNvSpPr>
            <a:spLocks noGrp="1"/>
          </p:cNvSpPr>
          <p:nvPr>
            <p:ph idx="1"/>
          </p:nvPr>
        </p:nvSpPr>
        <p:spPr/>
        <p:txBody>
          <a:bodyPr/>
          <a:lstStyle/>
          <a:p>
            <a:pPr marL="0" indent="0">
              <a:buNone/>
            </a:pPr>
            <a:r>
              <a:rPr lang="en-US" dirty="0" smtClean="0"/>
              <a:t>American </a:t>
            </a:r>
            <a:r>
              <a:rPr lang="en-US" dirty="0"/>
              <a:t>economist (of Norwegian heritage). Veblen is primarily remembered for his </a:t>
            </a:r>
            <a:r>
              <a:rPr lang="en-US" i="1" dirty="0"/>
              <a:t>The Theory of the Leisure Class</a:t>
            </a:r>
            <a:r>
              <a:rPr lang="en-US" dirty="0"/>
              <a:t>(1899) that introduced phrases like "conspicuous consumption." He is remembered for likening the ostentation of the rich to the Darwinian proofs-of-virility found in the animal kingdom.</a:t>
            </a:r>
          </a:p>
        </p:txBody>
      </p:sp>
    </p:spTree>
    <p:extLst>
      <p:ext uri="{BB962C8B-B14F-4D97-AF65-F5344CB8AC3E}">
        <p14:creationId xmlns:p14="http://schemas.microsoft.com/office/powerpoint/2010/main" val="15948962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 Stuart Mill</a:t>
            </a:r>
            <a:r>
              <a:rPr lang="en-US" dirty="0"/>
              <a:t> (1806-1873)</a:t>
            </a:r>
          </a:p>
        </p:txBody>
      </p:sp>
      <p:sp>
        <p:nvSpPr>
          <p:cNvPr id="3" name="Content Placeholder 2"/>
          <p:cNvSpPr>
            <a:spLocks noGrp="1"/>
          </p:cNvSpPr>
          <p:nvPr>
            <p:ph idx="1"/>
          </p:nvPr>
        </p:nvSpPr>
        <p:spPr/>
        <p:txBody>
          <a:bodyPr/>
          <a:lstStyle/>
          <a:p>
            <a:pPr marL="0" indent="0">
              <a:buNone/>
            </a:pPr>
            <a:r>
              <a:rPr lang="en-US" dirty="0" smtClean="0"/>
              <a:t>British </a:t>
            </a:r>
            <a:r>
              <a:rPr lang="en-US" dirty="0"/>
              <a:t>economist and social philosopher. Mill is mainly known today (in economic circles) for his work extending the ideas of Ricardo in </a:t>
            </a:r>
            <a:r>
              <a:rPr lang="en-US" i="1" dirty="0"/>
              <a:t>Essays on Some Unsettled Questions of Political Economy</a:t>
            </a:r>
            <a:r>
              <a:rPr lang="en-US" dirty="0"/>
              <a:t> (1844) (for example, the relationship between profits and wages) but also for exhaustively examining the necessity of private property in his </a:t>
            </a:r>
            <a:r>
              <a:rPr lang="en-US" i="1" dirty="0"/>
              <a:t>Principles of Political Economy</a:t>
            </a:r>
            <a:r>
              <a:rPr lang="en-US" dirty="0"/>
              <a:t> (1848).</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960540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British Reform Movements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331470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Lollards</a:t>
            </a:r>
            <a:r>
              <a:rPr lang="en-US" dirty="0" smtClean="0"/>
              <a:t> (late 14th century)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This </a:t>
            </a:r>
            <a:r>
              <a:rPr lang="en-US" dirty="0"/>
              <a:t>group agitated for the reform of Western Christianity and was given the derogatory name “Lollards.” The Lollards followed the example of John Wycliffe, a theologian whose criticism of the Church got him fired from his position at the University of Oxford in 1381. Wycliffe is best known today for being one of the first to translate the Bible into English (the first of his translations came out in 1382 and circulated widely). He and the Lollards also challenged the privileged status of the clergy, calling at various times for a lay clergy, an end to clerical celibacy, the end of confession to priests, and a ban on priests holding temporal offices. The Lollards were driven underground, especially after the suppression of a 1414 uprising by Sir John Oldcastle, but their ideas presaged many of those later adopted during the English Reformation. In the wake of Oldcastle’s Rebellion, Wycliffe was posthumously declared a heretic at the 1415 Council of Constance, after which his corpse was exhumed and posthumously beheaded.</a:t>
            </a:r>
          </a:p>
          <a:p>
            <a:pPr marL="0" indent="0">
              <a:buNone/>
            </a:pPr>
            <a:endParaRPr lang="en-US" dirty="0"/>
          </a:p>
        </p:txBody>
      </p:sp>
    </p:spTree>
    <p:extLst>
      <p:ext uri="{BB962C8B-B14F-4D97-AF65-F5344CB8AC3E}">
        <p14:creationId xmlns:p14="http://schemas.microsoft.com/office/powerpoint/2010/main" val="120787406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Puritans</a:t>
            </a:r>
            <a:r>
              <a:rPr lang="en-US" dirty="0" smtClean="0"/>
              <a:t> (16th and 17th centuries)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a:t>
            </a:r>
            <a:r>
              <a:rPr lang="en-US" dirty="0"/>
              <a:t>Puritans were English Protestants in the 16th and 17th centuries who tried to push the English Reformation further by “purifying” the Church of England of any remaining Roman Catholic influences. The word “Puritan” is applied inconsistently to groups espousing a variety of different religious positions; today, it often refers to somebody who is opposed to seeking pleasure. When studying 17th-century England, it is important to note the distinction between “separatist” Puritans who wanted to break away from the Church of England and “non-separatist” Puritans who wanted to reform the church while remaining members of it. The Pilgrims who sailed on the </a:t>
            </a:r>
            <a:r>
              <a:rPr lang="en-US" i="1" dirty="0"/>
              <a:t>Mayflower</a:t>
            </a:r>
            <a:r>
              <a:rPr lang="en-US" dirty="0"/>
              <a:t> were separatists; the main group of colonists who founded the Massachusetts Bay Colony under John Winthrop were non-separatists. After the English Civil War, under the leadership of Oliver Cromwell, Puritans enjoyed a brief period of power in England, during which time they closed theaters, limited sports, and instituted harsh penalties for breaking the Sabbath.</a:t>
            </a:r>
          </a:p>
          <a:p>
            <a:pPr marL="0" indent="0">
              <a:buNone/>
            </a:pPr>
            <a:endParaRPr lang="en-US" dirty="0"/>
          </a:p>
        </p:txBody>
      </p:sp>
    </p:spTree>
    <p:extLst>
      <p:ext uri="{BB962C8B-B14F-4D97-AF65-F5344CB8AC3E}">
        <p14:creationId xmlns:p14="http://schemas.microsoft.com/office/powerpoint/2010/main" val="1600258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USS </a:t>
            </a:r>
            <a:r>
              <a:rPr lang="en-US" b="1" i="1" dirty="0"/>
              <a:t>Monitor</a:t>
            </a:r>
            <a:r>
              <a:rPr lang="en-US" b="1" dirty="0"/>
              <a:t>/CSS </a:t>
            </a:r>
            <a:r>
              <a:rPr lang="en-US" b="1" i="1" dirty="0"/>
              <a:t>Virginia</a:t>
            </a:r>
            <a:r>
              <a:rPr lang="en-US" b="1" dirty="0"/>
              <a:t> [aka USS </a:t>
            </a:r>
            <a:r>
              <a:rPr lang="en-US" b="1" i="1" dirty="0"/>
              <a:t>Merrimack</a:t>
            </a:r>
            <a:r>
              <a:rPr lang="en-US" b="1" dirty="0"/>
              <a:t>]</a:t>
            </a:r>
            <a:r>
              <a:rPr lang="en-US" dirty="0"/>
              <a:t>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After </a:t>
            </a:r>
            <a:r>
              <a:rPr lang="en-US" dirty="0"/>
              <a:t>departing Union forces burned the </a:t>
            </a:r>
            <a:r>
              <a:rPr lang="en-US" dirty="0" err="1"/>
              <a:t>Gosport</a:t>
            </a:r>
            <a:r>
              <a:rPr lang="en-US" dirty="0"/>
              <a:t> Navy Yard in Norfolk in April 1861, yard workers salvaged the USS </a:t>
            </a:r>
            <a:r>
              <a:rPr lang="en-US" i="1" dirty="0"/>
              <a:t>Merrimack</a:t>
            </a:r>
            <a:r>
              <a:rPr lang="en-US" dirty="0"/>
              <a:t> and converted her into the ironclad CSS </a:t>
            </a:r>
            <a:r>
              <a:rPr lang="en-US" i="1" dirty="0"/>
              <a:t>Virginia</a:t>
            </a:r>
            <a:r>
              <a:rPr lang="en-US" dirty="0"/>
              <a:t>. On March 8, 1862, the CSS </a:t>
            </a:r>
            <a:r>
              <a:rPr lang="en-US" i="1" dirty="0"/>
              <a:t>Virginia</a:t>
            </a:r>
            <a:r>
              <a:rPr lang="en-US" dirty="0"/>
              <a:t> left the shipyard and sank two Union warships in Hampton Roads. The South’s ironclad rammed and sank the USS </a:t>
            </a:r>
            <a:r>
              <a:rPr lang="en-US" i="1" dirty="0"/>
              <a:t>Cumberland</a:t>
            </a:r>
            <a:r>
              <a:rPr lang="en-US" dirty="0"/>
              <a:t> and set fire to and sank the USS </a:t>
            </a:r>
            <a:r>
              <a:rPr lang="en-US" i="1" dirty="0"/>
              <a:t>Congress</a:t>
            </a:r>
            <a:r>
              <a:rPr lang="en-US" dirty="0"/>
              <a:t>. </a:t>
            </a:r>
            <a:r>
              <a:rPr lang="en-US" dirty="0" err="1"/>
              <a:t>The</a:t>
            </a:r>
            <a:r>
              <a:rPr lang="en-US" i="1" dirty="0" err="1"/>
              <a:t>Monitor</a:t>
            </a:r>
            <a:r>
              <a:rPr lang="en-US" dirty="0"/>
              <a:t> was sent to end its rampage and the two ironclads battled for 3 1/2 hours before the </a:t>
            </a:r>
            <a:r>
              <a:rPr lang="en-US" i="1" dirty="0"/>
              <a:t>Virginia</a:t>
            </a:r>
            <a:r>
              <a:rPr lang="en-US" dirty="0"/>
              <a:t> ran aground in its attempt to ram the USS </a:t>
            </a:r>
            <a:r>
              <a:rPr lang="en-US" i="1" dirty="0"/>
              <a:t>Minnesota</a:t>
            </a:r>
            <a:r>
              <a:rPr lang="en-US" dirty="0"/>
              <a:t>. Visibly damaged, the </a:t>
            </a:r>
            <a:r>
              <a:rPr lang="en-US" i="1" dirty="0"/>
              <a:t>Virginia</a:t>
            </a:r>
            <a:r>
              <a:rPr lang="en-US" dirty="0"/>
              <a:t> retreated and the </a:t>
            </a:r>
            <a:r>
              <a:rPr lang="en-US" i="1" dirty="0"/>
              <a:t>Monitor</a:t>
            </a:r>
            <a:r>
              <a:rPr lang="en-US" dirty="0"/>
              <a:t> withdrew to protect the </a:t>
            </a:r>
            <a:r>
              <a:rPr lang="en-US" i="1" dirty="0"/>
              <a:t>Minnesota</a:t>
            </a:r>
            <a:r>
              <a:rPr lang="en-US" dirty="0"/>
              <a:t>. The Confederates destroyed the </a:t>
            </a:r>
            <a:r>
              <a:rPr lang="en-US" i="1" dirty="0" err="1"/>
              <a:t>Virginia</a:t>
            </a:r>
            <a:r>
              <a:rPr lang="en-US" dirty="0" err="1"/>
              <a:t>soon</a:t>
            </a:r>
            <a:r>
              <a:rPr lang="en-US" dirty="0"/>
              <a:t> after to prevent her capture by Union forces. The </a:t>
            </a:r>
            <a:r>
              <a:rPr lang="en-US" i="1" dirty="0"/>
              <a:t>Monitor</a:t>
            </a:r>
            <a:r>
              <a:rPr lang="en-US" dirty="0"/>
              <a:t>, victorious in her first battle, sank in a storm off Cape Hatteras, NC. The shipwreck is a national underwater sanctuary under the purview of the NOAA.</a:t>
            </a:r>
          </a:p>
          <a:p>
            <a:pPr marL="0" indent="0">
              <a:buNone/>
            </a:pPr>
            <a:endParaRPr lang="en-US" dirty="0"/>
          </a:p>
        </p:txBody>
      </p:sp>
    </p:spTree>
    <p:extLst>
      <p:ext uri="{BB962C8B-B14F-4D97-AF65-F5344CB8AC3E}">
        <p14:creationId xmlns:p14="http://schemas.microsoft.com/office/powerpoint/2010/main" val="400618793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Levellers and Diggers</a:t>
            </a:r>
            <a:r>
              <a:rPr lang="en-US" dirty="0" smtClean="0"/>
              <a:t> (mid-17th century)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During </a:t>
            </a:r>
            <a:r>
              <a:rPr lang="en-US" dirty="0"/>
              <a:t>the English Civil War, the opponents of the monarchy included holders of a wide range of political beliefs. Those politicians and soldiers who wanted to extend suffrage and establish equality before the law were known as Levellers, a pejorative term probably referring to the fact that they wanted all people to live on a common level. Some radicals, inspired by the Book of Acts, went even further in attempting to establish egalitarianism in the English countryside by trying to farm on common land. Because they dug up this land, they became known as Diggers (the Diggers preferred to call themselves the “True Levellers”). The Levellers, who were less radical than the Diggers, had considerably more influence on English politics. Several </a:t>
            </a:r>
            <a:r>
              <a:rPr lang="en-US" dirty="0" err="1"/>
              <a:t>Leveller</a:t>
            </a:r>
            <a:r>
              <a:rPr lang="en-US" dirty="0"/>
              <a:t> leaders were invited to debate the main leaders of the New Model Army during the 1647 Putney Debates about the formation of a new English constitution. In the end, both the Levellers and the Diggers were suppressed by Oliver Cromwell and Henry Ireton.</a:t>
            </a:r>
          </a:p>
          <a:p>
            <a:pPr marL="0" indent="0">
              <a:buNone/>
            </a:pPr>
            <a:endParaRPr lang="en-US" dirty="0"/>
          </a:p>
        </p:txBody>
      </p:sp>
    </p:spTree>
    <p:extLst>
      <p:ext uri="{BB962C8B-B14F-4D97-AF65-F5344CB8AC3E}">
        <p14:creationId xmlns:p14="http://schemas.microsoft.com/office/powerpoint/2010/main" val="123937740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Luddites</a:t>
            </a:r>
            <a:r>
              <a:rPr lang="en-US" dirty="0" smtClean="0"/>
              <a:t> (early 19th century)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As </a:t>
            </a:r>
            <a:r>
              <a:rPr lang="en-US" dirty="0"/>
              <a:t>the Industrial Revolution accelerated in the early 19th century, many skilled textile workers were replaced by unskilled laborers who could use newly invented machines. The most vocal opponents of textile mechanization were known as Luddites, a term said to have derived from the surname of a youth named Ned </a:t>
            </a:r>
            <a:r>
              <a:rPr lang="en-US" dirty="0" err="1"/>
              <a:t>Ludd</a:t>
            </a:r>
            <a:r>
              <a:rPr lang="en-US" dirty="0"/>
              <a:t> who broke two stocking frames in 1779. Between 1811 and 1813, organized groups of Luddites clashed with the British military at mills in Nottinghamshire and Yorkshire. In response, Parliament passed the Frame Breaking Act, which made industrial sabotage a capital crime. While the Luddites were suppressed relatively quickly, the perpetrators of the Swing Riots in Kent in 1830 employed similar tactics by demolishing threshing machines to protest the mechanization of agriculture. Today, the term “Luddite” refers more generally to anybody who is uncomfortable with technology.</a:t>
            </a:r>
          </a:p>
          <a:p>
            <a:pPr marL="0" indent="0">
              <a:buNone/>
            </a:pPr>
            <a:endParaRPr lang="en-US" dirty="0"/>
          </a:p>
        </p:txBody>
      </p:sp>
    </p:spTree>
    <p:extLst>
      <p:ext uri="{BB962C8B-B14F-4D97-AF65-F5344CB8AC3E}">
        <p14:creationId xmlns:p14="http://schemas.microsoft.com/office/powerpoint/2010/main" val="281781284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Chartists</a:t>
            </a:r>
            <a:r>
              <a:rPr lang="en-US" dirty="0" smtClean="0"/>
              <a:t> (19th century)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Another </a:t>
            </a:r>
            <a:r>
              <a:rPr lang="en-US" dirty="0"/>
              <a:t>working-class reform movement in industrial England was the Chartist movement, so named because it advocated the adoption of the People’s Charter of 1838. The Charter was written by six members of Parliament and six workers. It called for the democratization of the political system by instituting universal suffrage, secret ballots, the abolition of property qualifications to stand for election, salaries for members of Parliament, constituencies of equal size, and annual parliamentary elections. The Chartist movement inspired several mass rallies, peaking in size in 1848 as the rest of Europe was swept up in revolution. The Chartist movement did not directly inspire any political reforms, but Parliament gradually granted five of the six demands of the Charter (the demand for annual elections was the only one never implemented).</a:t>
            </a:r>
          </a:p>
          <a:p>
            <a:pPr marL="0" indent="0">
              <a:buNone/>
            </a:pPr>
            <a:endParaRPr lang="en-US" dirty="0"/>
          </a:p>
        </p:txBody>
      </p:sp>
    </p:spTree>
    <p:extLst>
      <p:ext uri="{BB962C8B-B14F-4D97-AF65-F5344CB8AC3E}">
        <p14:creationId xmlns:p14="http://schemas.microsoft.com/office/powerpoint/2010/main" val="331922296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Anti-Corn Law League</a:t>
            </a:r>
            <a:r>
              <a:rPr lang="en-US" dirty="0" smtClean="0"/>
              <a:t> (early-mid 19th century)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From </a:t>
            </a:r>
            <a:r>
              <a:rPr lang="en-US" dirty="0"/>
              <a:t>1838 to 1846, the leading organization agitating for repeal of the Corn Laws was the Anti-Corn Law League. The Corn Laws were a series of laws that imposed tariffs on imported grain (“corn” was at that time a generic term for types of grain that require grinding, including wheat), which kept grain prices high to benefit English landowners. The founders of the Anti-Corn Law League, Richard Cobden and John Bright, argued that importing grain would lower food prices for workers and thus stimulate the British economy. The Corn Laws were eventually repealed in 1846 under the leadership of Conservative Prime Minister Robert Peel, a decision hastened by the start of the Irish Potato Famine the previous year. The repeal of the Corn Laws ushered in an era of support for free trade that continues to this day. Another legacy of opposition to the Corn Laws was the founding of the weekly publication </a:t>
            </a:r>
            <a:r>
              <a:rPr lang="en-US" i="1" dirty="0"/>
              <a:t>The Economist</a:t>
            </a:r>
            <a:r>
              <a:rPr lang="en-US" dirty="0"/>
              <a:t> in 1843 to promote repeal of trade restrictions.</a:t>
            </a:r>
          </a:p>
          <a:p>
            <a:pPr marL="0" indent="0">
              <a:buNone/>
            </a:pPr>
            <a:endParaRPr lang="en-US" dirty="0"/>
          </a:p>
        </p:txBody>
      </p:sp>
    </p:spTree>
    <p:extLst>
      <p:ext uri="{BB962C8B-B14F-4D97-AF65-F5344CB8AC3E}">
        <p14:creationId xmlns:p14="http://schemas.microsoft.com/office/powerpoint/2010/main" val="396732124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Reform League</a:t>
            </a:r>
            <a:r>
              <a:rPr lang="en-US" dirty="0" smtClean="0"/>
              <a:t>(mid-late 19th century)</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dirty="0"/>
              <a:t>variety of organizations, including the Reform League, sprung up in 1865 to promote universal suffrage in the United Kingdom. Universal suffrage had been one of the demands of the Chartist Movement, but Parliament had not enacted it. The Reform League staged mass meetings to influence parliamentary proceedings, including a rally in Hyde Park in 1866 that forced the resignation of Spencer Walpole as Home Secretary. The Reform League’s platform was eventually in 1867, during Benjamin Disraeli’s prime ministry. The Second Reform Act of 1867 enfranchised urban working-class males in England and Wales (further bills enfranchised Scotland and Ireland the following year).</a:t>
            </a:r>
          </a:p>
          <a:p>
            <a:pPr marL="0" indent="0">
              <a:buNone/>
            </a:pPr>
            <a:endParaRPr lang="en-US" dirty="0"/>
          </a:p>
        </p:txBody>
      </p:sp>
    </p:spTree>
    <p:extLst>
      <p:ext uri="{BB962C8B-B14F-4D97-AF65-F5344CB8AC3E}">
        <p14:creationId xmlns:p14="http://schemas.microsoft.com/office/powerpoint/2010/main" val="1736982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Fabian Society</a:t>
            </a:r>
            <a:r>
              <a:rPr lang="en-US" dirty="0" smtClean="0"/>
              <a:t> (1884–present)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One </a:t>
            </a:r>
            <a:r>
              <a:rPr lang="en-US" dirty="0"/>
              <a:t>of the most influential intellectual communities in British history was the Fabian Society, an organization founded in 1884 to promote the gradual adoption of socialism. The society was named for the Roman general </a:t>
            </a:r>
            <a:r>
              <a:rPr lang="en-US" dirty="0" err="1"/>
              <a:t>Fabius</a:t>
            </a:r>
            <a:r>
              <a:rPr lang="en-US" dirty="0"/>
              <a:t> Maximus, who avoided fighting pitched battles against Hannibal and instead won a gradual war of attrition. The Fabian Society pressed for progressive economic measures that went far beyond the platform of the Liberal Party, including a minimum wage and universal health care. Prominent members of the Fabian Society included George Bernard Shaw, H. G. Wells, Virginia Woolf, Ramsay MacDonald, and Sidney and Beatrice Webb. In 1900, many members of the Fabian Society founded the </a:t>
            </a:r>
            <a:r>
              <a:rPr lang="en-US" dirty="0" err="1"/>
              <a:t>Labour</a:t>
            </a:r>
            <a:r>
              <a:rPr lang="en-US" dirty="0"/>
              <a:t> Party, a socialist rival to the two major parties, which eventually came to power in 1924 under Ramsay MacDonald. Today, the Fabian Society continues to exist as a left-wing think tank.</a:t>
            </a:r>
          </a:p>
          <a:p>
            <a:pPr marL="0" indent="0">
              <a:buNone/>
            </a:pPr>
            <a:endParaRPr lang="en-US" dirty="0"/>
          </a:p>
        </p:txBody>
      </p:sp>
    </p:spTree>
    <p:extLst>
      <p:ext uri="{BB962C8B-B14F-4D97-AF65-F5344CB8AC3E}">
        <p14:creationId xmlns:p14="http://schemas.microsoft.com/office/powerpoint/2010/main" val="391259851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Suffragettes</a:t>
            </a:r>
            <a:r>
              <a:rPr lang="en-US" dirty="0" smtClean="0"/>
              <a:t> (early 20th century)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 </a:t>
            </a:r>
            <a:r>
              <a:rPr lang="en-US" dirty="0"/>
              <a:t>the early 20th century, many different groups began to clamor for voting rights to be extended to women. The most militant advocates for women’s suffrage became known as Suffragettes. This term is especially associated with Emmeline Pankhurst and her organization, the Women’s Social and Political Union. In the 1910s, many Suffragettes adopted militant tactics to draw attention to their cause, including Emily Davison’s protest at the Epsom Derby in 1913 when she was trampled and killed by the King’s horse, a slashing attack by Mary Richardson on Diego Velázquez’s </a:t>
            </a:r>
            <a:r>
              <a:rPr lang="en-US" i="1" dirty="0"/>
              <a:t>Rokeby Venus</a:t>
            </a:r>
            <a:r>
              <a:rPr lang="en-US" dirty="0"/>
              <a:t> in 1914, and the 1914 bombing of the Coronation Chair inside Westminster Abbey. Many Suffragettes who were arrested went on hunger strikes, leading the government of Herbert Asquith to pass the Cat and Mouse Act, which allowed hunger strikers to be released and subsequently re-arrested. In 1918, Parliament finally extended voting rights to women over the age of thirty who met property qualifications.</a:t>
            </a:r>
          </a:p>
          <a:p>
            <a:pPr marL="0" indent="0">
              <a:buNone/>
            </a:pPr>
            <a:endParaRPr lang="en-US" dirty="0"/>
          </a:p>
        </p:txBody>
      </p:sp>
    </p:spTree>
    <p:extLst>
      <p:ext uri="{BB962C8B-B14F-4D97-AF65-F5344CB8AC3E}">
        <p14:creationId xmlns:p14="http://schemas.microsoft.com/office/powerpoint/2010/main" val="29995574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National Union of Mineworkers</a:t>
            </a:r>
            <a:r>
              <a:rPr lang="en-US" dirty="0" smtClean="0"/>
              <a:t> (late 20th century)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This </a:t>
            </a:r>
            <a:r>
              <a:rPr lang="en-US" dirty="0"/>
              <a:t>list would not be complete without some mention of the organizations that opposed the conservative economic measures imposed by the government of Margaret Thatcher in the 1980s. One conflict that deserves particular attention is the strike led by the National Union of Mineworkers in 1984 and 1985 under the leadership of Arthur </a:t>
            </a:r>
            <a:r>
              <a:rPr lang="en-US" dirty="0" err="1"/>
              <a:t>Scargill</a:t>
            </a:r>
            <a:r>
              <a:rPr lang="en-US" dirty="0"/>
              <a:t>. The entire British coal industry had been nationalized by Clement Attlee’s </a:t>
            </a:r>
            <a:r>
              <a:rPr lang="en-US" dirty="0" err="1"/>
              <a:t>Labour</a:t>
            </a:r>
            <a:r>
              <a:rPr lang="en-US" dirty="0"/>
              <a:t> government in 1947. In 1984, the Thatcher government announced a plan to close 20 coal mining pits as a way of reducing government subsidies to the mines, which precipitated a strike. By March 1985, the Thatcher government had outlasted the strikers, effectively breaking the power of one of Britain’s most powerful unions. The British coal industry was privatized in 1994. Today, most of Britain’s coal is imported, and the former mining areas have some of the highest unemployment rates in the country.</a:t>
            </a:r>
          </a:p>
          <a:p>
            <a:pPr marL="0" indent="0">
              <a:buNone/>
            </a:pPr>
            <a:endParaRPr lang="en-US" dirty="0"/>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94046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Supreme Court Cases: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7055260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Plessy v. Ferguson</a:t>
            </a:r>
            <a:r>
              <a:rPr lang="en-US" dirty="0" smtClean="0"/>
              <a:t> (Melville Fuller, 7-1, 1896)</a:t>
            </a:r>
            <a:endParaRPr lang="en-US" dirty="0"/>
          </a:p>
        </p:txBody>
      </p:sp>
      <p:sp>
        <p:nvSpPr>
          <p:cNvPr id="3" name="Content Placeholder 2"/>
          <p:cNvSpPr>
            <a:spLocks noGrp="1"/>
          </p:cNvSpPr>
          <p:nvPr>
            <p:ph idx="1"/>
          </p:nvPr>
        </p:nvSpPr>
        <p:spPr/>
        <p:txBody>
          <a:bodyPr/>
          <a:lstStyle/>
          <a:p>
            <a:pPr marL="0" indent="0">
              <a:buNone/>
            </a:pPr>
            <a:r>
              <a:rPr lang="en-US" dirty="0" smtClean="0"/>
              <a:t>Homer </a:t>
            </a:r>
            <a:r>
              <a:rPr lang="en-US" dirty="0"/>
              <a:t>Plessy (an octoroon) bought a first-class ticket on the East Louisiana Railway. He sat in the whites-only car in violation of an 1890 Louisiana law mandating separate accommodations. He was convicted, but appealed to the Supreme Court against John Ferguson, a Louisiana judge. The court upheld the law provided that "separate but equal" facilities were provided. John Marshall Harlan issued a famous dissent claiming "Our constitution is color-blind." </a:t>
            </a:r>
            <a:r>
              <a:rPr lang="en-US" i="1" dirty="0"/>
              <a:t>Plessy</a:t>
            </a:r>
            <a:r>
              <a:rPr lang="en-US" dirty="0"/>
              <a:t> was overturned by </a:t>
            </a:r>
            <a:r>
              <a:rPr lang="en-US" i="1" dirty="0"/>
              <a:t>Brown v. Board of Education of Topeka, Kansas</a:t>
            </a:r>
            <a:r>
              <a:rPr lang="en-US" dirty="0"/>
              <a:t>.</a:t>
            </a:r>
          </a:p>
        </p:txBody>
      </p:sp>
    </p:spTree>
    <p:extLst>
      <p:ext uri="{BB962C8B-B14F-4D97-AF65-F5344CB8AC3E}">
        <p14:creationId xmlns:p14="http://schemas.microsoft.com/office/powerpoint/2010/main" val="13986202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USS </a:t>
            </a:r>
            <a:r>
              <a:rPr lang="en-US" b="1" i="1" dirty="0"/>
              <a:t>Maine</a:t>
            </a:r>
            <a:r>
              <a:rPr lang="en-US" dirty="0"/>
              <a:t> (ACR–1) [Second class]</a:t>
            </a:r>
          </a:p>
        </p:txBody>
      </p:sp>
      <p:sp>
        <p:nvSpPr>
          <p:cNvPr id="3" name="Content Placeholder 2"/>
          <p:cNvSpPr>
            <a:spLocks noGrp="1"/>
          </p:cNvSpPr>
          <p:nvPr>
            <p:ph idx="1"/>
          </p:nvPr>
        </p:nvSpPr>
        <p:spPr/>
        <p:txBody>
          <a:bodyPr/>
          <a:lstStyle/>
          <a:p>
            <a:pPr marL="0" indent="0">
              <a:buNone/>
            </a:pPr>
            <a:r>
              <a:rPr lang="en-US" dirty="0" smtClean="0"/>
              <a:t>The </a:t>
            </a:r>
            <a:r>
              <a:rPr lang="en-US" dirty="0"/>
              <a:t>first </a:t>
            </a:r>
            <a:r>
              <a:rPr lang="en-US" i="1" dirty="0"/>
              <a:t>Maine</a:t>
            </a:r>
            <a:r>
              <a:rPr lang="en-US" dirty="0"/>
              <a:t>, a second-class armored battleship was launched in 1889. A part of the “Great White Fleet,” in 1897 the Maine sailed for Havana to show the flag and protect American citizens. Shortly after 9:40 pm on February 15, 1898, the battleship was torn apart by a tremendous explosion. The court of inquiry convened in March was unable to obtain evidence associating the blast with any person or persons, but public opinion—inflamed by “yellow journalism”—was such that the </a:t>
            </a:r>
            <a:r>
              <a:rPr lang="en-US" i="1" dirty="0"/>
              <a:t>Maine</a:t>
            </a:r>
            <a:r>
              <a:rPr lang="en-US" dirty="0"/>
              <a:t> disaster led to the declaration of war on Spain on April 21, 1898.</a:t>
            </a:r>
          </a:p>
          <a:p>
            <a:pPr marL="0" indent="0">
              <a:buNone/>
            </a:pPr>
            <a:endParaRPr lang="en-US" dirty="0"/>
          </a:p>
        </p:txBody>
      </p:sp>
    </p:spTree>
    <p:extLst>
      <p:ext uri="{BB962C8B-B14F-4D97-AF65-F5344CB8AC3E}">
        <p14:creationId xmlns:p14="http://schemas.microsoft.com/office/powerpoint/2010/main" val="344846382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Marbury v. Madison</a:t>
            </a:r>
            <a:r>
              <a:rPr lang="en-US" dirty="0" smtClean="0"/>
              <a:t> (John Marshall, 4-0, 1803)</a:t>
            </a:r>
            <a:endParaRPr lang="en-US" dirty="0"/>
          </a:p>
        </p:txBody>
      </p:sp>
      <p:sp>
        <p:nvSpPr>
          <p:cNvPr id="3" name="Content Placeholder 2"/>
          <p:cNvSpPr>
            <a:spLocks noGrp="1"/>
          </p:cNvSpPr>
          <p:nvPr>
            <p:ph idx="1"/>
          </p:nvPr>
        </p:nvSpPr>
        <p:spPr/>
        <p:txBody>
          <a:bodyPr/>
          <a:lstStyle/>
          <a:p>
            <a:pPr marL="0" indent="0">
              <a:buNone/>
            </a:pPr>
            <a:r>
              <a:rPr lang="en-US" dirty="0" smtClean="0"/>
              <a:t>On </a:t>
            </a:r>
            <a:r>
              <a:rPr lang="en-US" dirty="0"/>
              <a:t>his final day in office in 1801, John Adams signed commissions for 42 federal judges (the so-called "midnight judges"). His successor, Thomas Jefferson, opted to not deliver most of the commissions. One appointee, William Marbury, sued the new secretary of state, James Madison, to force the delivery of his commission. The Judiciary Act of 1789 had granted the court original jurisdiction in such cases, but the Constitution did not. The court ruled that the Judiciary Act conflicted with the Constitution and was therefore void. Therefore Marbury's request was denied for lack of jurisdiction. This case established the principle of judicial review, the power of the court to nullify unconstitutional laws.</a:t>
            </a:r>
          </a:p>
        </p:txBody>
      </p:sp>
    </p:spTree>
    <p:extLst>
      <p:ext uri="{BB962C8B-B14F-4D97-AF65-F5344CB8AC3E}">
        <p14:creationId xmlns:p14="http://schemas.microsoft.com/office/powerpoint/2010/main" val="381830802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Roe v. Wade</a:t>
            </a:r>
            <a:r>
              <a:rPr lang="en-US" dirty="0" smtClean="0"/>
              <a:t> (Warren Burger, 7-2, 1973)</a:t>
            </a:r>
            <a:endParaRPr lang="en-US" dirty="0"/>
          </a:p>
        </p:txBody>
      </p:sp>
      <p:sp>
        <p:nvSpPr>
          <p:cNvPr id="3" name="Content Placeholder 2"/>
          <p:cNvSpPr>
            <a:spLocks noGrp="1"/>
          </p:cNvSpPr>
          <p:nvPr>
            <p:ph idx="1"/>
          </p:nvPr>
        </p:nvSpPr>
        <p:spPr/>
        <p:txBody>
          <a:bodyPr/>
          <a:lstStyle/>
          <a:p>
            <a:pPr marL="0" indent="0">
              <a:buNone/>
            </a:pPr>
            <a:r>
              <a:rPr lang="en-US" dirty="0" smtClean="0"/>
              <a:t>Norma </a:t>
            </a:r>
            <a:r>
              <a:rPr lang="en-US" dirty="0" err="1"/>
              <a:t>McCorvey</a:t>
            </a:r>
            <a:r>
              <a:rPr lang="en-US" dirty="0"/>
              <a:t> (under the alias Jane Roe), a rape victim, sued Dallas County attorney Henry Wade for the right to an abortion. When the case reached the Supreme Court, the plaintiff depended on the growing recognition of a "right to privacy" which began with the 1965 case of </a:t>
            </a:r>
            <a:r>
              <a:rPr lang="en-US" i="1" dirty="0"/>
              <a:t>Griswold v. Connecticut</a:t>
            </a:r>
            <a:r>
              <a:rPr lang="en-US" dirty="0"/>
              <a:t>. The court struck down state anti-abortion laws as "unconstitutionally vague," held that the word "person" in the Constitution "does not include the unborn," and legalized abortion in the first trimester. </a:t>
            </a:r>
            <a:r>
              <a:rPr lang="en-US" dirty="0" err="1"/>
              <a:t>McCorvey</a:t>
            </a:r>
            <a:r>
              <a:rPr lang="en-US" dirty="0"/>
              <a:t> later joined the pro-life movement and claimed that she was not actually raped and that she was pressured into filing the case by her ambitious attorney Sarah </a:t>
            </a:r>
            <a:r>
              <a:rPr lang="en-US" dirty="0" err="1"/>
              <a:t>Weddington</a:t>
            </a:r>
            <a:r>
              <a:rPr lang="en-US" dirty="0"/>
              <a:t>.</a:t>
            </a:r>
          </a:p>
        </p:txBody>
      </p:sp>
    </p:spTree>
    <p:extLst>
      <p:ext uri="{BB962C8B-B14F-4D97-AF65-F5344CB8AC3E}">
        <p14:creationId xmlns:p14="http://schemas.microsoft.com/office/powerpoint/2010/main" val="67248053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Brown v. Board of Education of Topeka, Kansas</a:t>
            </a:r>
            <a:r>
              <a:rPr lang="en-US" dirty="0" smtClean="0"/>
              <a:t> (Earl Warren, 9-0, 1954)</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suit was filed on behalf of Linda Brown, a third grader, who had to walk a mile to a blacks-only school when a whites-only school was much closer. Future Supreme Court Justice Thurgood Marshall argued the case for the plaintiff. The court overturned </a:t>
            </a:r>
            <a:r>
              <a:rPr lang="en-US" i="1" dirty="0"/>
              <a:t>Plessy v. Ferguson</a:t>
            </a:r>
            <a:r>
              <a:rPr lang="en-US" dirty="0"/>
              <a:t> and ruled that "separate but equal" facilities were not constitutional. A second case in 1955 required that desegregation proceed "with all deliberate speed" but Southern schools were notoriously slow in complying; it was not until 1970 that a majority had complied with the ruling.</a:t>
            </a:r>
          </a:p>
        </p:txBody>
      </p:sp>
    </p:spTree>
    <p:extLst>
      <p:ext uri="{BB962C8B-B14F-4D97-AF65-F5344CB8AC3E}">
        <p14:creationId xmlns:p14="http://schemas.microsoft.com/office/powerpoint/2010/main" val="189471429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McCulloch v. Maryland</a:t>
            </a:r>
            <a:r>
              <a:rPr lang="en-US" dirty="0" smtClean="0"/>
              <a:t> (John Marshall, 9-0, 1819)</a:t>
            </a:r>
            <a:endParaRPr lang="en-US" dirty="0"/>
          </a:p>
        </p:txBody>
      </p:sp>
      <p:sp>
        <p:nvSpPr>
          <p:cNvPr id="3" name="Content Placeholder 2"/>
          <p:cNvSpPr>
            <a:spLocks noGrp="1"/>
          </p:cNvSpPr>
          <p:nvPr>
            <p:ph idx="1"/>
          </p:nvPr>
        </p:nvSpPr>
        <p:spPr/>
        <p:txBody>
          <a:bodyPr/>
          <a:lstStyle/>
          <a:p>
            <a:pPr marL="0" indent="0">
              <a:buNone/>
            </a:pPr>
            <a:r>
              <a:rPr lang="en-US" dirty="0" smtClean="0"/>
              <a:t>After </a:t>
            </a:r>
            <a:r>
              <a:rPr lang="en-US" dirty="0"/>
              <a:t>the Second Bank of the United States began calling in loans owned by the states, Maryland passed a law taxing out-of-state banks. The federal bank refused to pay, so the state sued its Baltimore cashier, James McCulloch. The court ruled that the federal government had the right to establish the bank even though it was not expressly enumerated in the Constitution and also noted that since "the power to tax was the power to destroy," Maryland could not tax the bank without destroying federal sovereignty.</a:t>
            </a:r>
          </a:p>
        </p:txBody>
      </p:sp>
    </p:spTree>
    <p:extLst>
      <p:ext uri="{BB962C8B-B14F-4D97-AF65-F5344CB8AC3E}">
        <p14:creationId xmlns:p14="http://schemas.microsoft.com/office/powerpoint/2010/main" val="424169051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Baker v. </a:t>
            </a:r>
            <a:r>
              <a:rPr lang="en-US" b="1" dirty="0" err="1" smtClean="0"/>
              <a:t>Carr</a:t>
            </a:r>
            <a:r>
              <a:rPr lang="en-US" dirty="0" smtClean="0"/>
              <a:t> (Earl Warren, 6-2, 1962)</a:t>
            </a:r>
            <a:endParaRPr lang="en-US" dirty="0"/>
          </a:p>
        </p:txBody>
      </p:sp>
      <p:sp>
        <p:nvSpPr>
          <p:cNvPr id="3" name="Content Placeholder 2"/>
          <p:cNvSpPr>
            <a:spLocks noGrp="1"/>
          </p:cNvSpPr>
          <p:nvPr>
            <p:ph idx="1"/>
          </p:nvPr>
        </p:nvSpPr>
        <p:spPr/>
        <p:txBody>
          <a:bodyPr/>
          <a:lstStyle/>
          <a:p>
            <a:pPr marL="0" indent="0">
              <a:buNone/>
            </a:pPr>
            <a:r>
              <a:rPr lang="en-US" dirty="0" smtClean="0"/>
              <a:t>Charles </a:t>
            </a:r>
            <a:r>
              <a:rPr lang="en-US" dirty="0"/>
              <a:t>W. Baker, a Tennessee citizen, sued the Tennessee secretary state, Joe </a:t>
            </a:r>
            <a:r>
              <a:rPr lang="en-US" dirty="0" err="1"/>
              <a:t>Carr</a:t>
            </a:r>
            <a:r>
              <a:rPr lang="en-US" dirty="0"/>
              <a:t>, claiming that the state's electoral districts had been drawn to grossly favor one political party. The defendant argued that reapportionment issues were political, not judicial, matters, but the court disagreed and declared the issue justiciable before remanding the case to a lower court. Two years later, in </a:t>
            </a:r>
            <a:r>
              <a:rPr lang="en-US" i="1" dirty="0"/>
              <a:t>Reynolds v. Sims</a:t>
            </a:r>
            <a:r>
              <a:rPr lang="en-US" dirty="0"/>
              <a:t>, the court mandated the principle of "one man, one vote.</a:t>
            </a:r>
          </a:p>
        </p:txBody>
      </p:sp>
    </p:spTree>
    <p:extLst>
      <p:ext uri="{BB962C8B-B14F-4D97-AF65-F5344CB8AC3E}">
        <p14:creationId xmlns:p14="http://schemas.microsoft.com/office/powerpoint/2010/main" val="88526356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Gideon v. Wainwright</a:t>
            </a:r>
            <a:r>
              <a:rPr lang="en-US" dirty="0" smtClean="0"/>
              <a:t> (Earl Warren, 9-0, 1963)</a:t>
            </a:r>
            <a:endParaRPr lang="en-US" dirty="0"/>
          </a:p>
        </p:txBody>
      </p:sp>
      <p:sp>
        <p:nvSpPr>
          <p:cNvPr id="3" name="Content Placeholder 2"/>
          <p:cNvSpPr>
            <a:spLocks noGrp="1"/>
          </p:cNvSpPr>
          <p:nvPr>
            <p:ph idx="1"/>
          </p:nvPr>
        </p:nvSpPr>
        <p:spPr/>
        <p:txBody>
          <a:bodyPr/>
          <a:lstStyle/>
          <a:p>
            <a:pPr marL="0" indent="0">
              <a:buNone/>
            </a:pPr>
            <a:r>
              <a:rPr lang="en-US" dirty="0" smtClean="0"/>
              <a:t>Clarence </a:t>
            </a:r>
            <a:r>
              <a:rPr lang="en-US" dirty="0"/>
              <a:t>Earl Gideon was accused of breaking into a pool hall in Florida. Because his crime was not capital, the court declined to provide him with an attorney. He was convicted, sued Louie Wainwright, the director of the corrections office, and took his case to the Supreme Court. The court overruled </a:t>
            </a:r>
            <a:r>
              <a:rPr lang="en-US" i="1" dirty="0"/>
              <a:t>Betts v. Brady</a:t>
            </a:r>
            <a:r>
              <a:rPr lang="en-US" dirty="0"/>
              <a:t> and held that the Sixth and Fourteenth Amendments required appointed counsel in all trials. Gideon was retried and found innocent. The case is the subject of the book </a:t>
            </a:r>
            <a:r>
              <a:rPr lang="en-US" i="1" dirty="0"/>
              <a:t>Gideon's Trumpet</a:t>
            </a:r>
            <a:r>
              <a:rPr lang="en-US" dirty="0"/>
              <a:t>.</a:t>
            </a:r>
          </a:p>
        </p:txBody>
      </p:sp>
    </p:spTree>
    <p:extLst>
      <p:ext uri="{BB962C8B-B14F-4D97-AF65-F5344CB8AC3E}">
        <p14:creationId xmlns:p14="http://schemas.microsoft.com/office/powerpoint/2010/main" val="33151153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Hammer v. </a:t>
            </a:r>
            <a:r>
              <a:rPr lang="en-US" b="1" dirty="0" err="1" smtClean="0"/>
              <a:t>Dagenhart</a:t>
            </a:r>
            <a:r>
              <a:rPr lang="en-US" dirty="0" smtClean="0"/>
              <a:t> (Edward Douglass White, 5-4, 1918)</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Keating-Own Act prohibited the interstate sale of goods produced by child labor leading Roland </a:t>
            </a:r>
            <a:r>
              <a:rPr lang="en-US" dirty="0" err="1"/>
              <a:t>Dagenhart</a:t>
            </a:r>
            <a:r>
              <a:rPr lang="en-US" dirty="0"/>
              <a:t> to sue U.S. attorney Hammer in Charlotte since his two sons would be put out of work. The court ruled that the federal government did not have the right to regulate child labor; Oliver Wendell Holmes wrote a notable dissent focusing on the lack of proper state regulation. The case was overturned by the 1941 </a:t>
            </a:r>
            <a:r>
              <a:rPr lang="en-US" i="1" dirty="0"/>
              <a:t>U.S. v. Darby Lumber Company</a:t>
            </a:r>
            <a:r>
              <a:rPr lang="en-US" dirty="0"/>
              <a:t> case upholding the Fair Labor Standards Act.</a:t>
            </a:r>
          </a:p>
        </p:txBody>
      </p:sp>
    </p:spTree>
    <p:extLst>
      <p:ext uri="{BB962C8B-B14F-4D97-AF65-F5344CB8AC3E}">
        <p14:creationId xmlns:p14="http://schemas.microsoft.com/office/powerpoint/2010/main" val="40198240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Fletcher v. Peck</a:t>
            </a:r>
            <a:r>
              <a:rPr lang="en-US" dirty="0" smtClean="0"/>
              <a:t> (John Marshall, 6-0, 1810)</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a:t>1795 the Georgia legislature corruptly sold land along the Yazoo River (now in Mississippi) to private citizens in exchange for bribes. The legislators were mostly defeated in the next elections and the incoming politicians voided the sales. In the meantime, John Peck sold some of the land in question to Robert Fletcher, who then sued him, claiming that he did not have clear title. The Supreme Court held that the state legislature did not have the power to repeal the sale. This was one of the earliest cases in which the Supreme Court struck down a state law.</a:t>
            </a:r>
          </a:p>
        </p:txBody>
      </p:sp>
    </p:spTree>
    <p:extLst>
      <p:ext uri="{BB962C8B-B14F-4D97-AF65-F5344CB8AC3E}">
        <p14:creationId xmlns:p14="http://schemas.microsoft.com/office/powerpoint/2010/main" val="28972950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 Parte </a:t>
            </a:r>
            <a:r>
              <a:rPr lang="en-US" b="1" dirty="0" err="1" smtClean="0"/>
              <a:t>Merryman</a:t>
            </a:r>
            <a:r>
              <a:rPr lang="en-US" dirty="0" smtClean="0"/>
              <a:t> (Roger Taney, 1861)</a:t>
            </a:r>
            <a:endParaRPr lang="en-US" dirty="0"/>
          </a:p>
        </p:txBody>
      </p:sp>
      <p:sp>
        <p:nvSpPr>
          <p:cNvPr id="3" name="Content Placeholder 2"/>
          <p:cNvSpPr>
            <a:spLocks noGrp="1"/>
          </p:cNvSpPr>
          <p:nvPr>
            <p:ph idx="1"/>
          </p:nvPr>
        </p:nvSpPr>
        <p:spPr/>
        <p:txBody>
          <a:bodyPr/>
          <a:lstStyle/>
          <a:p>
            <a:pPr marL="0" indent="0">
              <a:buNone/>
            </a:pPr>
            <a:r>
              <a:rPr lang="en-US" dirty="0" smtClean="0"/>
              <a:t>This </a:t>
            </a:r>
            <a:r>
              <a:rPr lang="en-US" dirty="0"/>
              <a:t>was not actually a Supreme Court case, but a federal court case heard by Chief Justice Roger Taney while "circuit-riding" when the court was not in session. Lieutenant John </a:t>
            </a:r>
            <a:r>
              <a:rPr lang="en-US" dirty="0" err="1"/>
              <a:t>Merryman</a:t>
            </a:r>
            <a:r>
              <a:rPr lang="en-US" dirty="0"/>
              <a:t> of the Maryland cavalry took an active role in evicting Union soldiers from Maryland following the attack on Fort Sumter. Abraham Lincoln declared a secret suspension of the writ of </a:t>
            </a:r>
            <a:r>
              <a:rPr lang="en-US" i="1" dirty="0"/>
              <a:t>habeas corpus</a:t>
            </a:r>
            <a:r>
              <a:rPr lang="en-US" dirty="0"/>
              <a:t> and had a number of opposition leaders, including </a:t>
            </a:r>
            <a:r>
              <a:rPr lang="en-US" dirty="0" err="1"/>
              <a:t>Merryman</a:t>
            </a:r>
            <a:r>
              <a:rPr lang="en-US" dirty="0"/>
              <a:t>, arrested. Taney found the president had acted unconstitutionally (only Congress can suspend the writ), but Lincoln simply ignored his ruling.</a:t>
            </a:r>
          </a:p>
        </p:txBody>
      </p:sp>
    </p:spTree>
    <p:extLst>
      <p:ext uri="{BB962C8B-B14F-4D97-AF65-F5344CB8AC3E}">
        <p14:creationId xmlns:p14="http://schemas.microsoft.com/office/powerpoint/2010/main" val="276385326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Chisholm v. Georgia</a:t>
            </a:r>
            <a:r>
              <a:rPr lang="en-US" dirty="0" smtClean="0"/>
              <a:t> (No majority opinion, Chief Justice John Jay, 4–1, 1793)</a:t>
            </a:r>
            <a:endParaRPr lang="en-US" dirty="0"/>
          </a:p>
        </p:txBody>
      </p:sp>
      <p:sp>
        <p:nvSpPr>
          <p:cNvPr id="3" name="Content Placeholder 2"/>
          <p:cNvSpPr>
            <a:spLocks noGrp="1"/>
          </p:cNvSpPr>
          <p:nvPr>
            <p:ph idx="1"/>
          </p:nvPr>
        </p:nvSpPr>
        <p:spPr/>
        <p:txBody>
          <a:bodyPr/>
          <a:lstStyle/>
          <a:p>
            <a:pPr marL="0" indent="0">
              <a:buNone/>
            </a:pPr>
            <a:r>
              <a:rPr lang="en-US" dirty="0" smtClean="0"/>
              <a:t>Following </a:t>
            </a:r>
            <a:r>
              <a:rPr lang="en-US" dirty="0"/>
              <a:t>the death of Robert Farquhar, his estate’s executor, Alexander Chisholm—who, like Farquhar, was a South Carolina resident—sued the state of Georgia to collect money Georgia owed Farquhar for goods it purchased during the American Revolution. Georgia claimed that sovereign immunity protected it from Chisholm’s suit. However, the Supreme Court held that Article III Section 2 gave citizens the right to sue a state, finding against Georgia. The Court’s ruling proved so controversial that it resulted in the 1794 passage of the Eleventh Amendment, which specifically prohibited U.S. or foreign citizens from filing a lawsuit against a state (with certain exceptions).</a:t>
            </a:r>
          </a:p>
          <a:p>
            <a:pPr marL="0" indent="0">
              <a:buNone/>
            </a:pPr>
            <a:endParaRPr lang="en-US" dirty="0"/>
          </a:p>
        </p:txBody>
      </p:sp>
    </p:spTree>
    <p:extLst>
      <p:ext uri="{BB962C8B-B14F-4D97-AF65-F5344CB8AC3E}">
        <p14:creationId xmlns:p14="http://schemas.microsoft.com/office/powerpoint/2010/main" val="2979450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USS </a:t>
            </a:r>
            <a:r>
              <a:rPr lang="en-US" b="1" i="1" dirty="0"/>
              <a:t>Arizona</a:t>
            </a:r>
            <a:r>
              <a:rPr lang="en-US" dirty="0"/>
              <a:t> (BB–39) [</a:t>
            </a:r>
            <a:r>
              <a:rPr lang="en-US" i="1" dirty="0"/>
              <a:t>Pennsylvania</a:t>
            </a:r>
            <a:r>
              <a:rPr lang="en-US" dirty="0"/>
              <a:t> class]</a:t>
            </a:r>
          </a:p>
        </p:txBody>
      </p:sp>
      <p:sp>
        <p:nvSpPr>
          <p:cNvPr id="3" name="Content Placeholder 2"/>
          <p:cNvSpPr>
            <a:spLocks noGrp="1"/>
          </p:cNvSpPr>
          <p:nvPr>
            <p:ph idx="1"/>
          </p:nvPr>
        </p:nvSpPr>
        <p:spPr/>
        <p:txBody>
          <a:bodyPr/>
          <a:lstStyle/>
          <a:p>
            <a:pPr marL="0" indent="0">
              <a:buNone/>
            </a:pPr>
            <a:r>
              <a:rPr lang="en-US" dirty="0" smtClean="0"/>
              <a:t>A </a:t>
            </a:r>
            <a:r>
              <a:rPr lang="en-US" dirty="0"/>
              <a:t>lead ship of the honor escort for President Wilson’s trip to France in 1918, she was on Battleship Row at Pearl Harbor when Japanese aircraft appeared just before 8:00 am on Sunday, December 7, 1941. The </a:t>
            </a:r>
            <a:r>
              <a:rPr lang="en-US" i="1" dirty="0"/>
              <a:t>Arizona</a:t>
            </a:r>
            <a:r>
              <a:rPr lang="en-US" dirty="0"/>
              <a:t> came under attack almost immediately, and at about 8:10 was hit by an 800-kilogram bomb just forward of turret two on the starboard side. Within a few seconds the forward powder magazines exploded, killing 1,177 of the crew, and the ship sank to the bottom of the harbor. In 1962 the USS </a:t>
            </a:r>
            <a:r>
              <a:rPr lang="en-US" i="1" dirty="0"/>
              <a:t>Arizona</a:t>
            </a:r>
            <a:r>
              <a:rPr lang="en-US" dirty="0"/>
              <a:t> memorial opened and is now administered by the National Park Service.</a:t>
            </a:r>
          </a:p>
          <a:p>
            <a:pPr marL="0" indent="0">
              <a:buNone/>
            </a:pPr>
            <a:endParaRPr lang="en-US" dirty="0"/>
          </a:p>
        </p:txBody>
      </p:sp>
    </p:spTree>
    <p:extLst>
      <p:ext uri="{BB962C8B-B14F-4D97-AF65-F5344CB8AC3E}">
        <p14:creationId xmlns:p14="http://schemas.microsoft.com/office/powerpoint/2010/main" val="1203941481"/>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Gibbons v. Ogden</a:t>
            </a:r>
            <a:r>
              <a:rPr lang="en-US" dirty="0" smtClean="0"/>
              <a:t> (John Marshall, author and Chief Justice, 6–0, 1824)</a:t>
            </a:r>
            <a:endParaRPr lang="en-US" dirty="0"/>
          </a:p>
        </p:txBody>
      </p:sp>
      <p:sp>
        <p:nvSpPr>
          <p:cNvPr id="3" name="Content Placeholder 2"/>
          <p:cNvSpPr>
            <a:spLocks noGrp="1"/>
          </p:cNvSpPr>
          <p:nvPr>
            <p:ph idx="1"/>
          </p:nvPr>
        </p:nvSpPr>
        <p:spPr/>
        <p:txBody>
          <a:bodyPr/>
          <a:lstStyle/>
          <a:p>
            <a:pPr marL="0" indent="0">
              <a:buNone/>
            </a:pPr>
            <a:r>
              <a:rPr lang="en-US" dirty="0" smtClean="0"/>
              <a:t>Thomas </a:t>
            </a:r>
            <a:r>
              <a:rPr lang="en-US" dirty="0"/>
              <a:t>Gibbons and Aaron Ogden were partners in a steamboat business that ferried people between New York and New Jersey. Ogden had purchased a license granting him a monopoly under New York law. After the partners suffered a disagreement and split up, Gibbons applied for and received a federal permit to run a similar business. Ogden sued Gibbons for violating Ogden’s monopoly. In a unanimous decision, Marshall held that Congress’ interstate regulatory power under the Commerce Clause had “no limitations other than are prescribed in the Constitution.” Gibbons’ federal permit trumped Ogden’s state-granted monopoly.</a:t>
            </a:r>
          </a:p>
          <a:p>
            <a:pPr marL="0" indent="0">
              <a:buNone/>
            </a:pPr>
            <a:endParaRPr lang="en-US" dirty="0"/>
          </a:p>
        </p:txBody>
      </p:sp>
    </p:spTree>
    <p:extLst>
      <p:ext uri="{BB962C8B-B14F-4D97-AF65-F5344CB8AC3E}">
        <p14:creationId xmlns:p14="http://schemas.microsoft.com/office/powerpoint/2010/main" val="172856527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Dred Scott v. </a:t>
            </a:r>
            <a:r>
              <a:rPr lang="en-US" b="1" dirty="0" err="1" smtClean="0"/>
              <a:t>Sandford</a:t>
            </a:r>
            <a:r>
              <a:rPr lang="en-US" dirty="0" smtClean="0"/>
              <a:t> (Roger Taney, author and Chief Justice, 7–2, 1857)</a:t>
            </a:r>
            <a:endParaRPr lang="en-US" dirty="0"/>
          </a:p>
        </p:txBody>
      </p:sp>
      <p:sp>
        <p:nvSpPr>
          <p:cNvPr id="3" name="Content Placeholder 2"/>
          <p:cNvSpPr>
            <a:spLocks noGrp="1"/>
          </p:cNvSpPr>
          <p:nvPr>
            <p:ph idx="1"/>
          </p:nvPr>
        </p:nvSpPr>
        <p:spPr/>
        <p:txBody>
          <a:bodyPr/>
          <a:lstStyle/>
          <a:p>
            <a:pPr marL="0" indent="0">
              <a:buNone/>
            </a:pPr>
            <a:r>
              <a:rPr lang="en-US" dirty="0" smtClean="0"/>
              <a:t>Dred </a:t>
            </a:r>
            <a:r>
              <a:rPr lang="en-US" dirty="0"/>
              <a:t>Scott was a slave purchased by John Emerson in the 1820s and who at various points lived in Illinois and the Wisconsin Territory, both of which prohibited slavery. In 1853, Scott sued his then-owner John Sanford for his freedom. The Supreme Court ruled that no African-American—slave or free—was a citizen of the United States, and that therefore Scott lacked standing to initiate a lawsuit in the first place. In addition, the Court found the Missouri Compromise to be unconstitutional, holding that Congress lacked authority to prohibit slavery in any new territory that was not originally part of the United States.</a:t>
            </a:r>
          </a:p>
          <a:p>
            <a:pPr marL="0" indent="0">
              <a:buNone/>
            </a:pPr>
            <a:endParaRPr lang="en-US" dirty="0"/>
          </a:p>
        </p:txBody>
      </p:sp>
    </p:spTree>
    <p:extLst>
      <p:ext uri="{BB962C8B-B14F-4D97-AF65-F5344CB8AC3E}">
        <p14:creationId xmlns:p14="http://schemas.microsoft.com/office/powerpoint/2010/main" val="177200393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Munn v. Illinois</a:t>
            </a:r>
            <a:r>
              <a:rPr lang="en-US" dirty="0" smtClean="0"/>
              <a:t> (Morrison Waite, author and Chief Justice, 7–2, 1877)</a:t>
            </a:r>
            <a:endParaRPr lang="en-US" dirty="0"/>
          </a:p>
        </p:txBody>
      </p:sp>
      <p:sp>
        <p:nvSpPr>
          <p:cNvPr id="3" name="Content Placeholder 2"/>
          <p:cNvSpPr>
            <a:spLocks noGrp="1"/>
          </p:cNvSpPr>
          <p:nvPr>
            <p:ph idx="1"/>
          </p:nvPr>
        </p:nvSpPr>
        <p:spPr/>
        <p:txBody>
          <a:bodyPr/>
          <a:lstStyle/>
          <a:p>
            <a:pPr marL="0" indent="0">
              <a:buNone/>
            </a:pPr>
            <a:r>
              <a:rPr lang="en-US" dirty="0" smtClean="0"/>
              <a:t>Ira </a:t>
            </a:r>
            <a:r>
              <a:rPr lang="en-US" dirty="0"/>
              <a:t>Munn owned a set of Chicago grain elevators and charged oppressively high fees for their use. In 1871, the Illinois legislature passed a law setting maximum rates for grain storage. On appeal to the Supreme Court, lawyers for the business claimed that the Illinois statute violated Fourteenth Amendment due process rights regarding private property. Chief Justice Waite’s opinion upheld the Illinois law, and proclaimed that “when private property is devoted to a public use, it is subject to public regulation.” The decision was a landmark in the history of government regulation of businesses, especially railroads.</a:t>
            </a:r>
          </a:p>
          <a:p>
            <a:pPr marL="0" indent="0">
              <a:buNone/>
            </a:pPr>
            <a:endParaRPr lang="en-US" dirty="0"/>
          </a:p>
        </p:txBody>
      </p:sp>
    </p:spTree>
    <p:extLst>
      <p:ext uri="{BB962C8B-B14F-4D97-AF65-F5344CB8AC3E}">
        <p14:creationId xmlns:p14="http://schemas.microsoft.com/office/powerpoint/2010/main" val="135092126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Muller v. Oregon</a:t>
            </a:r>
            <a:r>
              <a:rPr lang="en-US" dirty="0" smtClean="0"/>
              <a:t> (David Brewer, Chief Justice Melville Fuller, 9–0, 1908)</a:t>
            </a:r>
            <a:endParaRPr lang="en-US" dirty="0"/>
          </a:p>
        </p:txBody>
      </p:sp>
      <p:sp>
        <p:nvSpPr>
          <p:cNvPr id="3" name="Content Placeholder 2"/>
          <p:cNvSpPr>
            <a:spLocks noGrp="1"/>
          </p:cNvSpPr>
          <p:nvPr>
            <p:ph idx="1"/>
          </p:nvPr>
        </p:nvSpPr>
        <p:spPr/>
        <p:txBody>
          <a:bodyPr/>
          <a:lstStyle/>
          <a:p>
            <a:pPr marL="0" indent="0">
              <a:buNone/>
            </a:pPr>
            <a:r>
              <a:rPr lang="en-US" dirty="0" smtClean="0"/>
              <a:t>Oregon </a:t>
            </a:r>
            <a:r>
              <a:rPr lang="en-US" dirty="0"/>
              <a:t>laundry owner Curt Muller was fined for violating an Oregon law that limited the working hours of female employees; he appealed, claiming the law was an unconstitutional restriction of freedom of contract. Arguing on behalf of Oregon, future Supreme Court Justice Louis Brandeis invoked scientific evidence to support the notion that excessive working hours were deleterious to a woman’s health. Oregon’s statute was upheld on the grounds that the state had a compelling interest in protecting the health of its female workers. One side effect of the decision was the judicial justification of sex discrimination in legislation.</a:t>
            </a:r>
          </a:p>
          <a:p>
            <a:pPr marL="0" indent="0">
              <a:buNone/>
            </a:pPr>
            <a:endParaRPr lang="en-US" dirty="0"/>
          </a:p>
        </p:txBody>
      </p:sp>
    </p:spTree>
    <p:extLst>
      <p:ext uri="{BB962C8B-B14F-4D97-AF65-F5344CB8AC3E}">
        <p14:creationId xmlns:p14="http://schemas.microsoft.com/office/powerpoint/2010/main" val="151537952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Schenck v. United States</a:t>
            </a:r>
            <a:r>
              <a:rPr lang="en-US" dirty="0" smtClean="0"/>
              <a:t> (Oliver Wendell Holmes, Jr., Chief Justice Edward White, 9–0, 1919)</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Espionage Act of 1917 prohibited—among other things—any attempt to inhibit recruitment by the U.S. Armed Forces. Charles Schenck was a Socialist who opposed conscription and distributed literature urging readers to resist the draft. </a:t>
            </a:r>
            <a:r>
              <a:rPr lang="en-US" dirty="0" smtClean="0"/>
              <a:t>Following </a:t>
            </a:r>
            <a:r>
              <a:rPr lang="en-US" dirty="0"/>
              <a:t>his arrest and conviction, he appealed, claiming that his advocacy was protected speech covered by the First Amendment. Writing for a unanimous court, Justice Holmes claimed the First Amendment does not protect speech that creates a “clear and present danger,” and that “the most stringent protection of free speech would not protect a man in falsely shouting ‘fire’ in a theatre.”</a:t>
            </a:r>
          </a:p>
          <a:p>
            <a:pPr marL="0" indent="0">
              <a:buNone/>
            </a:pPr>
            <a:endParaRPr lang="en-US" dirty="0"/>
          </a:p>
        </p:txBody>
      </p:sp>
    </p:spTree>
    <p:extLst>
      <p:ext uri="{BB962C8B-B14F-4D97-AF65-F5344CB8AC3E}">
        <p14:creationId xmlns:p14="http://schemas.microsoft.com/office/powerpoint/2010/main" val="106941436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Griswold v. Connecticut</a:t>
            </a:r>
            <a:r>
              <a:rPr lang="en-US" dirty="0" smtClean="0"/>
              <a:t> (William O. Douglas, Chief Justice Earl Warren, 7–2, 1965)</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a:t>1879, Connecticut outlawed the use of contraception. In 1961, Estelle Griswold and Lee Buxton, who were directors of the Planned Parenthood League of Connecticut, were charged with violating that ban after they opened a birth control clinic. Justice Douglas’ majority opinion held that “specific guarantees in the Bill of Rights have penumbras,” and that “emanations” of those guarantees create a Constitutional “right to privacy” that protects intensely personal decisions, such as the right of married couples to choose whether or not to use birth control. Connecticut’s law was struck down.</a:t>
            </a:r>
          </a:p>
          <a:p>
            <a:pPr marL="0" indent="0">
              <a:buNone/>
            </a:pPr>
            <a:endParaRPr lang="en-US" dirty="0"/>
          </a:p>
        </p:txBody>
      </p:sp>
    </p:spTree>
    <p:extLst>
      <p:ext uri="{BB962C8B-B14F-4D97-AF65-F5344CB8AC3E}">
        <p14:creationId xmlns:p14="http://schemas.microsoft.com/office/powerpoint/2010/main" val="194751983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Miranda v. Arizona</a:t>
            </a:r>
            <a:r>
              <a:rPr lang="en-US" dirty="0" smtClean="0"/>
              <a:t> (Earl Warren, author and Chief Justice, 5–4, 1966)</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a:t>1963, Phoenix police arrested Ernesto Miranda on suspicion of kidnapping and rape; he subsequently confessed to those crimes. During his initial interrogation by police, Miranda was never informed of his Fifth or Sixth Amendment rights. Writing for a thin majority, Chief Justice Warren stated that “[p]</a:t>
            </a:r>
            <a:r>
              <a:rPr lang="en-US" dirty="0" err="1"/>
              <a:t>rior</a:t>
            </a:r>
            <a:r>
              <a:rPr lang="en-US" dirty="0"/>
              <a:t> to any questioning, [a] person must be warned that he has a right to remain silent, that any statement he does make may be used as evidence against him, and that he has a right to the presence of an attorney, either retained or appointed,” laying the groundwork for the iconic “Miranda warnings.”</a:t>
            </a:r>
          </a:p>
          <a:p>
            <a:pPr marL="0" indent="0">
              <a:buNone/>
            </a:pPr>
            <a:endParaRPr lang="en-US" dirty="0"/>
          </a:p>
        </p:txBody>
      </p:sp>
    </p:spTree>
    <p:extLst>
      <p:ext uri="{BB962C8B-B14F-4D97-AF65-F5344CB8AC3E}">
        <p14:creationId xmlns:p14="http://schemas.microsoft.com/office/powerpoint/2010/main" val="292936902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Loving v. Virginia</a:t>
            </a:r>
            <a:r>
              <a:rPr lang="en-US" dirty="0" smtClean="0"/>
              <a:t> (Earl Warren, author and Chief Justice, 9–0, 1967)</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Virginia’s </a:t>
            </a:r>
            <a:r>
              <a:rPr lang="en-US" dirty="0"/>
              <a:t>Racial Integrity Act of 1924 was an anti-miscegenation law that criminalized marriages between whites and non-whites. In 1958, Virginia residents Richard Loving (a white man) and Mildred Jeter (a woman of both African-American and Native American heritage) were married in Washington, D.C., which did not have such a statute. After returning to their Virginia home, they were arrested and convicted under the Racial Integrity Act. Striking down that Act as violating both the Equal Protection and Due Process clauses of the Fourteenth Amendment, Chief Justice Warren wrote that “the freedom to marry, or not marry, a person of another race resides with the individual and cannot be infringed by the State.”</a:t>
            </a:r>
          </a:p>
          <a:p>
            <a:pPr marL="0" indent="0">
              <a:buNone/>
            </a:pPr>
            <a:endParaRPr lang="en-US" dirty="0"/>
          </a:p>
        </p:txBody>
      </p:sp>
    </p:spTree>
    <p:extLst>
      <p:ext uri="{BB962C8B-B14F-4D97-AF65-F5344CB8AC3E}">
        <p14:creationId xmlns:p14="http://schemas.microsoft.com/office/powerpoint/2010/main" val="371643640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Lawrence v. Texas</a:t>
            </a:r>
            <a:r>
              <a:rPr lang="en-US" dirty="0" smtClean="0"/>
              <a:t> (Anthony Kennedy, Chief Justice William Rehnquist, 6–3, 2003)</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 </a:t>
            </a:r>
            <a:r>
              <a:rPr lang="en-US" dirty="0"/>
              <a:t>1998, a false police report led Houston police to the apartment of John Lawrence; upon entering, deputies claimed they found Lawrence having sex with another man, Tyron Gardner. Both men were charged with homosexual conduct, still a misdemeanor in Texas. Justice Kennedy’s majority opinion held that the Fourteenth Amendment’s Due Process Clause protected a person’s “liberty” to engage in consensual homosexual activity, and declared the Texas law unconstitutional. The decision in Lawrence overturned Bowers v. Hardwick (1986)—in which the court upheld a similar Georgia law—and has been cited as a key predecessor of both U.S. v. Windsor and Obergefell v. Hodges.</a:t>
            </a:r>
          </a:p>
          <a:p>
            <a:pPr marL="0" indent="0">
              <a:buNone/>
            </a:pPr>
            <a:endParaRPr lang="en-US" dirty="0"/>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933971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People of the Early Middle Ages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6192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10029</Words>
  <Application>Microsoft Office PowerPoint</Application>
  <PresentationFormat>Widescreen</PresentationFormat>
  <Paragraphs>337</Paragraphs>
  <Slides>169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169</vt:i4>
      </vt:variant>
    </vt:vector>
  </HeadingPairs>
  <TitlesOfParts>
    <vt:vector size="173" baseType="lpstr">
      <vt:lpstr>Arial</vt:lpstr>
      <vt:lpstr>Calibri</vt:lpstr>
      <vt:lpstr>Calibri Light</vt:lpstr>
      <vt:lpstr>Office Theme</vt:lpstr>
      <vt:lpstr>History/Social Studies</vt:lpstr>
      <vt:lpstr>Table of Contents</vt:lpstr>
      <vt:lpstr>American Warships</vt:lpstr>
      <vt:lpstr>USS Constitution Better known as “Old Ironsides,”</vt:lpstr>
      <vt:lpstr>USS Chesapeake </vt:lpstr>
      <vt:lpstr>USS Lawrence/USS Niagara </vt:lpstr>
      <vt:lpstr>USS Monitor/CSS Virginia [aka USS Merrimack] </vt:lpstr>
      <vt:lpstr>USS Maine (ACR–1) [Second class]</vt:lpstr>
      <vt:lpstr>USS Arizona (BB–39) [Pennsylvania class]</vt:lpstr>
      <vt:lpstr>USS Missouri (BB–63) [Iowa class]</vt:lpstr>
      <vt:lpstr>USS Nautilus (SSN–571) [Nautilus class]</vt:lpstr>
      <vt:lpstr>Revolutionary War Generals</vt:lpstr>
      <vt:lpstr>Benedict Arnold </vt:lpstr>
      <vt:lpstr>John Burgoyne </vt:lpstr>
      <vt:lpstr>Charles Cornwallis, First Marquess of Cornwallis</vt:lpstr>
      <vt:lpstr>Horatio Gates </vt:lpstr>
      <vt:lpstr>Sir Guy Carleton </vt:lpstr>
      <vt:lpstr>Nathanael Greene</vt:lpstr>
      <vt:lpstr>Sir William Howe</vt:lpstr>
      <vt:lpstr>Tadeusz Andrezj Bonawentura Kosciusko</vt:lpstr>
      <vt:lpstr>Marie Joseph Paul Yves Roch Gilbert du Motier, Marquis de Lafayette </vt:lpstr>
      <vt:lpstr>Francis Marion </vt:lpstr>
      <vt:lpstr>John Paul Jones </vt:lpstr>
      <vt:lpstr>Baron Friedrich Wilhelm von Steuben </vt:lpstr>
      <vt:lpstr>George Washington </vt:lpstr>
      <vt:lpstr>Treaties</vt:lpstr>
      <vt:lpstr>The Treaty of Versailles (1919)</vt:lpstr>
      <vt:lpstr>The Treaty of Utrecht (1713)</vt:lpstr>
      <vt:lpstr>The Treaty of Ghent (1814)</vt:lpstr>
      <vt:lpstr>The Treaty of Portsmouth (1905)</vt:lpstr>
      <vt:lpstr>The Adams-Onís Treaty (1819)</vt:lpstr>
      <vt:lpstr>The Camp David Accords (1978)</vt:lpstr>
      <vt:lpstr>The Treaty of Guadalupe Hidalgo (1848)</vt:lpstr>
      <vt:lpstr>The Treaty of Brest-Litovsk (1918)</vt:lpstr>
      <vt:lpstr>The Treaty of Tordesillas (1494)</vt:lpstr>
      <vt:lpstr>The Peace of Westphalia (1648)</vt:lpstr>
      <vt:lpstr>The Lateran Treaty (1929)</vt:lpstr>
      <vt:lpstr>The Treaty of Paris (1898)</vt:lpstr>
      <vt:lpstr>Trojan War Heroes</vt:lpstr>
      <vt:lpstr>Agamemnon - Greek</vt:lpstr>
      <vt:lpstr>Menelaus - Greek</vt:lpstr>
      <vt:lpstr>Achilles - Greek</vt:lpstr>
      <vt:lpstr>Patroclus - Greek</vt:lpstr>
      <vt:lpstr>Ajax - Greek</vt:lpstr>
      <vt:lpstr>Diomedes - Greek</vt:lpstr>
      <vt:lpstr>Odysseus - Greek</vt:lpstr>
      <vt:lpstr>Nestor - Greek</vt:lpstr>
      <vt:lpstr>Hector - Trojan</vt:lpstr>
      <vt:lpstr>Paris - Trojan</vt:lpstr>
      <vt:lpstr>Priam - Trojan</vt:lpstr>
      <vt:lpstr>Hecuba (or Hecabe) - Trojan</vt:lpstr>
      <vt:lpstr>Andromache - Trojan</vt:lpstr>
      <vt:lpstr>Cassandra - Trojan</vt:lpstr>
      <vt:lpstr>Laocoon - Trojan</vt:lpstr>
      <vt:lpstr>Aeneas - Trojan</vt:lpstr>
      <vt:lpstr>Economists</vt:lpstr>
      <vt:lpstr>Adam Smith (1723-1790)</vt:lpstr>
      <vt:lpstr>Milton Friedman (1912-2006 )</vt:lpstr>
      <vt:lpstr>Karl Marx (1818-1883)</vt:lpstr>
      <vt:lpstr>John Maynard Keynes (1883-1946)</vt:lpstr>
      <vt:lpstr>David Ricardo (1772-1823)</vt:lpstr>
      <vt:lpstr>John Kenneth Galbraith (1908-2006)</vt:lpstr>
      <vt:lpstr>Francois Quesnay (1694-1774)</vt:lpstr>
      <vt:lpstr>Alfred Marshall (1842-1924)</vt:lpstr>
      <vt:lpstr>Thorstein Veblen (1857-1929)</vt:lpstr>
      <vt:lpstr>John Stuart Mill (1806-1873)</vt:lpstr>
      <vt:lpstr>British Reform Movements</vt:lpstr>
      <vt:lpstr>Lollards (late 14th century)</vt:lpstr>
      <vt:lpstr>Puritans (16th and 17th centuries)</vt:lpstr>
      <vt:lpstr>Levellers and Diggers (mid-17th century)</vt:lpstr>
      <vt:lpstr>Luddites (early 19th century)</vt:lpstr>
      <vt:lpstr>Chartists (19th century)</vt:lpstr>
      <vt:lpstr>Anti-Corn Law League (early-mid 19th century)</vt:lpstr>
      <vt:lpstr>Reform League(mid-late 19th century)</vt:lpstr>
      <vt:lpstr>Fabian Society (1884–present)</vt:lpstr>
      <vt:lpstr>Suffragettes (early 20th century)</vt:lpstr>
      <vt:lpstr>National Union of Mineworkers (late 20th century)</vt:lpstr>
      <vt:lpstr>Supreme Court Cases:</vt:lpstr>
      <vt:lpstr>Plessy v. Ferguson (Melville Fuller, 7-1, 1896)</vt:lpstr>
      <vt:lpstr>Marbury v. Madison (John Marshall, 4-0, 1803)</vt:lpstr>
      <vt:lpstr>Roe v. Wade (Warren Burger, 7-2, 1973)</vt:lpstr>
      <vt:lpstr>Brown v. Board of Education of Topeka, Kansas (Earl Warren, 9-0, 1954)</vt:lpstr>
      <vt:lpstr>McCulloch v. Maryland (John Marshall, 9-0, 1819)</vt:lpstr>
      <vt:lpstr>Baker v. Carr (Earl Warren, 6-2, 1962)</vt:lpstr>
      <vt:lpstr>Gideon v. Wainwright (Earl Warren, 9-0, 1963)</vt:lpstr>
      <vt:lpstr>Hammer v. Dagenhart (Edward Douglass White, 5-4, 1918)</vt:lpstr>
      <vt:lpstr>Fletcher v. Peck (John Marshall, 6-0, 1810)</vt:lpstr>
      <vt:lpstr>Ex Parte Merryman (Roger Taney, 1861)</vt:lpstr>
      <vt:lpstr>Chisholm v. Georgia (No majority opinion, Chief Justice John Jay, 4–1, 1793)</vt:lpstr>
      <vt:lpstr>Gibbons v. Ogden (John Marshall, author and Chief Justice, 6–0, 1824)</vt:lpstr>
      <vt:lpstr>Dred Scott v. Sandford (Roger Taney, author and Chief Justice, 7–2, 1857)</vt:lpstr>
      <vt:lpstr>Munn v. Illinois (Morrison Waite, author and Chief Justice, 7–2, 1877)</vt:lpstr>
      <vt:lpstr>Muller v. Oregon (David Brewer, Chief Justice Melville Fuller, 9–0, 1908)</vt:lpstr>
      <vt:lpstr>Schenck v. United States (Oliver Wendell Holmes, Jr., Chief Justice Edward White, 9–0, 1919)</vt:lpstr>
      <vt:lpstr>Griswold v. Connecticut (William O. Douglas, Chief Justice Earl Warren, 7–2, 1965)</vt:lpstr>
      <vt:lpstr>Miranda v. Arizona (Earl Warren, author and Chief Justice, 5–4, 1966)</vt:lpstr>
      <vt:lpstr>Loving v. Virginia (Earl Warren, author and Chief Justice, 9–0, 1967)</vt:lpstr>
      <vt:lpstr>Lawrence v. Texas (Anthony Kennedy, Chief Justice William Rehnquist, 6–3, 2003)</vt:lpstr>
      <vt:lpstr>People of the Early Middle Ages</vt:lpstr>
      <vt:lpstr>PowerPoint Presentation</vt:lpstr>
      <vt:lpstr>Huns</vt:lpstr>
      <vt:lpstr>Visigoths</vt:lpstr>
      <vt:lpstr>Ostrogoths</vt:lpstr>
      <vt:lpstr>Vandals</vt:lpstr>
      <vt:lpstr>Lombards</vt:lpstr>
      <vt:lpstr>Franks</vt:lpstr>
      <vt:lpstr>Picts</vt:lpstr>
      <vt:lpstr>Anglo-Saxons</vt:lpstr>
      <vt:lpstr>Magyars</vt:lpstr>
      <vt:lpstr>Vikings</vt:lpstr>
      <vt:lpstr>Ancient Philosophers</vt:lpstr>
      <vt:lpstr>Socrates (c. 469 BC–399 BC)</vt:lpstr>
      <vt:lpstr>Plato (c. 429 BC–347 BC)</vt:lpstr>
      <vt:lpstr>Aristotle (c. 384 BC–322 BC)</vt:lpstr>
      <vt:lpstr>Confucius (or Kong Fu Zi) (6th century BC)</vt:lpstr>
      <vt:lpstr>Lao Tzu (also given as Lao Tse or Laozi) (dates unknown, 6th century BC)</vt:lpstr>
      <vt:lpstr>Diogenes (c. 410s BC–323 BC)</vt:lpstr>
      <vt:lpstr>Epicurus (341 BC–270 BC)</vt:lpstr>
      <vt:lpstr>Zeno of Elea (c. 490 BC–430 BC)</vt:lpstr>
      <vt:lpstr>Thales (c. 620 BC–546 BC)</vt:lpstr>
      <vt:lpstr>Cicero (106 BC–43 BC)</vt:lpstr>
      <vt:lpstr>Elections</vt:lpstr>
      <vt:lpstr>PowerPoint Presentation</vt:lpstr>
      <vt:lpstr>1800: </vt:lpstr>
      <vt:lpstr>1824: </vt:lpstr>
      <vt:lpstr>1860: </vt:lpstr>
      <vt:lpstr>1876: </vt:lpstr>
      <vt:lpstr>1896: </vt:lpstr>
      <vt:lpstr>1912: </vt:lpstr>
      <vt:lpstr>1948: </vt:lpstr>
      <vt:lpstr>PowerPoint Presentation</vt:lpstr>
      <vt:lpstr>1968: </vt:lpstr>
      <vt:lpstr>2000: </vt:lpstr>
      <vt:lpstr>Feminists</vt:lpstr>
      <vt:lpstr>Mary Wollstonecraft (1759–1797)</vt:lpstr>
      <vt:lpstr>Lucretia Mott (1793–1880)</vt:lpstr>
      <vt:lpstr>Sojourner Truth (1797–1883)</vt:lpstr>
      <vt:lpstr>John Stuart Mill (1806–1873) and Harriet Taylor Mill (1807–1858)</vt:lpstr>
      <vt:lpstr>Elizabeth Cady Stanton (1815–1902)</vt:lpstr>
      <vt:lpstr>Susan B. Anthony (1820–1906)</vt:lpstr>
      <vt:lpstr>Emmeline Pankhurst (1858–1928)</vt:lpstr>
      <vt:lpstr>Margaret Sanger (1879–1966)</vt:lpstr>
      <vt:lpstr>Virginia Woolf (1882–1941)</vt:lpstr>
      <vt:lpstr>Simone de Beauvoir (1908–1986)</vt:lpstr>
      <vt:lpstr>Betty Friedan (1921–2006)</vt:lpstr>
      <vt:lpstr>Gloria Steinem (b. 1934)</vt:lpstr>
      <vt:lpstr>PowerPoint Presentation</vt:lpstr>
      <vt:lpstr>Other American voting rights activists: </vt:lpstr>
      <vt:lpstr>Other American voting rights activists: </vt:lpstr>
      <vt:lpstr>Other American voting rights activists: </vt:lpstr>
      <vt:lpstr>Other American voting rights activists: </vt:lpstr>
      <vt:lpstr>Other American voting rights activists: </vt:lpstr>
      <vt:lpstr>Other American voting rights activists: </vt:lpstr>
      <vt:lpstr>Other American voting rights activists: </vt:lpstr>
      <vt:lpstr>Other American voting rights activists: </vt:lpstr>
      <vt:lpstr>Other British voting rights activists:</vt:lpstr>
      <vt:lpstr>Other British voting rights activists:</vt:lpstr>
      <vt:lpstr>Other British voting rights activists:</vt:lpstr>
      <vt:lpstr>American female politicians of note: </vt:lpstr>
      <vt:lpstr>American female politicians of note: </vt:lpstr>
      <vt:lpstr>American female politicians of note: </vt:lpstr>
      <vt:lpstr>American female politicians of note: </vt:lpstr>
      <vt:lpstr>Other twentieth-century feminists:</vt:lpstr>
      <vt:lpstr>Other twentieth-century feminists:</vt:lpstr>
      <vt:lpstr>Other twentieth-century feminists:</vt:lpstr>
      <vt:lpstr>Other twentieth-century feminists:</vt:lpstr>
      <vt:lpstr>Other twentieth-century feminists:</vt:lpstr>
      <vt:lpstr>Other twentieth-century feminists:</vt:lpstr>
      <vt:lpstr>Other twentieth-century feminists: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History/Social Studies</dc:title>
  <dc:creator>Rena Sweeney</dc:creator>
  <cp:lastModifiedBy>Rena Sweeney</cp:lastModifiedBy>
  <cp:revision>5</cp:revision>
  <dcterms:created xsi:type="dcterms:W3CDTF">2016-05-11T13:24:05Z</dcterms:created>
  <dcterms:modified xsi:type="dcterms:W3CDTF">2016-05-11T16:36:32Z</dcterms:modified>
</cp:coreProperties>
</file>