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8" autoAdjust="0"/>
    <p:restoredTop sz="94660"/>
  </p:normalViewPr>
  <p:slideViewPr>
    <p:cSldViewPr snapToGrid="0">
      <p:cViewPr varScale="1">
        <p:scale>
          <a:sx n="116" d="100"/>
          <a:sy n="116" d="100"/>
        </p:scale>
        <p:origin x="10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8D6D05-5D45-45AE-9710-6C8D44716A96}"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7AD6E-B83D-49FB-A1CF-94FFB6DA9F0C}" type="slidenum">
              <a:rPr lang="en-US" smtClean="0"/>
              <a:t>‹#›</a:t>
            </a:fld>
            <a:endParaRPr lang="en-US"/>
          </a:p>
        </p:txBody>
      </p:sp>
    </p:spTree>
    <p:extLst>
      <p:ext uri="{BB962C8B-B14F-4D97-AF65-F5344CB8AC3E}">
        <p14:creationId xmlns:p14="http://schemas.microsoft.com/office/powerpoint/2010/main" val="3275448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6D05-5D45-45AE-9710-6C8D44716A96}"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7AD6E-B83D-49FB-A1CF-94FFB6DA9F0C}" type="slidenum">
              <a:rPr lang="en-US" smtClean="0"/>
              <a:t>‹#›</a:t>
            </a:fld>
            <a:endParaRPr lang="en-US"/>
          </a:p>
        </p:txBody>
      </p:sp>
    </p:spTree>
    <p:extLst>
      <p:ext uri="{BB962C8B-B14F-4D97-AF65-F5344CB8AC3E}">
        <p14:creationId xmlns:p14="http://schemas.microsoft.com/office/powerpoint/2010/main" val="650678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6D05-5D45-45AE-9710-6C8D44716A96}"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7AD6E-B83D-49FB-A1CF-94FFB6DA9F0C}" type="slidenum">
              <a:rPr lang="en-US" smtClean="0"/>
              <a:t>‹#›</a:t>
            </a:fld>
            <a:endParaRPr lang="en-US"/>
          </a:p>
        </p:txBody>
      </p:sp>
    </p:spTree>
    <p:extLst>
      <p:ext uri="{BB962C8B-B14F-4D97-AF65-F5344CB8AC3E}">
        <p14:creationId xmlns:p14="http://schemas.microsoft.com/office/powerpoint/2010/main" val="3468484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6D05-5D45-45AE-9710-6C8D44716A96}"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7AD6E-B83D-49FB-A1CF-94FFB6DA9F0C}" type="slidenum">
              <a:rPr lang="en-US" smtClean="0"/>
              <a:t>‹#›</a:t>
            </a:fld>
            <a:endParaRPr lang="en-US"/>
          </a:p>
        </p:txBody>
      </p:sp>
    </p:spTree>
    <p:extLst>
      <p:ext uri="{BB962C8B-B14F-4D97-AF65-F5344CB8AC3E}">
        <p14:creationId xmlns:p14="http://schemas.microsoft.com/office/powerpoint/2010/main" val="3028986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D6D05-5D45-45AE-9710-6C8D44716A96}"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7AD6E-B83D-49FB-A1CF-94FFB6DA9F0C}" type="slidenum">
              <a:rPr lang="en-US" smtClean="0"/>
              <a:t>‹#›</a:t>
            </a:fld>
            <a:endParaRPr lang="en-US"/>
          </a:p>
        </p:txBody>
      </p:sp>
    </p:spTree>
    <p:extLst>
      <p:ext uri="{BB962C8B-B14F-4D97-AF65-F5344CB8AC3E}">
        <p14:creationId xmlns:p14="http://schemas.microsoft.com/office/powerpoint/2010/main" val="112633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8D6D05-5D45-45AE-9710-6C8D44716A96}"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7AD6E-B83D-49FB-A1CF-94FFB6DA9F0C}" type="slidenum">
              <a:rPr lang="en-US" smtClean="0"/>
              <a:t>‹#›</a:t>
            </a:fld>
            <a:endParaRPr lang="en-US"/>
          </a:p>
        </p:txBody>
      </p:sp>
    </p:spTree>
    <p:extLst>
      <p:ext uri="{BB962C8B-B14F-4D97-AF65-F5344CB8AC3E}">
        <p14:creationId xmlns:p14="http://schemas.microsoft.com/office/powerpoint/2010/main" val="4201088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8D6D05-5D45-45AE-9710-6C8D44716A96}" type="datetimeFigureOut">
              <a:rPr lang="en-US" smtClean="0"/>
              <a:t>5/11/2016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77AD6E-B83D-49FB-A1CF-94FFB6DA9F0C}" type="slidenum">
              <a:rPr lang="en-US" smtClean="0"/>
              <a:t>‹#›</a:t>
            </a:fld>
            <a:endParaRPr lang="en-US"/>
          </a:p>
        </p:txBody>
      </p:sp>
    </p:spTree>
    <p:extLst>
      <p:ext uri="{BB962C8B-B14F-4D97-AF65-F5344CB8AC3E}">
        <p14:creationId xmlns:p14="http://schemas.microsoft.com/office/powerpoint/2010/main" val="4013398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8D6D05-5D45-45AE-9710-6C8D44716A96}" type="datetimeFigureOut">
              <a:rPr lang="en-US" smtClean="0"/>
              <a:t>5/11/2016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77AD6E-B83D-49FB-A1CF-94FFB6DA9F0C}" type="slidenum">
              <a:rPr lang="en-US" smtClean="0"/>
              <a:t>‹#›</a:t>
            </a:fld>
            <a:endParaRPr lang="en-US"/>
          </a:p>
        </p:txBody>
      </p:sp>
    </p:spTree>
    <p:extLst>
      <p:ext uri="{BB962C8B-B14F-4D97-AF65-F5344CB8AC3E}">
        <p14:creationId xmlns:p14="http://schemas.microsoft.com/office/powerpoint/2010/main" val="357863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6D05-5D45-45AE-9710-6C8D44716A96}" type="datetimeFigureOut">
              <a:rPr lang="en-US" smtClean="0"/>
              <a:t>5/11/2016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77AD6E-B83D-49FB-A1CF-94FFB6DA9F0C}" type="slidenum">
              <a:rPr lang="en-US" smtClean="0"/>
              <a:t>‹#›</a:t>
            </a:fld>
            <a:endParaRPr lang="en-US"/>
          </a:p>
        </p:txBody>
      </p:sp>
    </p:spTree>
    <p:extLst>
      <p:ext uri="{BB962C8B-B14F-4D97-AF65-F5344CB8AC3E}">
        <p14:creationId xmlns:p14="http://schemas.microsoft.com/office/powerpoint/2010/main" val="229029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6D05-5D45-45AE-9710-6C8D44716A96}"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7AD6E-B83D-49FB-A1CF-94FFB6DA9F0C}" type="slidenum">
              <a:rPr lang="en-US" smtClean="0"/>
              <a:t>‹#›</a:t>
            </a:fld>
            <a:endParaRPr lang="en-US"/>
          </a:p>
        </p:txBody>
      </p:sp>
    </p:spTree>
    <p:extLst>
      <p:ext uri="{BB962C8B-B14F-4D97-AF65-F5344CB8AC3E}">
        <p14:creationId xmlns:p14="http://schemas.microsoft.com/office/powerpoint/2010/main" val="1022842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6D05-5D45-45AE-9710-6C8D44716A96}"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7AD6E-B83D-49FB-A1CF-94FFB6DA9F0C}" type="slidenum">
              <a:rPr lang="en-US" smtClean="0"/>
              <a:t>‹#›</a:t>
            </a:fld>
            <a:endParaRPr lang="en-US"/>
          </a:p>
        </p:txBody>
      </p:sp>
    </p:spTree>
    <p:extLst>
      <p:ext uri="{BB962C8B-B14F-4D97-AF65-F5344CB8AC3E}">
        <p14:creationId xmlns:p14="http://schemas.microsoft.com/office/powerpoint/2010/main" val="130044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8D6D05-5D45-45AE-9710-6C8D44716A96}" type="datetimeFigureOut">
              <a:rPr lang="en-US" smtClean="0"/>
              <a:t>5/11/2016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77AD6E-B83D-49FB-A1CF-94FFB6DA9F0C}" type="slidenum">
              <a:rPr lang="en-US" smtClean="0"/>
              <a:t>‹#›</a:t>
            </a:fld>
            <a:endParaRPr lang="en-US"/>
          </a:p>
        </p:txBody>
      </p:sp>
    </p:spTree>
    <p:extLst>
      <p:ext uri="{BB962C8B-B14F-4D97-AF65-F5344CB8AC3E}">
        <p14:creationId xmlns:p14="http://schemas.microsoft.com/office/powerpoint/2010/main" val="641487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4.xml"/><Relationship Id="rId7" Type="http://schemas.openxmlformats.org/officeDocument/2006/relationships/slide" Target="slide63.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49.xml"/><Relationship Id="rId5" Type="http://schemas.openxmlformats.org/officeDocument/2006/relationships/slide" Target="slide36.xml"/><Relationship Id="rId4" Type="http://schemas.openxmlformats.org/officeDocument/2006/relationships/slide" Target="slide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gutenberg.org/ebooks/526"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Geography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83074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Missouri River</a:t>
            </a:r>
            <a:r>
              <a:rPr lang="en-US" dirty="0"/>
              <a:t> </a:t>
            </a:r>
          </a:p>
        </p:txBody>
      </p:sp>
      <p:sp>
        <p:nvSpPr>
          <p:cNvPr id="3" name="Content Placeholder 2"/>
          <p:cNvSpPr>
            <a:spLocks noGrp="1"/>
          </p:cNvSpPr>
          <p:nvPr>
            <p:ph idx="1"/>
          </p:nvPr>
        </p:nvSpPr>
        <p:spPr/>
        <p:txBody>
          <a:bodyPr/>
          <a:lstStyle/>
          <a:p>
            <a:pPr marL="0" indent="0">
              <a:buNone/>
            </a:pPr>
            <a:r>
              <a:rPr lang="en-US" dirty="0"/>
              <a:t>The </a:t>
            </a:r>
            <a:r>
              <a:rPr lang="en-US" b="1" dirty="0"/>
              <a:t>Missouri River</a:t>
            </a:r>
            <a:r>
              <a:rPr lang="en-US" dirty="0"/>
              <a:t> is North America's longest, at 2,341 miles. The Missouri is formed in western Montana by the confluence of the Jefferson, Madison, and Gallatin Rivers. It flows past Bismarck, North Dakota and Kansas City before emptying into the Mississippi just north of St. Louis. Lewis and Clark used the Missouri as a route for exploration of the Louisiana Purchase. The Missouri is regulated by a number of major dams, including Fort Peck in Montana and </a:t>
            </a:r>
            <a:r>
              <a:rPr lang="en-US" dirty="0" err="1"/>
              <a:t>Oahe</a:t>
            </a:r>
            <a:r>
              <a:rPr lang="en-US" dirty="0"/>
              <a:t> Dam in South Dakota.</a:t>
            </a:r>
          </a:p>
        </p:txBody>
      </p:sp>
    </p:spTree>
    <p:extLst>
      <p:ext uri="{BB962C8B-B14F-4D97-AF65-F5344CB8AC3E}">
        <p14:creationId xmlns:p14="http://schemas.microsoft.com/office/powerpoint/2010/main" val="1956054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Mackenzie River</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b="1" dirty="0"/>
              <a:t>Mackenzie River</a:t>
            </a:r>
            <a:r>
              <a:rPr lang="en-US" dirty="0"/>
              <a:t> is the longest river of Canada. Flowing 1,080 miles out of the Great Slave Lake, the river flows past Fort Providence and Fort Simpson in Canada's Northwest Territories, emptying into a vast delta on the Beaufort Sea. The Mackenzie is the largest river flowing into the Arctic Ocean from North America. The river was named for Scottish explorer Alexander Mackenzie, who crossed Canada to the Pacific ten years before Lewis and Clark.</a:t>
            </a:r>
          </a:p>
        </p:txBody>
      </p:sp>
    </p:spTree>
    <p:extLst>
      <p:ext uri="{BB962C8B-B14F-4D97-AF65-F5344CB8AC3E}">
        <p14:creationId xmlns:p14="http://schemas.microsoft.com/office/powerpoint/2010/main" val="618782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Potomac River</a:t>
            </a:r>
            <a:r>
              <a:rPr lang="en-US" dirty="0"/>
              <a:t> </a:t>
            </a:r>
          </a:p>
        </p:txBody>
      </p:sp>
      <p:sp>
        <p:nvSpPr>
          <p:cNvPr id="3" name="Content Placeholder 2"/>
          <p:cNvSpPr>
            <a:spLocks noGrp="1"/>
          </p:cNvSpPr>
          <p:nvPr>
            <p:ph idx="1"/>
          </p:nvPr>
        </p:nvSpPr>
        <p:spPr/>
        <p:txBody>
          <a:bodyPr/>
          <a:lstStyle/>
          <a:p>
            <a:pPr marL="0" indent="0">
              <a:buNone/>
            </a:pPr>
            <a:r>
              <a:rPr lang="en-US" dirty="0"/>
              <a:t>The </a:t>
            </a:r>
            <a:r>
              <a:rPr lang="en-US" b="1" dirty="0"/>
              <a:t>Potomac River</a:t>
            </a:r>
            <a:r>
              <a:rPr lang="en-US" dirty="0"/>
              <a:t> is one of America's most historic waterways. Rising at Fairfax Stone in West Virginia, the Potomac runs 405 miles, forming the border between Virginia and Maryland. Washington, D.C. was sited on the Potomac at its confluence with the Anacostia River. George Washington's plantation Mount Vernon was on the Potomac, while Robert E. Lee's two invasions north of the Potomac were major events of the Civil War.</a:t>
            </a:r>
          </a:p>
        </p:txBody>
      </p:sp>
    </p:spTree>
    <p:extLst>
      <p:ext uri="{BB962C8B-B14F-4D97-AF65-F5344CB8AC3E}">
        <p14:creationId xmlns:p14="http://schemas.microsoft.com/office/powerpoint/2010/main" val="1525880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Rio Grande</a:t>
            </a:r>
            <a:r>
              <a:rPr lang="en-US" dirty="0"/>
              <a:t> </a:t>
            </a:r>
          </a:p>
        </p:txBody>
      </p:sp>
      <p:sp>
        <p:nvSpPr>
          <p:cNvPr id="3" name="Content Placeholder 2"/>
          <p:cNvSpPr>
            <a:spLocks noGrp="1"/>
          </p:cNvSpPr>
          <p:nvPr>
            <p:ph idx="1"/>
          </p:nvPr>
        </p:nvSpPr>
        <p:spPr/>
        <p:txBody>
          <a:bodyPr/>
          <a:lstStyle/>
          <a:p>
            <a:pPr marL="0" indent="0">
              <a:buNone/>
            </a:pPr>
            <a:r>
              <a:rPr lang="en-US" dirty="0"/>
              <a:t>The </a:t>
            </a:r>
            <a:r>
              <a:rPr lang="en-US" b="1" dirty="0"/>
              <a:t>Rio Grande</a:t>
            </a:r>
            <a:r>
              <a:rPr lang="en-US" dirty="0"/>
              <a:t> has formed the border between Texas and four Mexican states since 1848. It flows south out of Colorado through New Mexico before reaching the international boundary near El Paso. Texas's Big Bend National Park is named for the sweeping curve the Rio Grande cuts through the Sierra Madre Oriental. After leaving the mountains, the river flows past Laredo and Brownsville before it empties into the Gulf of Mexico.</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97922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Asian Rivers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92095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Yangtze</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b="1" dirty="0"/>
              <a:t>Yangtze</a:t>
            </a:r>
            <a:r>
              <a:rPr lang="en-US" dirty="0"/>
              <a:t> (or Chang Jiang or </a:t>
            </a:r>
            <a:r>
              <a:rPr lang="en-US" dirty="0" err="1"/>
              <a:t>Ch'ang</a:t>
            </a:r>
            <a:r>
              <a:rPr lang="en-US" dirty="0"/>
              <a:t> Chiang) is the longest river in China and Asia and the third longest in the world. It rises in the Kunlun Mountains, flows across the Tibetan Plateau, passes the cities of Chongqing, Wuhan, Nanjing, and Shanghai, and empties into the South China Sea. Its basin is China's granary and is home to nearly one in every three Chinese citizens. The river has been in the news for the construction of the Three Gorges Dam, the world's largest, which will reduce flooding but displace 1.5 million people and bury more than 1,300 known archaeological sites.</a:t>
            </a:r>
          </a:p>
        </p:txBody>
      </p:sp>
    </p:spTree>
    <p:extLst>
      <p:ext uri="{BB962C8B-B14F-4D97-AF65-F5344CB8AC3E}">
        <p14:creationId xmlns:p14="http://schemas.microsoft.com/office/powerpoint/2010/main" val="2261194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Brahmaputra</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b="1" dirty="0"/>
              <a:t>Brahmaputra </a:t>
            </a:r>
            <a:r>
              <a:rPr lang="en-US" dirty="0"/>
              <a:t>(or </a:t>
            </a:r>
            <a:r>
              <a:rPr lang="en-US" dirty="0" err="1"/>
              <a:t>Tsangpo</a:t>
            </a:r>
            <a:r>
              <a:rPr lang="en-US" dirty="0"/>
              <a:t> or </a:t>
            </a:r>
            <a:r>
              <a:rPr lang="en-US" dirty="0" err="1"/>
              <a:t>Jamuna</a:t>
            </a:r>
            <a:r>
              <a:rPr lang="en-US" dirty="0"/>
              <a:t>) runs 1,800 miles from its source in the Tibetan Himalayas; it starts eastward across the plateau, then turns south into the Indian state of Assam, and then enters Bangladesh where it merges with the Ganges to form the world's largest delta. While serving as a historical route to Tibet, the river is also prone to disastrous flooding.</a:t>
            </a:r>
          </a:p>
        </p:txBody>
      </p:sp>
    </p:spTree>
    <p:extLst>
      <p:ext uri="{BB962C8B-B14F-4D97-AF65-F5344CB8AC3E}">
        <p14:creationId xmlns:p14="http://schemas.microsoft.com/office/powerpoint/2010/main" val="34490161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Yellow River</a:t>
            </a:r>
            <a:r>
              <a:rPr lang="en-US" dirty="0"/>
              <a:t> </a:t>
            </a:r>
          </a:p>
        </p:txBody>
      </p:sp>
      <p:sp>
        <p:nvSpPr>
          <p:cNvPr id="3" name="Content Placeholder 2"/>
          <p:cNvSpPr>
            <a:spLocks noGrp="1"/>
          </p:cNvSpPr>
          <p:nvPr>
            <p:ph idx="1"/>
          </p:nvPr>
        </p:nvSpPr>
        <p:spPr/>
        <p:txBody>
          <a:bodyPr/>
          <a:lstStyle/>
          <a:p>
            <a:pPr marL="0" indent="0">
              <a:buNone/>
            </a:pPr>
            <a:r>
              <a:rPr lang="en-US" dirty="0"/>
              <a:t>The </a:t>
            </a:r>
            <a:r>
              <a:rPr lang="en-US" b="1" dirty="0"/>
              <a:t>Yellow River</a:t>
            </a:r>
            <a:r>
              <a:rPr lang="en-US" dirty="0"/>
              <a:t> (or Huang He or Huang Ho) is, at 3,400 miles, China's second-longest; it is also the most important to the northern half of the country. It rises in Qinghai province and flows into the </a:t>
            </a:r>
            <a:r>
              <a:rPr lang="en-US" dirty="0" err="1"/>
              <a:t>Bohai</a:t>
            </a:r>
            <a:r>
              <a:rPr lang="en-US" dirty="0"/>
              <a:t> Gulf of the Yellow Sea. The river's name comes from the extraordinary amount of loess silt that it carries, an average of 57 pounds for every cubic yard of water. Among its notable features is the Grand Canal, built during the Ming Dynasty, that links it to the Yangtze.</a:t>
            </a:r>
          </a:p>
        </p:txBody>
      </p:sp>
    </p:spTree>
    <p:extLst>
      <p:ext uri="{BB962C8B-B14F-4D97-AF65-F5344CB8AC3E}">
        <p14:creationId xmlns:p14="http://schemas.microsoft.com/office/powerpoint/2010/main" val="20184269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Ganges</a:t>
            </a:r>
            <a:r>
              <a:rPr lang="en-US" dirty="0"/>
              <a:t> (or Ganga)</a:t>
            </a:r>
          </a:p>
        </p:txBody>
      </p:sp>
      <p:sp>
        <p:nvSpPr>
          <p:cNvPr id="3" name="Content Placeholder 2"/>
          <p:cNvSpPr>
            <a:spLocks noGrp="1"/>
          </p:cNvSpPr>
          <p:nvPr>
            <p:ph idx="1"/>
          </p:nvPr>
        </p:nvSpPr>
        <p:spPr/>
        <p:txBody>
          <a:bodyPr/>
          <a:lstStyle/>
          <a:p>
            <a:pPr marL="0" indent="0">
              <a:buNone/>
            </a:pPr>
            <a:r>
              <a:rPr lang="en-US" dirty="0"/>
              <a:t>The </a:t>
            </a:r>
            <a:r>
              <a:rPr lang="en-US" b="1" dirty="0"/>
              <a:t>Ganges</a:t>
            </a:r>
            <a:r>
              <a:rPr lang="en-US" dirty="0"/>
              <a:t> (or Ganga) is the holiest river of Hinduism. It rises in the Himalayas and flows a comparatively short 1,560 miles to the world's largest delta on the Bay of Bengal. Among that delta's distributaries are the Hooghly (on whose banks Kolkata (formerly Calcutta) may be found) and the Padma (which enters Bangladesh). Approximately one in every twelve human beings lives in the Ganges Basin, a population density that is rapidly polluting the river; a significant source of that pollution is cremated remains.</a:t>
            </a:r>
          </a:p>
        </p:txBody>
      </p:sp>
    </p:spTree>
    <p:extLst>
      <p:ext uri="{BB962C8B-B14F-4D97-AF65-F5344CB8AC3E}">
        <p14:creationId xmlns:p14="http://schemas.microsoft.com/office/powerpoint/2010/main" val="40386032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Mekong</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b="1" dirty="0"/>
              <a:t>Mekong</a:t>
            </a:r>
            <a:r>
              <a:rPr lang="en-US" dirty="0"/>
              <a:t> is the chief river of Southeast Asia. It originates in eastern Tibet, forms much of the Laos-Thailand border, flows south through Cambodia, and enters the South China Sea in southern Vietnam just south of Ho Chi Minh City. The capital cities of Vientiane and Phnom Penh are on the Mekong. The building of dams and clearing of rapids are a source of diplomatic conflict between China, Laos, and Cambodia.</a:t>
            </a:r>
          </a:p>
        </p:txBody>
      </p:sp>
    </p:spTree>
    <p:extLst>
      <p:ext uri="{BB962C8B-B14F-4D97-AF65-F5344CB8AC3E}">
        <p14:creationId xmlns:p14="http://schemas.microsoft.com/office/powerpoint/2010/main" val="412517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3" name="Content Placeholder 2"/>
          <p:cNvSpPr>
            <a:spLocks noGrp="1"/>
          </p:cNvSpPr>
          <p:nvPr>
            <p:ph idx="1"/>
          </p:nvPr>
        </p:nvSpPr>
        <p:spPr/>
        <p:txBody>
          <a:bodyPr/>
          <a:lstStyle/>
          <a:p>
            <a:r>
              <a:rPr lang="en-US" dirty="0" smtClean="0">
                <a:hlinkClick r:id="rId2" action="ppaction://hlinksldjump"/>
              </a:rPr>
              <a:t>North American Rivers</a:t>
            </a:r>
            <a:endParaRPr lang="en-US" dirty="0" smtClean="0"/>
          </a:p>
          <a:p>
            <a:r>
              <a:rPr lang="en-US" dirty="0" smtClean="0">
                <a:hlinkClick r:id="rId3" action="ppaction://hlinksldjump"/>
              </a:rPr>
              <a:t>Asian Rivers</a:t>
            </a:r>
            <a:endParaRPr lang="en-US" dirty="0" smtClean="0"/>
          </a:p>
          <a:p>
            <a:r>
              <a:rPr lang="en-US" dirty="0" smtClean="0">
                <a:hlinkClick r:id="rId4" action="ppaction://hlinksldjump"/>
              </a:rPr>
              <a:t>Western European Rivers</a:t>
            </a:r>
            <a:endParaRPr lang="en-US" dirty="0" smtClean="0"/>
          </a:p>
          <a:p>
            <a:r>
              <a:rPr lang="en-US" dirty="0" smtClean="0">
                <a:hlinkClick r:id="rId5" action="ppaction://hlinksldjump"/>
              </a:rPr>
              <a:t>African Bodies of Water</a:t>
            </a:r>
            <a:endParaRPr lang="en-US" dirty="0" smtClean="0"/>
          </a:p>
          <a:p>
            <a:r>
              <a:rPr lang="en-US" dirty="0" smtClean="0">
                <a:hlinkClick r:id="rId6" action="ppaction://hlinksldjump"/>
              </a:rPr>
              <a:t>Deserts</a:t>
            </a:r>
            <a:endParaRPr lang="en-US" dirty="0" smtClean="0"/>
          </a:p>
          <a:p>
            <a:r>
              <a:rPr lang="en-US" dirty="0" smtClean="0">
                <a:hlinkClick r:id="rId7" action="ppaction://hlinksldjump"/>
              </a:rPr>
              <a:t>Explorers</a:t>
            </a:r>
            <a:endParaRPr lang="en-US" dirty="0"/>
          </a:p>
        </p:txBody>
      </p:sp>
    </p:spTree>
    <p:extLst>
      <p:ext uri="{BB962C8B-B14F-4D97-AF65-F5344CB8AC3E}">
        <p14:creationId xmlns:p14="http://schemas.microsoft.com/office/powerpoint/2010/main" val="40062566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Tigris</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b="1" dirty="0"/>
              <a:t>Tigris</a:t>
            </a:r>
            <a:r>
              <a:rPr lang="en-US" dirty="0"/>
              <a:t> is the eastern of the two rivers that define the historic region of Mesopotamia (meaning, "The Land Between Two Rivers") that was home to the ancient civilizations of Sumer and Akkad. It rises in Turkey, then flows southeast by Mosul, Tikrit, and Baghdad before joining the Euphrates to make the Shatt-al-Arab, which subsequently empties into the Persian Gulf.</a:t>
            </a:r>
          </a:p>
        </p:txBody>
      </p:sp>
    </p:spTree>
    <p:extLst>
      <p:ext uri="{BB962C8B-B14F-4D97-AF65-F5344CB8AC3E}">
        <p14:creationId xmlns:p14="http://schemas.microsoft.com/office/powerpoint/2010/main" val="2647514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Euphrates</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b="1" dirty="0"/>
              <a:t>Euphrates</a:t>
            </a:r>
            <a:r>
              <a:rPr lang="en-US" dirty="0"/>
              <a:t> defines the western border of Mesopotamia; it also rises in the Zagros Mountains of Turkey and its shores are home to Fallujah and Babylon. It is the longer of the two rivers with a course of 1,740 miles (compared to the Tigris' 1,180). Both the Tigris and the Euphrates have changed courses several times leaving ruins in the desert where cities have been abandoned.</a:t>
            </a:r>
          </a:p>
        </p:txBody>
      </p:sp>
    </p:spTree>
    <p:extLst>
      <p:ext uri="{BB962C8B-B14F-4D97-AF65-F5344CB8AC3E}">
        <p14:creationId xmlns:p14="http://schemas.microsoft.com/office/powerpoint/2010/main" val="17598435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Irrawaddy</a:t>
            </a:r>
            <a:r>
              <a:rPr lang="en-US" dirty="0"/>
              <a:t> (or </a:t>
            </a:r>
            <a:r>
              <a:rPr lang="en-US" dirty="0" err="1"/>
              <a:t>Ayeyarwaddy</a:t>
            </a:r>
            <a:r>
              <a:rPr lang="en-US" dirty="0"/>
              <a:t>)</a:t>
            </a:r>
          </a:p>
        </p:txBody>
      </p:sp>
      <p:sp>
        <p:nvSpPr>
          <p:cNvPr id="3" name="Content Placeholder 2"/>
          <p:cNvSpPr>
            <a:spLocks noGrp="1"/>
          </p:cNvSpPr>
          <p:nvPr>
            <p:ph idx="1"/>
          </p:nvPr>
        </p:nvSpPr>
        <p:spPr/>
        <p:txBody>
          <a:bodyPr/>
          <a:lstStyle/>
          <a:p>
            <a:pPr marL="0" indent="0">
              <a:buNone/>
            </a:pPr>
            <a:r>
              <a:rPr lang="en-US" dirty="0"/>
              <a:t>The </a:t>
            </a:r>
            <a:r>
              <a:rPr lang="en-US" b="1" dirty="0"/>
              <a:t>Irrawaddy</a:t>
            </a:r>
            <a:r>
              <a:rPr lang="en-US" dirty="0"/>
              <a:t> (or </a:t>
            </a:r>
            <a:r>
              <a:rPr lang="en-US" dirty="0" err="1"/>
              <a:t>Ayeyarwaddy</a:t>
            </a:r>
            <a:r>
              <a:rPr lang="en-US" dirty="0"/>
              <a:t>) is the chief river of Myanmar (also known as Burma). It flows 1,350 miles past Yangon (formerly Rangoon) and Mandalay to the Gulf of Martaban, an arm of the Bay of Bengal. Its delta is one of the world's most important rice-growing regions, and its name is thought to come from the Sanskrit word for "elephant.</a:t>
            </a:r>
          </a:p>
        </p:txBody>
      </p:sp>
    </p:spTree>
    <p:extLst>
      <p:ext uri="{BB962C8B-B14F-4D97-AF65-F5344CB8AC3E}">
        <p14:creationId xmlns:p14="http://schemas.microsoft.com/office/powerpoint/2010/main" val="19768275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Indus</a:t>
            </a:r>
            <a:endParaRPr lang="en-US"/>
          </a:p>
        </p:txBody>
      </p:sp>
      <p:sp>
        <p:nvSpPr>
          <p:cNvPr id="3" name="Content Placeholder 2"/>
          <p:cNvSpPr>
            <a:spLocks noGrp="1"/>
          </p:cNvSpPr>
          <p:nvPr>
            <p:ph idx="1"/>
          </p:nvPr>
        </p:nvSpPr>
        <p:spPr/>
        <p:txBody>
          <a:bodyPr/>
          <a:lstStyle/>
          <a:p>
            <a:pPr marL="0" indent="0">
              <a:buNone/>
            </a:pPr>
            <a:r>
              <a:rPr lang="en-US" dirty="0"/>
              <a:t>The </a:t>
            </a:r>
            <a:r>
              <a:rPr lang="en-US" b="1" dirty="0"/>
              <a:t>Indus</a:t>
            </a:r>
            <a:r>
              <a:rPr lang="en-US" dirty="0"/>
              <a:t> is the chief river of Pakistan as well as being the ultimate source of the name of India. It rises in Tibet and flows 1,800 miles to a delta on the Arabian Sea southeast of Karachi. The five major tributaries of the Indus, the Jhelum, Chenab, Ravi, Beas, and Sutlej Rivers, are the source of the name of the Punjab region, which is Persian for "Land of the Five Rivers". The Indus is the cradle of the Indus Valley Civilization, one of the world's earliest urban areas, whose main cities were Mohenjo-Daro and Harappa.</a:t>
            </a:r>
          </a:p>
        </p:txBody>
      </p:sp>
    </p:spTree>
    <p:extLst>
      <p:ext uri="{BB962C8B-B14F-4D97-AF65-F5344CB8AC3E}">
        <p14:creationId xmlns:p14="http://schemas.microsoft.com/office/powerpoint/2010/main" val="9494122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Jordan River</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b="1" dirty="0"/>
              <a:t>Jordan River</a:t>
            </a:r>
            <a:r>
              <a:rPr lang="en-US" dirty="0"/>
              <a:t> rises in Syria from springs near Mount Hermon. It flows south to Lake </a:t>
            </a:r>
            <a:r>
              <a:rPr lang="en-US" dirty="0" err="1"/>
              <a:t>Merom</a:t>
            </a:r>
            <a:r>
              <a:rPr lang="en-US" dirty="0"/>
              <a:t>, through the Sea of Galilee, and into the Dead Sea, which lies 1,300 feet below sea level. The river forms the nation of Jordan's boundary with the West Bank and northern Israel. In the New Testament, the river was the site of the baptism of John the Baptist. In modern times, about 80% of its water is diverted for human use, a figure that has led to the shrinking of the Dead Sea and serious contention among bordering nations.</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00983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Western European Rivers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953275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Rhine</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Rhine begins in the Swiss Alps, passes through Lake Constance (in German, the Bodensee), flows west along the German-Swiss border, then turns north to form part of the German-French border. The river then flows north and joins with the Meuse and Scheldt to enter the North Sea at a delta in the Netherlands. Cities along its course include Basel, Strasbourg, Mainz, Bonn, Cologne, and Rotterdam, and tributaries include the Main, Mosel, and Ruhr. The Rhine has played a strategic role in most German conflicts since the time of the Gallic Wars, but was not established as an international waterway until the Rhine Commission of 1815. German myth tells of the Lorelei, a nymph who lured sailors on the Rhine to their deaths.</a:t>
            </a:r>
          </a:p>
        </p:txBody>
      </p:sp>
    </p:spTree>
    <p:extLst>
      <p:ext uri="{BB962C8B-B14F-4D97-AF65-F5344CB8AC3E}">
        <p14:creationId xmlns:p14="http://schemas.microsoft.com/office/powerpoint/2010/main" val="5940274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Seine</a:t>
            </a:r>
            <a:r>
              <a:rPr lang="en-US" dirty="0"/>
              <a:t> </a:t>
            </a:r>
          </a:p>
        </p:txBody>
      </p:sp>
      <p:sp>
        <p:nvSpPr>
          <p:cNvPr id="3" name="Content Placeholder 2"/>
          <p:cNvSpPr>
            <a:spLocks noGrp="1"/>
          </p:cNvSpPr>
          <p:nvPr>
            <p:ph idx="1"/>
          </p:nvPr>
        </p:nvSpPr>
        <p:spPr/>
        <p:txBody>
          <a:bodyPr/>
          <a:lstStyle/>
          <a:p>
            <a:pPr marL="0" indent="0">
              <a:buNone/>
            </a:pPr>
            <a:r>
              <a:rPr lang="en-US" dirty="0" smtClean="0"/>
              <a:t>Though </a:t>
            </a:r>
            <a:r>
              <a:rPr lang="en-US" dirty="0"/>
              <a:t>only the second-longest river in France (behind the Loire), the Seine is of key importance, as it flows through Paris. Starting on the Plateau de </a:t>
            </a:r>
            <a:r>
              <a:rPr lang="en-US" dirty="0" err="1"/>
              <a:t>Langres</a:t>
            </a:r>
            <a:r>
              <a:rPr lang="en-US" dirty="0"/>
              <a:t> near Dijon, the Seine weaves northwest for 485 miles to enter the English Channel near Le Havre. Along the way, it passes through Troyes, Fontainebleau, and Rouen. The Seine is France’s chief transport waterway, along with its tributaries the Marne and Oise.</a:t>
            </a:r>
          </a:p>
        </p:txBody>
      </p:sp>
    </p:spTree>
    <p:extLst>
      <p:ext uri="{BB962C8B-B14F-4D97-AF65-F5344CB8AC3E}">
        <p14:creationId xmlns:p14="http://schemas.microsoft.com/office/powerpoint/2010/main" val="38416010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Tagus</a:t>
            </a:r>
            <a:r>
              <a:rPr lang="en-US" dirty="0"/>
              <a:t> </a:t>
            </a:r>
          </a:p>
        </p:txBody>
      </p:sp>
      <p:sp>
        <p:nvSpPr>
          <p:cNvPr id="3" name="Content Placeholder 2"/>
          <p:cNvSpPr>
            <a:spLocks noGrp="1"/>
          </p:cNvSpPr>
          <p:nvPr>
            <p:ph idx="1"/>
          </p:nvPr>
        </p:nvSpPr>
        <p:spPr/>
        <p:txBody>
          <a:bodyPr/>
          <a:lstStyle/>
          <a:p>
            <a:pPr marL="0" indent="0">
              <a:buNone/>
            </a:pPr>
            <a:r>
              <a:rPr lang="en-US" dirty="0" smtClean="0"/>
              <a:t>(</a:t>
            </a:r>
            <a:r>
              <a:rPr lang="en-US" dirty="0"/>
              <a:t>or Tajo or </a:t>
            </a:r>
            <a:r>
              <a:rPr lang="en-US" dirty="0" err="1"/>
              <a:t>Tejo</a:t>
            </a:r>
            <a:r>
              <a:rPr lang="en-US" dirty="0"/>
              <a:t>) The Tagus is the principal river of the Iberian Peninsula. Rising in east-central Spain, it flows west for roughly 645 miles to the Atlantic, passing through Lisbon, Portugal on the way. The cities of Toledo and </a:t>
            </a:r>
            <a:r>
              <a:rPr lang="en-US" dirty="0" err="1"/>
              <a:t>Santarém</a:t>
            </a:r>
            <a:r>
              <a:rPr lang="en-US" dirty="0"/>
              <a:t> are on the Tagus, and hydroelectric dams on the river produce huge artificial lakes including the Sea of Castile.</a:t>
            </a:r>
          </a:p>
        </p:txBody>
      </p:sp>
    </p:spTree>
    <p:extLst>
      <p:ext uri="{BB962C8B-B14F-4D97-AF65-F5344CB8AC3E}">
        <p14:creationId xmlns:p14="http://schemas.microsoft.com/office/powerpoint/2010/main" val="24646489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Rhone</a:t>
            </a:r>
            <a:r>
              <a:rPr lang="en-US" dirty="0"/>
              <a:t> </a:t>
            </a:r>
          </a:p>
        </p:txBody>
      </p:sp>
      <p:sp>
        <p:nvSpPr>
          <p:cNvPr id="3" name="Content Placeholder 2"/>
          <p:cNvSpPr>
            <a:spLocks noGrp="1"/>
          </p:cNvSpPr>
          <p:nvPr>
            <p:ph idx="1"/>
          </p:nvPr>
        </p:nvSpPr>
        <p:spPr/>
        <p:txBody>
          <a:bodyPr/>
          <a:lstStyle/>
          <a:p>
            <a:pPr marL="0" indent="0">
              <a:buNone/>
            </a:pPr>
            <a:r>
              <a:rPr lang="en-US" dirty="0" smtClean="0"/>
              <a:t>One </a:t>
            </a:r>
            <a:r>
              <a:rPr lang="en-US" dirty="0"/>
              <a:t>of Europe’s few major rivers to flow directly into the Mediterranean (via the Gulf of Lion), the Rhone originates in the Swiss Alps and flows into Lake Geneva. It emerges at Geneva and flows south, passes through Lyon, Avignon, and Arles, and enters the sea just west of Marseille. At Arles, the river splits into “grand” and “petit” branches which encircle the island of Camargue. The river’s valley is famous for its red wine, and because it is navigable for 300 miles, the Rhone is the key access route of southern France.</a:t>
            </a:r>
          </a:p>
        </p:txBody>
      </p:sp>
    </p:spTree>
    <p:extLst>
      <p:ext uri="{BB962C8B-B14F-4D97-AF65-F5344CB8AC3E}">
        <p14:creationId xmlns:p14="http://schemas.microsoft.com/office/powerpoint/2010/main" val="1912545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North American Rivers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675168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Danube</a:t>
            </a:r>
            <a:r>
              <a:rPr lang="en-US" dirty="0"/>
              <a:t> </a:t>
            </a:r>
          </a:p>
        </p:txBody>
      </p:sp>
      <p:sp>
        <p:nvSpPr>
          <p:cNvPr id="3" name="Content Placeholder 2"/>
          <p:cNvSpPr>
            <a:spLocks noGrp="1"/>
          </p:cNvSpPr>
          <p:nvPr>
            <p:ph idx="1"/>
          </p:nvPr>
        </p:nvSpPr>
        <p:spPr/>
        <p:txBody>
          <a:bodyPr/>
          <a:lstStyle/>
          <a:p>
            <a:pPr marL="0" indent="0">
              <a:buNone/>
            </a:pPr>
            <a:r>
              <a:rPr lang="en-US" dirty="0" smtClean="0"/>
              <a:t>Most </a:t>
            </a:r>
            <a:r>
              <a:rPr lang="en-US" dirty="0"/>
              <a:t>of the Danube is in Eastern Europe, but it begins in Germany’s Black Forest (or </a:t>
            </a:r>
            <a:r>
              <a:rPr lang="en-US" dirty="0" err="1"/>
              <a:t>Schwarzwald</a:t>
            </a:r>
            <a:r>
              <a:rPr lang="en-US" dirty="0"/>
              <a:t>) near Freiburg, crossing Bavaria before it enters Austria. In all, it passes through (or touches the borders of) 10 nations on its 1,785-mile course ending at the Black Sea. Chief tributaries include the Drava and Sava, and it passes through 4 national capitals: Vienna, Bratislava, Budapest, and Belgrade. Formerly known as the </a:t>
            </a:r>
            <a:r>
              <a:rPr lang="en-US" dirty="0" err="1"/>
              <a:t>Ister</a:t>
            </a:r>
            <a:r>
              <a:rPr lang="en-US" dirty="0"/>
              <a:t>, the Danube was often used to define a northern border for the Roman Empire.</a:t>
            </a:r>
          </a:p>
        </p:txBody>
      </p:sp>
    </p:spTree>
    <p:extLst>
      <p:ext uri="{BB962C8B-B14F-4D97-AF65-F5344CB8AC3E}">
        <p14:creationId xmlns:p14="http://schemas.microsoft.com/office/powerpoint/2010/main" val="29785199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a:t>
            </a:r>
            <a:endParaRPr lang="en-US" dirty="0"/>
          </a:p>
        </p:txBody>
      </p:sp>
      <p:sp>
        <p:nvSpPr>
          <p:cNvPr id="3" name="Content Placeholder 2"/>
          <p:cNvSpPr>
            <a:spLocks noGrp="1"/>
          </p:cNvSpPr>
          <p:nvPr>
            <p:ph idx="1"/>
          </p:nvPr>
        </p:nvSpPr>
        <p:spPr/>
        <p:txBody>
          <a:bodyPr/>
          <a:lstStyle/>
          <a:p>
            <a:pPr marL="0" indent="0">
              <a:buNone/>
            </a:pPr>
            <a:r>
              <a:rPr lang="en-US" dirty="0"/>
              <a:t> Italy’s longest river at 405 miles, it passes through Piedmont and Lombardy before entering the Adriatic 30 miles south of Venice. It flows through Turin and Cremona, and it passes near Milan, Padua, Pavia, and Mantua. The river has a long history of floods, and the manmade levees called </a:t>
            </a:r>
            <a:r>
              <a:rPr lang="en-US" i="1" dirty="0" err="1" smtClean="0"/>
              <a:t>argini</a:t>
            </a:r>
            <a:r>
              <a:rPr lang="en-US" i="1" dirty="0" smtClean="0"/>
              <a:t> </a:t>
            </a:r>
            <a:r>
              <a:rPr lang="en-US" dirty="0" smtClean="0"/>
              <a:t>which </a:t>
            </a:r>
            <a:r>
              <a:rPr lang="en-US" dirty="0"/>
              <a:t>protect towns and crops can exacerbate the floods. Pollution, especially from Milan, is becoming a major environmental concern.</a:t>
            </a:r>
          </a:p>
        </p:txBody>
      </p:sp>
    </p:spTree>
    <p:extLst>
      <p:ext uri="{BB962C8B-B14F-4D97-AF65-F5344CB8AC3E}">
        <p14:creationId xmlns:p14="http://schemas.microsoft.com/office/powerpoint/2010/main" val="5855890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Loire</a:t>
            </a:r>
            <a:r>
              <a:rPr lang="en-US" dirty="0"/>
              <a:t> </a:t>
            </a:r>
          </a:p>
        </p:txBody>
      </p:sp>
      <p:sp>
        <p:nvSpPr>
          <p:cNvPr id="3" name="Content Placeholder 2"/>
          <p:cNvSpPr>
            <a:spLocks noGrp="1"/>
          </p:cNvSpPr>
          <p:nvPr>
            <p:ph idx="1"/>
          </p:nvPr>
        </p:nvSpPr>
        <p:spPr/>
        <p:txBody>
          <a:bodyPr/>
          <a:lstStyle/>
          <a:p>
            <a:pPr marL="0" indent="0">
              <a:buNone/>
            </a:pPr>
            <a:r>
              <a:rPr lang="en-US" dirty="0" smtClean="0"/>
              <a:t>France’s </a:t>
            </a:r>
            <a:r>
              <a:rPr lang="en-US" dirty="0"/>
              <a:t>longest river, the Loire begins in the Cevennes range of southern France, flows north to the center of the country, then flows due west to the Bay of Biscay. Many notable cities are on the river, including Nevers, Orleans, Blois, Tours, and Nantes. The Loire is sometimes called the “last wild river in Western Europe,” and many proposed dams on the river have not been built because of opposition to the flooding of land and to interference with Atlantic salmon. The Loire Valley is particularly known for its vineyards and for its châteaux, a collection of over 300 castles dating to the 16th and 17th centuries.</a:t>
            </a:r>
          </a:p>
        </p:txBody>
      </p:sp>
    </p:spTree>
    <p:extLst>
      <p:ext uri="{BB962C8B-B14F-4D97-AF65-F5344CB8AC3E}">
        <p14:creationId xmlns:p14="http://schemas.microsoft.com/office/powerpoint/2010/main" val="11076892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Shannon</a:t>
            </a:r>
            <a:r>
              <a:rPr lang="en-US" dirty="0"/>
              <a:t> </a:t>
            </a:r>
          </a:p>
        </p:txBody>
      </p:sp>
      <p:sp>
        <p:nvSpPr>
          <p:cNvPr id="3" name="Content Placeholder 2"/>
          <p:cNvSpPr>
            <a:spLocks noGrp="1"/>
          </p:cNvSpPr>
          <p:nvPr>
            <p:ph idx="1"/>
          </p:nvPr>
        </p:nvSpPr>
        <p:spPr/>
        <p:txBody>
          <a:bodyPr/>
          <a:lstStyle/>
          <a:p>
            <a:pPr marL="0" indent="0">
              <a:buNone/>
            </a:pPr>
            <a:r>
              <a:rPr lang="en-US" dirty="0" smtClean="0"/>
              <a:t>At </a:t>
            </a:r>
            <a:r>
              <a:rPr lang="en-US" dirty="0"/>
              <a:t>230 miles, the Shannon is Ireland’s longest river. It flows from Lough Allen, and Loughs </a:t>
            </a:r>
            <a:r>
              <a:rPr lang="en-US" dirty="0" err="1"/>
              <a:t>Ree</a:t>
            </a:r>
            <a:r>
              <a:rPr lang="en-US" dirty="0"/>
              <a:t> and </a:t>
            </a:r>
            <a:r>
              <a:rPr lang="en-US" dirty="0" err="1"/>
              <a:t>Derg</a:t>
            </a:r>
            <a:r>
              <a:rPr lang="en-US" dirty="0"/>
              <a:t> are also on its course. At Limerick, the river widens into its namesake estuary and runs for 50 more miles before it enters the Atlantic. Peat bogs and marshes line the river for much of its course, and the Shannon is considered a dividing line between Ireland’s more cultivated east and wild west. A chief tributary is the Suck River. The Shannon does not pass through Dublin, although the </a:t>
            </a:r>
            <a:r>
              <a:rPr lang="en-US" dirty="0" err="1"/>
              <a:t>Liffey</a:t>
            </a:r>
            <a:r>
              <a:rPr lang="en-US" dirty="0"/>
              <a:t> does.</a:t>
            </a:r>
          </a:p>
        </p:txBody>
      </p:sp>
    </p:spTree>
    <p:extLst>
      <p:ext uri="{BB962C8B-B14F-4D97-AF65-F5344CB8AC3E}">
        <p14:creationId xmlns:p14="http://schemas.microsoft.com/office/powerpoint/2010/main" val="10387993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Oder</a:t>
            </a:r>
            <a:r>
              <a:rPr lang="en-US" dirty="0"/>
              <a:t> </a:t>
            </a:r>
          </a:p>
        </p:txBody>
      </p:sp>
      <p:sp>
        <p:nvSpPr>
          <p:cNvPr id="3" name="Content Placeholder 2"/>
          <p:cNvSpPr>
            <a:spLocks noGrp="1"/>
          </p:cNvSpPr>
          <p:nvPr>
            <p:ph idx="1"/>
          </p:nvPr>
        </p:nvSpPr>
        <p:spPr/>
        <p:txBody>
          <a:bodyPr/>
          <a:lstStyle/>
          <a:p>
            <a:pPr marL="0" indent="0">
              <a:buNone/>
            </a:pPr>
            <a:r>
              <a:rPr lang="en-US" dirty="0" smtClean="0"/>
              <a:t>Along </a:t>
            </a:r>
            <a:r>
              <a:rPr lang="en-US" dirty="0"/>
              <a:t>with the Neisse, the Oder forms the Germany-Poland border, as dictated at the Potsdam Conference in July and August of 1945. One of the largest rivers to enter the Baltic, it has been a major transport route for centuries. Ostrava in the Czech Republic and Breslau in Poland are on the river. Near its mouth is Stettin, which Churchill used as the northern terminus of his “Iron Curtain” (Trieste, in the South, is an Adriatic port not near a major river). At the mouth of the Oder are </a:t>
            </a:r>
            <a:r>
              <a:rPr lang="en-US" dirty="0" err="1"/>
              <a:t>Usedom</a:t>
            </a:r>
            <a:r>
              <a:rPr lang="en-US" dirty="0"/>
              <a:t> Island, </a:t>
            </a:r>
            <a:r>
              <a:rPr lang="en-US" dirty="0" err="1"/>
              <a:t>Swinemuende</a:t>
            </a:r>
            <a:r>
              <a:rPr lang="en-US" dirty="0"/>
              <a:t>, and </a:t>
            </a:r>
            <a:r>
              <a:rPr lang="en-US" dirty="0" err="1"/>
              <a:t>Peenemuende</a:t>
            </a:r>
            <a:r>
              <a:rPr lang="en-US" dirty="0"/>
              <a:t>, which were primary test sites for the German V-2 rocket in the 1940s.</a:t>
            </a:r>
          </a:p>
        </p:txBody>
      </p:sp>
    </p:spTree>
    <p:extLst>
      <p:ext uri="{BB962C8B-B14F-4D97-AF65-F5344CB8AC3E}">
        <p14:creationId xmlns:p14="http://schemas.microsoft.com/office/powerpoint/2010/main" val="4707654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Thames</a:t>
            </a:r>
            <a:endParaRPr lang="en-US" dirty="0"/>
          </a:p>
        </p:txBody>
      </p:sp>
      <p:sp>
        <p:nvSpPr>
          <p:cNvPr id="3" name="Content Placeholder 2"/>
          <p:cNvSpPr>
            <a:spLocks noGrp="1"/>
          </p:cNvSpPr>
          <p:nvPr>
            <p:ph idx="1"/>
          </p:nvPr>
        </p:nvSpPr>
        <p:spPr/>
        <p:txBody>
          <a:bodyPr/>
          <a:lstStyle/>
          <a:p>
            <a:pPr marL="0" indent="0">
              <a:buNone/>
            </a:pPr>
            <a:r>
              <a:rPr lang="en-US" dirty="0" smtClean="0"/>
              <a:t>Running </a:t>
            </a:r>
            <a:r>
              <a:rPr lang="en-US" dirty="0"/>
              <a:t>from Thames Head near </a:t>
            </a:r>
            <a:r>
              <a:rPr lang="en-US" dirty="0" err="1"/>
              <a:t>Cirencester</a:t>
            </a:r>
            <a:r>
              <a:rPr lang="en-US" dirty="0"/>
              <a:t> to an estuary near </a:t>
            </a:r>
            <a:r>
              <a:rPr lang="en-US" dirty="0" err="1"/>
              <a:t>Southend</a:t>
            </a:r>
            <a:r>
              <a:rPr lang="en-US" dirty="0"/>
              <a:t> in Essex, the Thames is the principal river of England and flows through central London. The Houses of Parliament and the London Eye overlook the Thames, as does Big Ben. Flowing through Reading, Oxford, and </a:t>
            </a:r>
            <a:r>
              <a:rPr lang="en-US" dirty="0" err="1"/>
              <a:t>Swindon</a:t>
            </a:r>
            <a:r>
              <a:rPr lang="en-US" dirty="0"/>
              <a:t>, the Thames is prevented from flooding London by its namesake Barrier near the Isle of Dogs. Though it is the longest river entirely in England, the Thames trails the Severn (which also flows into Wales) as the longest river in the United Kingdom.</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66254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African Bodies of Water</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501165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Nile River</a:t>
            </a:r>
            <a:r>
              <a:rPr lang="en-US" dirty="0"/>
              <a:t> </a:t>
            </a:r>
          </a:p>
        </p:txBody>
      </p:sp>
      <p:sp>
        <p:nvSpPr>
          <p:cNvPr id="3" name="Content Placeholder 2"/>
          <p:cNvSpPr>
            <a:spLocks noGrp="1"/>
          </p:cNvSpPr>
          <p:nvPr>
            <p:ph idx="1"/>
          </p:nvPr>
        </p:nvSpPr>
        <p:spPr/>
        <p:txBody>
          <a:bodyPr/>
          <a:lstStyle/>
          <a:p>
            <a:pPr marL="0" indent="0">
              <a:buNone/>
            </a:pPr>
            <a:r>
              <a:rPr lang="en-US" dirty="0" smtClean="0"/>
              <a:t>Usually </a:t>
            </a:r>
            <a:r>
              <a:rPr lang="en-US" dirty="0"/>
              <a:t>cited as the longest river in the world, the Nile flows about 4,132 miles in a generally south-to-north direction from its headwaters in Burundi to Egypt's Mediterranean Sea coast, where it forms a prototypical delta. Over 80% of the Nile's flow comes from the shorter Blue Nile headstream, which arises from Ethiopia's Lake Tana and meets the longer White Nile, whose headwaters include Lake Victoria, at Khartoum. At the first of the Nile's six cataracts is the Aswan High Dam, which forms Lake Nasser and greatly reduces the annual floods.</a:t>
            </a:r>
          </a:p>
        </p:txBody>
      </p:sp>
    </p:spTree>
    <p:extLst>
      <p:ext uri="{BB962C8B-B14F-4D97-AF65-F5344CB8AC3E}">
        <p14:creationId xmlns:p14="http://schemas.microsoft.com/office/powerpoint/2010/main" val="16484617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Congo River</a:t>
            </a:r>
            <a:r>
              <a:rPr lang="en-US" dirty="0"/>
              <a:t> </a:t>
            </a:r>
          </a:p>
        </p:txBody>
      </p:sp>
      <p:sp>
        <p:nvSpPr>
          <p:cNvPr id="3" name="Content Placeholder 2"/>
          <p:cNvSpPr>
            <a:spLocks noGrp="1"/>
          </p:cNvSpPr>
          <p:nvPr>
            <p:ph idx="1"/>
          </p:nvPr>
        </p:nvSpPr>
        <p:spPr/>
        <p:txBody>
          <a:bodyPr/>
          <a:lstStyle/>
          <a:p>
            <a:pPr marL="0" indent="0">
              <a:buNone/>
            </a:pPr>
            <a:r>
              <a:rPr lang="en-US" dirty="0" smtClean="0"/>
              <a:t>Africa's </a:t>
            </a:r>
            <a:r>
              <a:rPr lang="en-US" dirty="0"/>
              <a:t>second-longest river, it flows in a counterclockwise arc some 2,900 miles to the Atlantic Ocean. The Upper Congo's principal sources are the </a:t>
            </a:r>
            <a:r>
              <a:rPr lang="en-US" dirty="0" err="1"/>
              <a:t>Lualaba</a:t>
            </a:r>
            <a:r>
              <a:rPr lang="en-US" dirty="0"/>
              <a:t>, which rises in the Democratic Republic of the Congo's Katanga province, and Zambia's </a:t>
            </a:r>
            <a:r>
              <a:rPr lang="en-US" dirty="0" err="1"/>
              <a:t>Chambeshi</a:t>
            </a:r>
            <a:r>
              <a:rPr lang="en-US" dirty="0"/>
              <a:t> River. </a:t>
            </a:r>
            <a:r>
              <a:rPr lang="en-US" dirty="0" err="1"/>
              <a:t>Boyoma</a:t>
            </a:r>
            <a:r>
              <a:rPr lang="en-US" dirty="0"/>
              <a:t> Falls (formerly Stanley Falls), a section of seven cataracts near Kisangani, marks the beginning of the Congo River proper. Forming the </a:t>
            </a:r>
            <a:r>
              <a:rPr lang="en-US" dirty="0" err="1"/>
              <a:t>Malebo</a:t>
            </a:r>
            <a:r>
              <a:rPr lang="en-US" dirty="0"/>
              <a:t> Pool near the world capitals of Kinshasa and Brazzaville, the Lower Congo flows past Angola's Cabinda exclave as it enters the ocean. Joseph Conrad's </a:t>
            </a:r>
            <a:r>
              <a:rPr lang="en-US" i="1" u="sng" dirty="0">
                <a:hlinkClick r:id="rId2"/>
              </a:rPr>
              <a:t>Heart of </a:t>
            </a:r>
            <a:r>
              <a:rPr lang="en-US" i="1" u="sng" dirty="0" smtClean="0">
                <a:hlinkClick r:id="rId2"/>
              </a:rPr>
              <a:t>Darkness</a:t>
            </a:r>
            <a:r>
              <a:rPr lang="en-US" i="1" u="sng" dirty="0" smtClean="0"/>
              <a:t> </a:t>
            </a:r>
            <a:r>
              <a:rPr lang="en-US" dirty="0" smtClean="0"/>
              <a:t>depicts </a:t>
            </a:r>
            <a:r>
              <a:rPr lang="en-US" dirty="0"/>
              <a:t>the often cruel conditions the Congo basin endured as a Belgian colony.</a:t>
            </a:r>
          </a:p>
        </p:txBody>
      </p:sp>
    </p:spTree>
    <p:extLst>
      <p:ext uri="{BB962C8B-B14F-4D97-AF65-F5344CB8AC3E}">
        <p14:creationId xmlns:p14="http://schemas.microsoft.com/office/powerpoint/2010/main" val="42460565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Zambezi River</a:t>
            </a:r>
            <a:r>
              <a:rPr lang="en-US" dirty="0"/>
              <a:t> </a:t>
            </a:r>
          </a:p>
        </p:txBody>
      </p:sp>
      <p:sp>
        <p:nvSpPr>
          <p:cNvPr id="3" name="Content Placeholder 2"/>
          <p:cNvSpPr>
            <a:spLocks noGrp="1"/>
          </p:cNvSpPr>
          <p:nvPr>
            <p:ph idx="1"/>
          </p:nvPr>
        </p:nvSpPr>
        <p:spPr/>
        <p:txBody>
          <a:bodyPr/>
          <a:lstStyle/>
          <a:p>
            <a:pPr marL="0" indent="0">
              <a:buNone/>
            </a:pPr>
            <a:r>
              <a:rPr lang="en-US" dirty="0" smtClean="0"/>
              <a:t>Weaving </a:t>
            </a:r>
            <a:r>
              <a:rPr lang="en-US" dirty="0"/>
              <a:t>across southern Africa, the Zambezi rises in eastern Angola, passes through Zambia, flows along the borders of Namibia, Botswana, and Zimbabwe, crosses through Mozambique, and enters the Indian Ocean's Mozambique Channel near </a:t>
            </a:r>
            <a:r>
              <a:rPr lang="en-US" dirty="0" err="1"/>
              <a:t>Chinde</a:t>
            </a:r>
            <a:r>
              <a:rPr lang="en-US" dirty="0"/>
              <a:t>. Namibia's Caprivi Strip was created to allow access the Zambezi. The </a:t>
            </a:r>
            <a:r>
              <a:rPr lang="en-US" dirty="0" err="1"/>
              <a:t>Cabora</a:t>
            </a:r>
            <a:r>
              <a:rPr lang="en-US" dirty="0"/>
              <a:t> </a:t>
            </a:r>
            <a:r>
              <a:rPr lang="en-US" dirty="0" err="1"/>
              <a:t>Bassa</a:t>
            </a:r>
            <a:r>
              <a:rPr lang="en-US" dirty="0"/>
              <a:t> and Kariba Dams form large lakes of the same name. The most spectacular feature of the Zambezi is Victoria Falls, or </a:t>
            </a:r>
            <a:r>
              <a:rPr lang="en-US" dirty="0" err="1"/>
              <a:t>Mosi-oa-Tunya</a:t>
            </a:r>
            <a:r>
              <a:rPr lang="en-US" dirty="0"/>
              <a:t> ("the smoke that thunders"), which is over a mile wide and is the largest waterfall by flow rate in Africa. The fact that the Zambezi separates Zambia and Zimbabwe is a classic trivia question.</a:t>
            </a:r>
          </a:p>
        </p:txBody>
      </p:sp>
    </p:spTree>
    <p:extLst>
      <p:ext uri="{BB962C8B-B14F-4D97-AF65-F5344CB8AC3E}">
        <p14:creationId xmlns:p14="http://schemas.microsoft.com/office/powerpoint/2010/main" val="294072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Mississippi River</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b="1" dirty="0"/>
              <a:t>Mississippi River</a:t>
            </a:r>
            <a:r>
              <a:rPr lang="en-US" dirty="0"/>
              <a:t> is the second-longest in North America behind the Missouri. Referred to by Abraham Lincoln as “the father of waters,” the Mississippi begins at Lake Itasca, Minnesota, and flows 2,340 miles to a vast delta on the Gulf of Mexico, forming portions of ten state borders and the world's third-largest drainage basin. The Mississippi picks up numerous major tributaries including the Illinois, Missouri, Ohio, Arkansas, and Red Rivers and flows past numerous major cities including Minneapolis, St. Louis, Memphis, and New Orleans.</a:t>
            </a:r>
          </a:p>
        </p:txBody>
      </p:sp>
    </p:spTree>
    <p:extLst>
      <p:ext uri="{BB962C8B-B14F-4D97-AF65-F5344CB8AC3E}">
        <p14:creationId xmlns:p14="http://schemas.microsoft.com/office/powerpoint/2010/main" val="27635794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Niger River</a:t>
            </a:r>
            <a:r>
              <a:rPr lang="en-US" dirty="0"/>
              <a:t> </a:t>
            </a:r>
          </a:p>
        </p:txBody>
      </p:sp>
      <p:sp>
        <p:nvSpPr>
          <p:cNvPr id="3" name="Content Placeholder 2"/>
          <p:cNvSpPr>
            <a:spLocks noGrp="1"/>
          </p:cNvSpPr>
          <p:nvPr>
            <p:ph idx="1"/>
          </p:nvPr>
        </p:nvSpPr>
        <p:spPr/>
        <p:txBody>
          <a:bodyPr/>
          <a:lstStyle/>
          <a:p>
            <a:pPr marL="0" indent="0">
              <a:buNone/>
            </a:pPr>
            <a:r>
              <a:rPr lang="en-US" dirty="0" smtClean="0"/>
              <a:t>Africa's </a:t>
            </a:r>
            <a:r>
              <a:rPr lang="en-US" dirty="0"/>
              <a:t>third-longest, it flows in a great clockwise arc through Guinea, Mali, Niger, and Nigeria before entering the Gulf of Guinea. The medieval Mali and Songhai Empires were centered on the Niger, whose course was mapped by Scottish explorer Mungo Park in the 1790s. In Nigeria, it receives the Benue River, its main tributary. The massive Niger Delta, known for its fisheries, wildlife, and petroleum, is an area of increasing social unrest.</a:t>
            </a:r>
          </a:p>
        </p:txBody>
      </p:sp>
    </p:spTree>
    <p:extLst>
      <p:ext uri="{BB962C8B-B14F-4D97-AF65-F5344CB8AC3E}">
        <p14:creationId xmlns:p14="http://schemas.microsoft.com/office/powerpoint/2010/main" val="18931111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Limpopo River</a:t>
            </a:r>
            <a:r>
              <a:rPr lang="en-US" dirty="0"/>
              <a:t> </a:t>
            </a:r>
          </a:p>
        </p:txBody>
      </p:sp>
      <p:sp>
        <p:nvSpPr>
          <p:cNvPr id="3" name="Content Placeholder 2"/>
          <p:cNvSpPr>
            <a:spLocks noGrp="1"/>
          </p:cNvSpPr>
          <p:nvPr>
            <p:ph idx="1"/>
          </p:nvPr>
        </p:nvSpPr>
        <p:spPr/>
        <p:txBody>
          <a:bodyPr/>
          <a:lstStyle/>
          <a:p>
            <a:pPr marL="0" indent="0">
              <a:buNone/>
            </a:pPr>
            <a:r>
              <a:rPr lang="en-US" dirty="0" smtClean="0"/>
              <a:t>Rising </a:t>
            </a:r>
            <a:r>
              <a:rPr lang="en-US" dirty="0"/>
              <a:t>as the Crocodile (or </a:t>
            </a:r>
            <a:r>
              <a:rPr lang="en-US" dirty="0" err="1"/>
              <a:t>Krokodil</a:t>
            </a:r>
            <a:r>
              <a:rPr lang="en-US" dirty="0"/>
              <a:t>) River in South Africa's Witwatersrand region, it forms the Transvaal's border with Botswana and Zimbabwe, then crosses through Mozambique. Deforestation in Mozambique contributed to massive flooding of the Limpopo in 2000. Perhaps the most famous description of the Limpopo comes from Rudyard Kipling, who in "The Elephant's Child" referred to it as "the great grey-green, greasy Limpopo River, all set about with fever-trees".</a:t>
            </a:r>
          </a:p>
        </p:txBody>
      </p:sp>
    </p:spTree>
    <p:extLst>
      <p:ext uri="{BB962C8B-B14F-4D97-AF65-F5344CB8AC3E}">
        <p14:creationId xmlns:p14="http://schemas.microsoft.com/office/powerpoint/2010/main" val="36333510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Okavango River</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Okavango flows for about 1,000 miles from central Angola, through Namibia's Caprivi Strip, and into the Kalahari Desert of Botswana. There, rather than flowing into the sea, it terminates in a massive inland swamp known as the Okavango Delta, an area that, especially during the wet season, teems with wildlife in an otherwise inhospitable region.</a:t>
            </a:r>
          </a:p>
        </p:txBody>
      </p:sp>
    </p:spTree>
    <p:extLst>
      <p:ext uri="{BB962C8B-B14F-4D97-AF65-F5344CB8AC3E}">
        <p14:creationId xmlns:p14="http://schemas.microsoft.com/office/powerpoint/2010/main" val="24392923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Lake Victoria</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world's second-largest freshwater lake by area, Lake Victoria lies along the Equator and is shared between Uganda, Kenya, and Tanzania. Located on a plateau between two rift valleys, its lone outlet is the Victoria Nile, a precursor of the White Nile. Named by British explorer John </a:t>
            </a:r>
            <a:r>
              <a:rPr lang="en-US" dirty="0" err="1"/>
              <a:t>Hanning</a:t>
            </a:r>
            <a:r>
              <a:rPr lang="en-US" dirty="0"/>
              <a:t> Speke for Queen Victoria, the introduction of the predatory Nile perch in the 1950s has caused environmental degradation, sending many native cichlid species into extinction.</a:t>
            </a:r>
          </a:p>
        </p:txBody>
      </p:sp>
    </p:spTree>
    <p:extLst>
      <p:ext uri="{BB962C8B-B14F-4D97-AF65-F5344CB8AC3E}">
        <p14:creationId xmlns:p14="http://schemas.microsoft.com/office/powerpoint/2010/main" val="10131593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Lake Tanganyika</a:t>
            </a:r>
            <a:endParaRPr lang="en-US" dirty="0"/>
          </a:p>
        </p:txBody>
      </p:sp>
      <p:sp>
        <p:nvSpPr>
          <p:cNvPr id="3" name="Content Placeholder 2"/>
          <p:cNvSpPr>
            <a:spLocks noGrp="1"/>
          </p:cNvSpPr>
          <p:nvPr>
            <p:ph idx="1"/>
          </p:nvPr>
        </p:nvSpPr>
        <p:spPr/>
        <p:txBody>
          <a:bodyPr/>
          <a:lstStyle/>
          <a:p>
            <a:pPr marL="0" indent="0">
              <a:buNone/>
            </a:pPr>
            <a:r>
              <a:rPr lang="en-US" dirty="0" smtClean="0"/>
              <a:t>Africa's </a:t>
            </a:r>
            <a:r>
              <a:rPr lang="en-US" dirty="0"/>
              <a:t>second-largest lake by area, it is also the second-deepest in the world, surpassed only by Lake Baikal. Due its extreme depth (over 4,700 feet), Lake Tanganyika contains seven times as much water as Lake Victoria. A source of the </a:t>
            </a:r>
            <a:r>
              <a:rPr lang="en-US" dirty="0" err="1"/>
              <a:t>Lualaba</a:t>
            </a:r>
            <a:r>
              <a:rPr lang="en-US" dirty="0"/>
              <a:t> River, it is shared by Tanzania, the Democratic Republic of the Congo, Burundi, and Zambia. On its Tanzanian shore is the town of </a:t>
            </a:r>
            <a:r>
              <a:rPr lang="en-US" dirty="0" err="1"/>
              <a:t>Ujiji</a:t>
            </a:r>
            <a:r>
              <a:rPr lang="en-US" dirty="0"/>
              <a:t>, at which Henry Morton Stanley "found" Dr. David Livingstone in 1871.</a:t>
            </a:r>
          </a:p>
        </p:txBody>
      </p:sp>
    </p:spTree>
    <p:extLst>
      <p:ext uri="{BB962C8B-B14F-4D97-AF65-F5344CB8AC3E}">
        <p14:creationId xmlns:p14="http://schemas.microsoft.com/office/powerpoint/2010/main" val="17118049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Lake Malawi</a:t>
            </a:r>
            <a:r>
              <a:rPr lang="en-US" dirty="0"/>
              <a:t> (or </a:t>
            </a:r>
            <a:r>
              <a:rPr lang="en-US" b="1" dirty="0"/>
              <a:t>Lake Nyasa</a:t>
            </a:r>
            <a:r>
              <a:rPr lang="en-US" dirty="0"/>
              <a:t>)</a:t>
            </a:r>
          </a:p>
        </p:txBody>
      </p:sp>
      <p:sp>
        <p:nvSpPr>
          <p:cNvPr id="3" name="Content Placeholder 2"/>
          <p:cNvSpPr>
            <a:spLocks noGrp="1"/>
          </p:cNvSpPr>
          <p:nvPr>
            <p:ph idx="1"/>
          </p:nvPr>
        </p:nvSpPr>
        <p:spPr/>
        <p:txBody>
          <a:bodyPr/>
          <a:lstStyle/>
          <a:p>
            <a:pPr marL="0" indent="0">
              <a:buNone/>
            </a:pPr>
            <a:r>
              <a:rPr lang="en-US" dirty="0" smtClean="0"/>
              <a:t>Africa's </a:t>
            </a:r>
            <a:r>
              <a:rPr lang="en-US" dirty="0"/>
              <a:t>third-largest lake by area and the southernmost of the Great Rift Valley lakes, it is wedged between the nations of Malawi, Tanzania, and Mozambique. Fed by the </a:t>
            </a:r>
            <a:r>
              <a:rPr lang="en-US" dirty="0" err="1"/>
              <a:t>Ruhuhu</a:t>
            </a:r>
            <a:r>
              <a:rPr lang="en-US" dirty="0"/>
              <a:t> River, its lone outlet is the Shire River, a tributary of the Zambezi. Lake Malawi contains hundreds of species of endemic fish, especially cichlids.</a:t>
            </a:r>
          </a:p>
          <a:p>
            <a:pPr marL="0" indent="0">
              <a:buNone/>
            </a:pPr>
            <a:endParaRPr lang="en-US" dirty="0"/>
          </a:p>
        </p:txBody>
      </p:sp>
    </p:spTree>
    <p:extLst>
      <p:ext uri="{BB962C8B-B14F-4D97-AF65-F5344CB8AC3E}">
        <p14:creationId xmlns:p14="http://schemas.microsoft.com/office/powerpoint/2010/main" val="212171063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Lake Volta</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largest manmade lake, by area, in the world, Lake Volta was created by the construction of Ghana's </a:t>
            </a:r>
            <a:r>
              <a:rPr lang="en-US" dirty="0" err="1"/>
              <a:t>Akosombo</a:t>
            </a:r>
            <a:r>
              <a:rPr lang="en-US" dirty="0"/>
              <a:t> Dam across the Volta River in the 1960s. The lake covers the area where the Black Volta and White Volta rivers formerly converged. The </a:t>
            </a:r>
            <a:r>
              <a:rPr lang="en-US" dirty="0" err="1"/>
              <a:t>Akosombo</a:t>
            </a:r>
            <a:r>
              <a:rPr lang="en-US" dirty="0"/>
              <a:t> Dam can provide over a gigawatt of power, enough to supply nearby aluminum smelters utilizing the energy-intensive Hall-</a:t>
            </a:r>
            <a:r>
              <a:rPr lang="en-US" dirty="0" err="1"/>
              <a:t>Héroult</a:t>
            </a:r>
            <a:r>
              <a:rPr lang="en-US" dirty="0"/>
              <a:t> process and the needs of the rest of the country.</a:t>
            </a:r>
          </a:p>
        </p:txBody>
      </p:sp>
    </p:spTree>
    <p:extLst>
      <p:ext uri="{BB962C8B-B14F-4D97-AF65-F5344CB8AC3E}">
        <p14:creationId xmlns:p14="http://schemas.microsoft.com/office/powerpoint/2010/main" val="405322629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Lake Chad</a:t>
            </a:r>
            <a:r>
              <a:rPr lang="en-US" dirty="0"/>
              <a:t> </a:t>
            </a:r>
          </a:p>
        </p:txBody>
      </p:sp>
      <p:sp>
        <p:nvSpPr>
          <p:cNvPr id="3" name="Content Placeholder 2"/>
          <p:cNvSpPr>
            <a:spLocks noGrp="1"/>
          </p:cNvSpPr>
          <p:nvPr>
            <p:ph idx="1"/>
          </p:nvPr>
        </p:nvSpPr>
        <p:spPr/>
        <p:txBody>
          <a:bodyPr/>
          <a:lstStyle/>
          <a:p>
            <a:pPr marL="0" indent="0">
              <a:buNone/>
            </a:pPr>
            <a:r>
              <a:rPr lang="en-US" dirty="0" smtClean="0"/>
              <a:t>Formerly </a:t>
            </a:r>
            <a:r>
              <a:rPr lang="en-US" dirty="0"/>
              <a:t>Africa's fourth-largest lake, its surface area has been reduced by over 90% since the 1960s due to droughts and diversion of water from such sources as the Chari River. The lake is at the intersection of Chad, Cameroon, Niger, and Nigeria, but most of the remaining water is in Chad and Cameroon. Lake Chad is very shallow and has no outlet, so seasonal rainfall causes large fluctuations in its area.</a:t>
            </a:r>
            <a:endParaRPr lang="en-US" b="1" dirty="0"/>
          </a:p>
        </p:txBody>
      </p:sp>
    </p:spTree>
    <p:extLst>
      <p:ext uri="{BB962C8B-B14F-4D97-AF65-F5344CB8AC3E}">
        <p14:creationId xmlns:p14="http://schemas.microsoft.com/office/powerpoint/2010/main" val="209664072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notable features </a:t>
            </a:r>
            <a:r>
              <a:rPr lang="en-US" dirty="0" smtClean="0"/>
              <a:t>and </a:t>
            </a:r>
            <a:r>
              <a:rPr lang="en-US" dirty="0"/>
              <a:t>Notable bodies of water off the African coast include the Red Sea</a:t>
            </a:r>
            <a:br>
              <a:rPr lang="en-US" dirty="0"/>
            </a:br>
            <a:endParaRPr lang="en-US" dirty="0"/>
          </a:p>
        </p:txBody>
      </p:sp>
      <p:sp>
        <p:nvSpPr>
          <p:cNvPr id="3" name="Content Placeholder 2"/>
          <p:cNvSpPr>
            <a:spLocks noGrp="1"/>
          </p:cNvSpPr>
          <p:nvPr>
            <p:ph idx="1"/>
          </p:nvPr>
        </p:nvSpPr>
        <p:spPr/>
        <p:txBody>
          <a:bodyPr/>
          <a:lstStyle/>
          <a:p>
            <a:r>
              <a:rPr lang="en-US" dirty="0" smtClean="0"/>
              <a:t>the </a:t>
            </a:r>
            <a:r>
              <a:rPr lang="en-US" dirty="0"/>
              <a:t>Orange, Senegal, and Gambia </a:t>
            </a:r>
            <a:r>
              <a:rPr lang="en-US" dirty="0" smtClean="0"/>
              <a:t>Rivers</a:t>
            </a:r>
          </a:p>
          <a:p>
            <a:r>
              <a:rPr lang="en-US" dirty="0" smtClean="0"/>
              <a:t>Lakes </a:t>
            </a:r>
            <a:r>
              <a:rPr lang="en-US" dirty="0"/>
              <a:t>Albert and Rudolf, and the Suez Canal</a:t>
            </a:r>
            <a:r>
              <a:rPr lang="en-US" dirty="0" smtClean="0"/>
              <a:t>.</a:t>
            </a:r>
          </a:p>
          <a:p>
            <a:r>
              <a:rPr lang="en-US" dirty="0" smtClean="0"/>
              <a:t>the </a:t>
            </a:r>
            <a:r>
              <a:rPr lang="en-US" dirty="0"/>
              <a:t>Gulf of </a:t>
            </a:r>
            <a:r>
              <a:rPr lang="en-US" dirty="0" smtClean="0"/>
              <a:t>Aqaba</a:t>
            </a:r>
          </a:p>
          <a:p>
            <a:r>
              <a:rPr lang="en-US" dirty="0" smtClean="0"/>
              <a:t>the </a:t>
            </a:r>
            <a:r>
              <a:rPr lang="en-US" dirty="0"/>
              <a:t>Bights of Biafra and </a:t>
            </a:r>
            <a:r>
              <a:rPr lang="en-US" dirty="0" smtClean="0"/>
              <a:t>Benin</a:t>
            </a:r>
          </a:p>
          <a:p>
            <a:r>
              <a:rPr lang="en-US" dirty="0" smtClean="0"/>
              <a:t>the </a:t>
            </a:r>
            <a:r>
              <a:rPr lang="en-US" dirty="0"/>
              <a:t>Strait of </a:t>
            </a:r>
            <a:r>
              <a:rPr lang="en-US" dirty="0" smtClean="0"/>
              <a:t>Gibraltar</a:t>
            </a:r>
          </a:p>
          <a:p>
            <a:r>
              <a:rPr lang="en-US" dirty="0" smtClean="0"/>
              <a:t>the </a:t>
            </a:r>
            <a:r>
              <a:rPr lang="en-US" dirty="0"/>
              <a:t>Gulf of Sidra.</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761049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Deserts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82257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Colorado River</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b="1" dirty="0"/>
              <a:t>Colorado River</a:t>
            </a:r>
            <a:r>
              <a:rPr lang="en-US" dirty="0"/>
              <a:t> is the most significant river of the southwestern United States. Beginning in Rocky Mountain National Park in Colorado, the Colorado River runs southwest for 1,450 miles to the Gulf of California in northwestern Mexico. The Colorado formed numerous canyons along much of its length, most notably the Grand Canyon in Arizona. The Colorado also has significant dams such as Hoover Dam near Las Vegas (forming Lake Mead) and Glen Canyon Dam in Arizona (forming Lake Powell).</a:t>
            </a:r>
          </a:p>
        </p:txBody>
      </p:sp>
    </p:spTree>
    <p:extLst>
      <p:ext uri="{BB962C8B-B14F-4D97-AF65-F5344CB8AC3E}">
        <p14:creationId xmlns:p14="http://schemas.microsoft.com/office/powerpoint/2010/main" val="83361752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Antarctica</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5.4 million sq. mi.) Because it is covered with (solid) water, it is somewhat surprising that Antarctica is considered a desert, but it is classified as such due to its lack of precipitation. Players should be familiar with its tallest mountain (Vinson Massif, in the Ellsworth Mountains), its active volcano Mount Erebus, the surrounding Ross and Weddell Seas, and the Ross Ice Shelf. Norwegian Roald Amundsen was the first to reach the South Pole (1911), while Englishman Robert Scott died trying to reach it. Ernest Shackleton had to abandon his ship, the </a:t>
            </a:r>
            <a:r>
              <a:rPr lang="en-US" i="1" dirty="0"/>
              <a:t>Endurance</a:t>
            </a:r>
            <a:r>
              <a:rPr lang="en-US" dirty="0"/>
              <a:t>, during an attempt to cross Antarctica on foot.</a:t>
            </a:r>
          </a:p>
        </p:txBody>
      </p:sp>
    </p:spTree>
    <p:extLst>
      <p:ext uri="{BB962C8B-B14F-4D97-AF65-F5344CB8AC3E}">
        <p14:creationId xmlns:p14="http://schemas.microsoft.com/office/powerpoint/2010/main" val="306325582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Sahara Desert</a:t>
            </a:r>
            <a:r>
              <a:rPr lang="en-US" dirty="0"/>
              <a:t> </a:t>
            </a:r>
          </a:p>
        </p:txBody>
      </p:sp>
      <p:sp>
        <p:nvSpPr>
          <p:cNvPr id="3" name="Content Placeholder 2"/>
          <p:cNvSpPr>
            <a:spLocks noGrp="1"/>
          </p:cNvSpPr>
          <p:nvPr>
            <p:ph idx="1"/>
          </p:nvPr>
        </p:nvSpPr>
        <p:spPr/>
        <p:txBody>
          <a:bodyPr/>
          <a:lstStyle/>
          <a:p>
            <a:pPr marL="0" indent="0">
              <a:buNone/>
            </a:pPr>
            <a:r>
              <a:rPr lang="en-US" dirty="0" smtClean="0"/>
              <a:t>(</a:t>
            </a:r>
            <a:r>
              <a:rPr lang="en-US" dirty="0"/>
              <a:t>Northern Africa; 3.5 million sq. mi.) The Sahara is the world's second largest desert, but its largest hot desert. Players should know the Atlas Mountains (which bound the western Sahara on the north) and the Sahel, a savannah-like strip that bounds it on the south. It is dominated by rocky regions (</a:t>
            </a:r>
            <a:r>
              <a:rPr lang="en-US" i="1" dirty="0"/>
              <a:t>hamada</a:t>
            </a:r>
            <a:r>
              <a:rPr lang="en-US" dirty="0"/>
              <a:t>), sand seas (</a:t>
            </a:r>
            <a:r>
              <a:rPr lang="en-US" i="1" dirty="0"/>
              <a:t>ergs</a:t>
            </a:r>
            <a:r>
              <a:rPr lang="en-US" dirty="0"/>
              <a:t>), and salt flats (</a:t>
            </a:r>
            <a:r>
              <a:rPr lang="en-US" i="1" dirty="0" err="1"/>
              <a:t>shatt</a:t>
            </a:r>
            <a:r>
              <a:rPr lang="en-US" dirty="0"/>
              <a:t>) and dry river valleys (</a:t>
            </a:r>
            <a:r>
              <a:rPr lang="en-US" i="1" dirty="0" err="1"/>
              <a:t>wadi</a:t>
            </a:r>
            <a:r>
              <a:rPr lang="en-US" dirty="0"/>
              <a:t>) that are subject to flash floods. Its most asked-about inhabitants are the Berbers and </a:t>
            </a:r>
            <a:r>
              <a:rPr lang="en-US" dirty="0" err="1"/>
              <a:t>Tuaregs</a:t>
            </a:r>
            <a:r>
              <a:rPr lang="en-US" dirty="0"/>
              <a:t>.</a:t>
            </a:r>
          </a:p>
        </p:txBody>
      </p:sp>
    </p:spTree>
    <p:extLst>
      <p:ext uri="{BB962C8B-B14F-4D97-AF65-F5344CB8AC3E}">
        <p14:creationId xmlns:p14="http://schemas.microsoft.com/office/powerpoint/2010/main" val="258577614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Atacama Desert</a:t>
            </a:r>
            <a:r>
              <a:rPr lang="en-US" dirty="0"/>
              <a:t> </a:t>
            </a:r>
          </a:p>
        </p:txBody>
      </p:sp>
      <p:sp>
        <p:nvSpPr>
          <p:cNvPr id="3" name="Content Placeholder 2"/>
          <p:cNvSpPr>
            <a:spLocks noGrp="1"/>
          </p:cNvSpPr>
          <p:nvPr>
            <p:ph idx="1"/>
          </p:nvPr>
        </p:nvSpPr>
        <p:spPr/>
        <p:txBody>
          <a:bodyPr/>
          <a:lstStyle/>
          <a:p>
            <a:pPr marL="0" indent="0">
              <a:buNone/>
            </a:pPr>
            <a:r>
              <a:rPr lang="en-US" dirty="0" smtClean="0"/>
              <a:t>(</a:t>
            </a:r>
            <a:r>
              <a:rPr lang="en-US" dirty="0"/>
              <a:t>Chile; 70,000 sq. mi.) The Atacama's chief claim to fame is the rain shadow of the Andes which makes it the driest (hot) desert in the world. The desert was the primary bone of contention in the War of the Pacific (1879-1883, Chile defeats Peru and Bolivia) that sought to control its nitrate resources (which were necessary for the production of explosives).</a:t>
            </a:r>
          </a:p>
        </p:txBody>
      </p:sp>
    </p:spTree>
    <p:extLst>
      <p:ext uri="{BB962C8B-B14F-4D97-AF65-F5344CB8AC3E}">
        <p14:creationId xmlns:p14="http://schemas.microsoft.com/office/powerpoint/2010/main" val="202676271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Kalahari Desert</a:t>
            </a:r>
            <a:r>
              <a:rPr lang="en-US" dirty="0"/>
              <a:t> </a:t>
            </a:r>
          </a:p>
        </p:txBody>
      </p:sp>
      <p:sp>
        <p:nvSpPr>
          <p:cNvPr id="3" name="Content Placeholder 2"/>
          <p:cNvSpPr>
            <a:spLocks noGrp="1"/>
          </p:cNvSpPr>
          <p:nvPr>
            <p:ph idx="1"/>
          </p:nvPr>
        </p:nvSpPr>
        <p:spPr/>
        <p:txBody>
          <a:bodyPr/>
          <a:lstStyle/>
          <a:p>
            <a:pPr marL="0" indent="0">
              <a:buNone/>
            </a:pPr>
            <a:r>
              <a:rPr lang="en-US" dirty="0" smtClean="0"/>
              <a:t>(</a:t>
            </a:r>
            <a:r>
              <a:rPr lang="en-US" dirty="0"/>
              <a:t>Botswana, Namibia, South Africa; 360,000 sq. mi.) The Kalahari is a large region, not all of which is arid enough to qualify as a desert. It is known for its red sand, large game reserves (</a:t>
            </a:r>
            <a:r>
              <a:rPr lang="en-US" dirty="0" err="1"/>
              <a:t>meerkats</a:t>
            </a:r>
            <a:r>
              <a:rPr lang="en-US" dirty="0"/>
              <a:t>, gemsbok, springbok, steenbok), and mineral deposits (notably uranium). Most famous are its San Bushmen and their click language.</a:t>
            </a:r>
          </a:p>
        </p:txBody>
      </p:sp>
    </p:spTree>
    <p:extLst>
      <p:ext uri="{BB962C8B-B14F-4D97-AF65-F5344CB8AC3E}">
        <p14:creationId xmlns:p14="http://schemas.microsoft.com/office/powerpoint/2010/main" val="235399151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Mojave Desert</a:t>
            </a:r>
            <a:r>
              <a:rPr lang="en-US" dirty="0"/>
              <a:t> </a:t>
            </a:r>
          </a:p>
        </p:txBody>
      </p:sp>
      <p:sp>
        <p:nvSpPr>
          <p:cNvPr id="3" name="Content Placeholder 2"/>
          <p:cNvSpPr>
            <a:spLocks noGrp="1"/>
          </p:cNvSpPr>
          <p:nvPr>
            <p:ph idx="1"/>
          </p:nvPr>
        </p:nvSpPr>
        <p:spPr/>
        <p:txBody>
          <a:bodyPr/>
          <a:lstStyle/>
          <a:p>
            <a:pPr marL="0" indent="0">
              <a:buNone/>
            </a:pPr>
            <a:r>
              <a:rPr lang="en-US" dirty="0" smtClean="0"/>
              <a:t>(</a:t>
            </a:r>
            <a:r>
              <a:rPr lang="en-US" dirty="0"/>
              <a:t>U.S.; 25,000 sq. mi.) The Mojave is bounded by the San Gabriel and San Bernardino mountain ranges along the San Andreas and </a:t>
            </a:r>
            <a:r>
              <a:rPr lang="en-US" dirty="0" err="1"/>
              <a:t>Garlock</a:t>
            </a:r>
            <a:r>
              <a:rPr lang="en-US" dirty="0"/>
              <a:t> Faults. It lies between the Great Basin and the Sonoran Desert and it contains the lowest and driest point of North America, Death Valley. It is most strongly associated with the Joshua tree (</a:t>
            </a:r>
            <a:r>
              <a:rPr lang="en-US" i="1" dirty="0"/>
              <a:t>Yucca </a:t>
            </a:r>
            <a:r>
              <a:rPr lang="en-US" i="1" dirty="0" err="1"/>
              <a:t>brevifolia</a:t>
            </a:r>
            <a:r>
              <a:rPr lang="en-US" dirty="0"/>
              <a:t>).</a:t>
            </a:r>
          </a:p>
        </p:txBody>
      </p:sp>
    </p:spTree>
    <p:extLst>
      <p:ext uri="{BB962C8B-B14F-4D97-AF65-F5344CB8AC3E}">
        <p14:creationId xmlns:p14="http://schemas.microsoft.com/office/powerpoint/2010/main" val="219154659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Gobi Desert</a:t>
            </a:r>
            <a:r>
              <a:rPr lang="en-US" dirty="0"/>
              <a:t> </a:t>
            </a:r>
          </a:p>
        </p:txBody>
      </p:sp>
      <p:sp>
        <p:nvSpPr>
          <p:cNvPr id="3" name="Content Placeholder 2"/>
          <p:cNvSpPr>
            <a:spLocks noGrp="1"/>
          </p:cNvSpPr>
          <p:nvPr>
            <p:ph idx="1"/>
          </p:nvPr>
        </p:nvSpPr>
        <p:spPr/>
        <p:txBody>
          <a:bodyPr/>
          <a:lstStyle/>
          <a:p>
            <a:pPr marL="0" indent="0">
              <a:buNone/>
            </a:pPr>
            <a:r>
              <a:rPr lang="en-US" dirty="0" smtClean="0"/>
              <a:t>(</a:t>
            </a:r>
            <a:r>
              <a:rPr lang="en-US" dirty="0"/>
              <a:t>China and Mongolia; 500,000 sq. mi.) The Gobi, Asia's second largest desert (after the Arabian Desert), is bounded on the north by the Altai Mountains. It is known for its role in the Silk Road trading route and the </a:t>
            </a:r>
            <a:r>
              <a:rPr lang="en-US" dirty="0" err="1"/>
              <a:t>Nemegt</a:t>
            </a:r>
            <a:r>
              <a:rPr lang="en-US" dirty="0"/>
              <a:t> Basin, where fossilized dinosaur eggs and human artifacts have been found.</a:t>
            </a:r>
          </a:p>
        </p:txBody>
      </p:sp>
    </p:spTree>
    <p:extLst>
      <p:ext uri="{BB962C8B-B14F-4D97-AF65-F5344CB8AC3E}">
        <p14:creationId xmlns:p14="http://schemas.microsoft.com/office/powerpoint/2010/main" val="80944337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Rub' al-Khali</a:t>
            </a:r>
            <a:r>
              <a:rPr lang="en-US" dirty="0"/>
              <a:t> </a:t>
            </a:r>
          </a:p>
        </p:txBody>
      </p:sp>
      <p:sp>
        <p:nvSpPr>
          <p:cNvPr id="3" name="Content Placeholder 2"/>
          <p:cNvSpPr>
            <a:spLocks noGrp="1"/>
          </p:cNvSpPr>
          <p:nvPr>
            <p:ph idx="1"/>
          </p:nvPr>
        </p:nvSpPr>
        <p:spPr/>
        <p:txBody>
          <a:bodyPr/>
          <a:lstStyle/>
          <a:p>
            <a:pPr marL="0" indent="0">
              <a:buNone/>
            </a:pPr>
            <a:r>
              <a:rPr lang="en-US" dirty="0" smtClean="0"/>
              <a:t>(</a:t>
            </a:r>
            <a:r>
              <a:rPr lang="en-US" dirty="0"/>
              <a:t>Arabian Peninsula; 250,000 sq. mi.) Its name means "Empty Quarter" in English and this desert can be considered the most inhospitable place on earth. It is known for the world's largest oil field, the </a:t>
            </a:r>
            <a:r>
              <a:rPr lang="en-US" dirty="0" err="1"/>
              <a:t>Ghawar</a:t>
            </a:r>
            <a:r>
              <a:rPr lang="en-US" dirty="0"/>
              <a:t>, and for once being part of the frankincense trade.</a:t>
            </a:r>
          </a:p>
        </p:txBody>
      </p:sp>
    </p:spTree>
    <p:extLst>
      <p:ext uri="{BB962C8B-B14F-4D97-AF65-F5344CB8AC3E}">
        <p14:creationId xmlns:p14="http://schemas.microsoft.com/office/powerpoint/2010/main" val="147287725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Namib Desert</a:t>
            </a:r>
            <a:r>
              <a:rPr lang="en-US" dirty="0"/>
              <a:t> </a:t>
            </a:r>
          </a:p>
        </p:txBody>
      </p:sp>
      <p:sp>
        <p:nvSpPr>
          <p:cNvPr id="3" name="Content Placeholder 2"/>
          <p:cNvSpPr>
            <a:spLocks noGrp="1"/>
          </p:cNvSpPr>
          <p:nvPr>
            <p:ph idx="1"/>
          </p:nvPr>
        </p:nvSpPr>
        <p:spPr/>
        <p:txBody>
          <a:bodyPr/>
          <a:lstStyle/>
          <a:p>
            <a:pPr marL="0" indent="0">
              <a:buNone/>
            </a:pPr>
            <a:r>
              <a:rPr lang="en-US" dirty="0" smtClean="0"/>
              <a:t>(</a:t>
            </a:r>
            <a:r>
              <a:rPr lang="en-US" dirty="0"/>
              <a:t>Namibia and Angola; 30,000 sq. mi.) The Namib, a coastal desert, is known for its bizarre </a:t>
            </a:r>
            <a:r>
              <a:rPr lang="en-US" dirty="0" err="1"/>
              <a:t>Welwitschia</a:t>
            </a:r>
            <a:r>
              <a:rPr lang="en-US" dirty="0"/>
              <a:t> and medicinal Hoodia plants. It is thought to be the oldest desert in the world.</a:t>
            </a:r>
          </a:p>
        </p:txBody>
      </p:sp>
    </p:spTree>
    <p:extLst>
      <p:ext uri="{BB962C8B-B14F-4D97-AF65-F5344CB8AC3E}">
        <p14:creationId xmlns:p14="http://schemas.microsoft.com/office/powerpoint/2010/main" val="15685437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Painted Desert</a:t>
            </a:r>
            <a:r>
              <a:rPr lang="en-US" dirty="0"/>
              <a:t> </a:t>
            </a:r>
          </a:p>
        </p:txBody>
      </p:sp>
      <p:sp>
        <p:nvSpPr>
          <p:cNvPr id="3" name="Content Placeholder 2"/>
          <p:cNvSpPr>
            <a:spLocks noGrp="1"/>
          </p:cNvSpPr>
          <p:nvPr>
            <p:ph idx="1"/>
          </p:nvPr>
        </p:nvSpPr>
        <p:spPr/>
        <p:txBody>
          <a:bodyPr/>
          <a:lstStyle/>
          <a:p>
            <a:pPr marL="0" indent="0">
              <a:buNone/>
            </a:pPr>
            <a:r>
              <a:rPr lang="en-US" dirty="0" smtClean="0"/>
              <a:t>(</a:t>
            </a:r>
            <a:r>
              <a:rPr lang="en-US" dirty="0"/>
              <a:t>Northern Arizona) The Painted Desert, which is shared by Grand Canyon and Petrified Forest National Parks, is known for its colorful, banded rock formations.</a:t>
            </a:r>
          </a:p>
        </p:txBody>
      </p:sp>
    </p:spTree>
    <p:extLst>
      <p:ext uri="{BB962C8B-B14F-4D97-AF65-F5344CB8AC3E}">
        <p14:creationId xmlns:p14="http://schemas.microsoft.com/office/powerpoint/2010/main" val="226274401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Negev Desert</a:t>
            </a:r>
            <a:r>
              <a:rPr lang="en-US" dirty="0"/>
              <a:t> </a:t>
            </a:r>
          </a:p>
        </p:txBody>
      </p:sp>
      <p:sp>
        <p:nvSpPr>
          <p:cNvPr id="3" name="Content Placeholder 2"/>
          <p:cNvSpPr>
            <a:spLocks noGrp="1"/>
          </p:cNvSpPr>
          <p:nvPr>
            <p:ph idx="1"/>
          </p:nvPr>
        </p:nvSpPr>
        <p:spPr/>
        <p:txBody>
          <a:bodyPr/>
          <a:lstStyle/>
          <a:p>
            <a:pPr marL="0" indent="0">
              <a:buNone/>
            </a:pPr>
            <a:r>
              <a:rPr lang="en-US" dirty="0" smtClean="0"/>
              <a:t>(</a:t>
            </a:r>
            <a:r>
              <a:rPr lang="en-US" dirty="0"/>
              <a:t>Israel; 4,700 sq. mi.) The triangular Negev covers the southern half of Israel.</a:t>
            </a:r>
          </a:p>
        </p:txBody>
      </p:sp>
    </p:spTree>
    <p:extLst>
      <p:ext uri="{BB962C8B-B14F-4D97-AF65-F5344CB8AC3E}">
        <p14:creationId xmlns:p14="http://schemas.microsoft.com/office/powerpoint/2010/main" val="3774985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Ohio River</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b="1" dirty="0"/>
              <a:t>Ohio River</a:t>
            </a:r>
            <a:r>
              <a:rPr lang="en-US" dirty="0"/>
              <a:t> flows 981 miles through a significant industrial region of the central United States. Historically seen as the border between the northern and southern United States, the Ohio is formed in downtown Pittsburgh by the confluence of the Allegheny and Monongahela Rivers, flowing past Wheeling, Cincinnati, Louisville, and Evansville, forming borders of five states before emptying into the Mississippi at Cairo, Illinois. Other major tributaries of the Ohio include the Kanawha, Kentucky, Tennessee, Wabash, and Cumberland Rivers.</a:t>
            </a:r>
          </a:p>
        </p:txBody>
      </p:sp>
    </p:spTree>
    <p:extLst>
      <p:ext uri="{BB962C8B-B14F-4D97-AF65-F5344CB8AC3E}">
        <p14:creationId xmlns:p14="http://schemas.microsoft.com/office/powerpoint/2010/main" val="309846953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Taklamakan Desert</a:t>
            </a:r>
            <a:r>
              <a:rPr lang="en-US" dirty="0"/>
              <a:t> </a:t>
            </a:r>
          </a:p>
        </p:txBody>
      </p:sp>
      <p:sp>
        <p:nvSpPr>
          <p:cNvPr id="3" name="Content Placeholder 2"/>
          <p:cNvSpPr>
            <a:spLocks noGrp="1"/>
          </p:cNvSpPr>
          <p:nvPr>
            <p:ph idx="1"/>
          </p:nvPr>
        </p:nvSpPr>
        <p:spPr/>
        <p:txBody>
          <a:bodyPr/>
          <a:lstStyle/>
          <a:p>
            <a:pPr marL="0" indent="0">
              <a:buNone/>
            </a:pPr>
            <a:r>
              <a:rPr lang="en-US" dirty="0" smtClean="0"/>
              <a:t>(</a:t>
            </a:r>
            <a:r>
              <a:rPr lang="en-US" dirty="0"/>
              <a:t>China; 105,000 sq. mi.) The Taklamakan is an extremely cold, sandy desert known for splitting the Silk Road into branches running north and south of it. It is bounded by the Kunlun, Pamir, and Tian Shan mountain ranges.</a:t>
            </a:r>
          </a:p>
        </p:txBody>
      </p:sp>
    </p:spTree>
    <p:extLst>
      <p:ext uri="{BB962C8B-B14F-4D97-AF65-F5344CB8AC3E}">
        <p14:creationId xmlns:p14="http://schemas.microsoft.com/office/powerpoint/2010/main" val="331462789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Great Sandy Desert</a:t>
            </a:r>
            <a:r>
              <a:rPr lang="en-US" dirty="0"/>
              <a:t> </a:t>
            </a:r>
          </a:p>
        </p:txBody>
      </p:sp>
      <p:sp>
        <p:nvSpPr>
          <p:cNvPr id="3" name="Content Placeholder 2"/>
          <p:cNvSpPr>
            <a:spLocks noGrp="1"/>
          </p:cNvSpPr>
          <p:nvPr>
            <p:ph idx="1"/>
          </p:nvPr>
        </p:nvSpPr>
        <p:spPr/>
        <p:txBody>
          <a:bodyPr/>
          <a:lstStyle/>
          <a:p>
            <a:pPr marL="0" indent="0">
              <a:buNone/>
            </a:pPr>
            <a:r>
              <a:rPr lang="en-US" dirty="0" smtClean="0"/>
              <a:t>(Western </a:t>
            </a:r>
            <a:r>
              <a:rPr lang="en-US" dirty="0"/>
              <a:t>Australia; 140,000 sq. mi.) Part of the Western Desert, and the ninth largest in the world.</a:t>
            </a:r>
          </a:p>
        </p:txBody>
      </p:sp>
    </p:spTree>
    <p:extLst>
      <p:ext uri="{BB962C8B-B14F-4D97-AF65-F5344CB8AC3E}">
        <p14:creationId xmlns:p14="http://schemas.microsoft.com/office/powerpoint/2010/main" val="215389456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Oddly, half of the world's ten largest deserts don't make this frequency-based list</a:t>
            </a:r>
          </a:p>
        </p:txBody>
      </p:sp>
      <p:sp>
        <p:nvSpPr>
          <p:cNvPr id="3" name="Content Placeholder 2"/>
          <p:cNvSpPr>
            <a:spLocks noGrp="1"/>
          </p:cNvSpPr>
          <p:nvPr>
            <p:ph idx="1"/>
          </p:nvPr>
        </p:nvSpPr>
        <p:spPr/>
        <p:txBody>
          <a:bodyPr/>
          <a:lstStyle/>
          <a:p>
            <a:r>
              <a:rPr lang="en-US" dirty="0" smtClean="0"/>
              <a:t>the </a:t>
            </a:r>
            <a:r>
              <a:rPr lang="en-US" dirty="0"/>
              <a:t>Arabian Desert (#3, which includes the Rub' </a:t>
            </a:r>
            <a:r>
              <a:rPr lang="en-US" dirty="0" smtClean="0"/>
              <a:t>al-Khali)</a:t>
            </a:r>
          </a:p>
          <a:p>
            <a:r>
              <a:rPr lang="en-US" dirty="0" smtClean="0"/>
              <a:t>the </a:t>
            </a:r>
            <a:r>
              <a:rPr lang="en-US" dirty="0"/>
              <a:t>Patagonian Desert (#</a:t>
            </a:r>
            <a:r>
              <a:rPr lang="en-US" dirty="0" smtClean="0"/>
              <a:t>5)</a:t>
            </a:r>
          </a:p>
          <a:p>
            <a:r>
              <a:rPr lang="en-US" dirty="0" smtClean="0"/>
              <a:t>the </a:t>
            </a:r>
            <a:r>
              <a:rPr lang="en-US" dirty="0"/>
              <a:t>Great Victoria Desert (#</a:t>
            </a:r>
            <a:r>
              <a:rPr lang="en-US" dirty="0" smtClean="0"/>
              <a:t>6)</a:t>
            </a:r>
          </a:p>
          <a:p>
            <a:r>
              <a:rPr lang="en-US" dirty="0" smtClean="0"/>
              <a:t>the </a:t>
            </a:r>
            <a:r>
              <a:rPr lang="en-US" dirty="0"/>
              <a:t>Great Basin (#</a:t>
            </a:r>
            <a:r>
              <a:rPr lang="en-US" dirty="0" smtClean="0"/>
              <a:t>7)</a:t>
            </a:r>
          </a:p>
          <a:p>
            <a:r>
              <a:rPr lang="en-US" dirty="0" smtClean="0"/>
              <a:t>the </a:t>
            </a:r>
            <a:r>
              <a:rPr lang="en-US" dirty="0" err="1"/>
              <a:t>Chihuahuan</a:t>
            </a:r>
            <a:r>
              <a:rPr lang="en-US" dirty="0"/>
              <a:t> (#8).</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903986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Explorers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6178093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Marco Polo</a:t>
            </a:r>
            <a:r>
              <a:rPr lang="en-US" dirty="0" smtClean="0"/>
              <a:t> (ca. 1254 – ca. 1324):</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Venetian merchant brothers </a:t>
            </a:r>
            <a:r>
              <a:rPr lang="en-US" dirty="0" err="1"/>
              <a:t>Niccolo</a:t>
            </a:r>
            <a:r>
              <a:rPr lang="en-US" dirty="0"/>
              <a:t> and </a:t>
            </a:r>
            <a:r>
              <a:rPr lang="en-US" dirty="0" err="1"/>
              <a:t>Maffeo</a:t>
            </a:r>
            <a:r>
              <a:rPr lang="en-US" dirty="0"/>
              <a:t> Polo traveled to China in 1261, serving Kublai Khan from 1266 to 1269. Kublai sent them back to Europe as envoys in 1269; when they returned to China in 1274 they brought </a:t>
            </a:r>
            <a:r>
              <a:rPr lang="en-US" dirty="0" err="1"/>
              <a:t>Niccolo’s</a:t>
            </a:r>
            <a:r>
              <a:rPr lang="en-US" dirty="0"/>
              <a:t> son Marco along. The Polos served Kublai Khan until 1292, with Marco spending time as governor of Yangzhou. After being captured by the Genoese at the naval Battle of </a:t>
            </a:r>
            <a:r>
              <a:rPr lang="en-US" dirty="0" err="1"/>
              <a:t>Curzola</a:t>
            </a:r>
            <a:r>
              <a:rPr lang="en-US" dirty="0"/>
              <a:t>, Marco Polo dictated his memoir, a text known as </a:t>
            </a:r>
            <a:r>
              <a:rPr lang="en-US" i="1" dirty="0"/>
              <a:t>Il </a:t>
            </a:r>
            <a:r>
              <a:rPr lang="en-US" i="1" dirty="0" err="1"/>
              <a:t>Milione</a:t>
            </a:r>
            <a:r>
              <a:rPr lang="en-US" dirty="0"/>
              <a:t>, to his prison cellmate </a:t>
            </a:r>
            <a:r>
              <a:rPr lang="en-US" dirty="0" err="1"/>
              <a:t>Rusticiano</a:t>
            </a:r>
            <a:r>
              <a:rPr lang="en-US" dirty="0"/>
              <a:t> (or </a:t>
            </a:r>
            <a:r>
              <a:rPr lang="en-US" dirty="0" err="1"/>
              <a:t>Rusticello</a:t>
            </a:r>
            <a:r>
              <a:rPr lang="en-US" dirty="0"/>
              <a:t>) of Pisa.</a:t>
            </a:r>
          </a:p>
        </p:txBody>
      </p:sp>
    </p:spTree>
    <p:extLst>
      <p:ext uri="{BB962C8B-B14F-4D97-AF65-F5344CB8AC3E}">
        <p14:creationId xmlns:p14="http://schemas.microsoft.com/office/powerpoint/2010/main" val="84647681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Christopher Columbus</a:t>
            </a:r>
            <a:r>
              <a:rPr lang="en-US" dirty="0" smtClean="0"/>
              <a:t> (1451–1506):</a:t>
            </a:r>
            <a:endParaRPr lang="en-US" dirty="0"/>
          </a:p>
        </p:txBody>
      </p:sp>
      <p:sp>
        <p:nvSpPr>
          <p:cNvPr id="3" name="Content Placeholder 2"/>
          <p:cNvSpPr>
            <a:spLocks noGrp="1"/>
          </p:cNvSpPr>
          <p:nvPr>
            <p:ph idx="1"/>
          </p:nvPr>
        </p:nvSpPr>
        <p:spPr/>
        <p:txBody>
          <a:bodyPr/>
          <a:lstStyle/>
          <a:p>
            <a:pPr marL="0" indent="0">
              <a:buNone/>
            </a:pPr>
            <a:r>
              <a:rPr lang="en-US" dirty="0" smtClean="0"/>
              <a:t>On </a:t>
            </a:r>
            <a:r>
              <a:rPr lang="en-US" dirty="0"/>
              <a:t>his first voyage (1492), Christopher Columbus sailed for Ferdinand and Isabella of Spain, taking the </a:t>
            </a:r>
            <a:r>
              <a:rPr lang="en-US" i="1" dirty="0" err="1"/>
              <a:t>Niña</a:t>
            </a:r>
            <a:r>
              <a:rPr lang="en-US" dirty="0" err="1"/>
              <a:t>,</a:t>
            </a:r>
            <a:r>
              <a:rPr lang="en-US" i="1" dirty="0" err="1"/>
              <a:t>Pinta</a:t>
            </a:r>
            <a:r>
              <a:rPr lang="en-US" dirty="0"/>
              <a:t>, and </a:t>
            </a:r>
            <a:r>
              <a:rPr lang="en-US" i="1" dirty="0"/>
              <a:t>Santa Maria</a:t>
            </a:r>
            <a:r>
              <a:rPr lang="en-US" dirty="0"/>
              <a:t> and landing at San Salvador in the Bahamas (where he dubbed the Arawak inhabitants “Indians”) before discovering Hispaniola and founding the settlement of </a:t>
            </a:r>
            <a:r>
              <a:rPr lang="en-US" dirty="0" err="1"/>
              <a:t>Navidad</a:t>
            </a:r>
            <a:r>
              <a:rPr lang="en-US" dirty="0"/>
              <a:t> there. On his second voyage (1493), he returned to Hispaniola before discovering Jamaica. On his third voyage (1498), he discovered South America, and on his fourth voyage (1502), he landed in Central America.</a:t>
            </a:r>
          </a:p>
        </p:txBody>
      </p:sp>
    </p:spTree>
    <p:extLst>
      <p:ext uri="{BB962C8B-B14F-4D97-AF65-F5344CB8AC3E}">
        <p14:creationId xmlns:p14="http://schemas.microsoft.com/office/powerpoint/2010/main" val="363229248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John Cabot</a:t>
            </a:r>
            <a:r>
              <a:rPr lang="en-US" dirty="0" smtClean="0"/>
              <a:t> (1450–1499), </a:t>
            </a:r>
            <a:r>
              <a:rPr lang="en-US" b="1" dirty="0" smtClean="0"/>
              <a:t>Jacques Cartier</a:t>
            </a:r>
            <a:r>
              <a:rPr lang="en-US" dirty="0" smtClean="0"/>
              <a:t> (1491–1557), and </a:t>
            </a:r>
            <a:r>
              <a:rPr lang="en-US" b="1" dirty="0" smtClean="0"/>
              <a:t>Samuel de Champlain</a:t>
            </a:r>
            <a:r>
              <a:rPr lang="en-US" dirty="0" smtClean="0"/>
              <a:t> (ca. 1567–1635):</a:t>
            </a:r>
            <a:endParaRPr lang="en-US" dirty="0"/>
          </a:p>
        </p:txBody>
      </p:sp>
      <p:sp>
        <p:nvSpPr>
          <p:cNvPr id="3" name="Content Placeholder 2"/>
          <p:cNvSpPr>
            <a:spLocks noGrp="1"/>
          </p:cNvSpPr>
          <p:nvPr>
            <p:ph idx="1"/>
          </p:nvPr>
        </p:nvSpPr>
        <p:spPr/>
        <p:txBody>
          <a:bodyPr/>
          <a:lstStyle/>
          <a:p>
            <a:pPr marL="0" indent="0">
              <a:buNone/>
            </a:pPr>
            <a:r>
              <a:rPr lang="en-US" dirty="0" smtClean="0"/>
              <a:t>Three </a:t>
            </a:r>
            <a:r>
              <a:rPr lang="en-US" dirty="0"/>
              <a:t>early explorers of Canada. John Cabot, a Genoese explorer, sailed for Henry VII of England. Cabot’s 1497 voyage aboard the </a:t>
            </a:r>
            <a:r>
              <a:rPr lang="en-US" i="1" dirty="0"/>
              <a:t>Matthew</a:t>
            </a:r>
            <a:r>
              <a:rPr lang="en-US" dirty="0"/>
              <a:t> landed somewhere in eastern Canada, probably in what is today Newfoundland. Frenchman Jacques Cartier went on three expeditions (1534–1542) for Francis I. On the second one, he sailed up the St. Lawrence River and named the hill behind the village of </a:t>
            </a:r>
            <a:r>
              <a:rPr lang="en-US" dirty="0" err="1"/>
              <a:t>Hochelaga</a:t>
            </a:r>
            <a:r>
              <a:rPr lang="en-US" dirty="0"/>
              <a:t> “Montreal.” Fellow Frenchman Samuel de Champlain went on several voyages (1603–1635), founding what is now Quebec City and becoming the first European to see Lake Huron.</a:t>
            </a:r>
          </a:p>
        </p:txBody>
      </p:sp>
    </p:spTree>
    <p:extLst>
      <p:ext uri="{BB962C8B-B14F-4D97-AF65-F5344CB8AC3E}">
        <p14:creationId xmlns:p14="http://schemas.microsoft.com/office/powerpoint/2010/main" val="427681572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Ferdinand Magellan</a:t>
            </a:r>
            <a:r>
              <a:rPr lang="en-US" dirty="0" smtClean="0"/>
              <a:t> (ca. 1480–1521):</a:t>
            </a:r>
            <a:endParaRPr lang="en-US" dirty="0"/>
          </a:p>
        </p:txBody>
      </p:sp>
      <p:sp>
        <p:nvSpPr>
          <p:cNvPr id="3" name="Content Placeholder 2"/>
          <p:cNvSpPr>
            <a:spLocks noGrp="1"/>
          </p:cNvSpPr>
          <p:nvPr>
            <p:ph idx="1"/>
          </p:nvPr>
        </p:nvSpPr>
        <p:spPr/>
        <p:txBody>
          <a:bodyPr/>
          <a:lstStyle/>
          <a:p>
            <a:pPr marL="0" indent="0">
              <a:buNone/>
            </a:pPr>
            <a:r>
              <a:rPr lang="en-US" dirty="0" smtClean="0"/>
              <a:t>Emperor </a:t>
            </a:r>
            <a:r>
              <a:rPr lang="en-US" dirty="0"/>
              <a:t>Charles V endorsed Magellan’s proposal to sail around the Americas and across the Pacific, and the expedition left in 1519. Magellan began with five ships: the </a:t>
            </a:r>
            <a:r>
              <a:rPr lang="en-US" i="1" dirty="0"/>
              <a:t>San Antonio</a:t>
            </a:r>
            <a:r>
              <a:rPr lang="en-US" dirty="0"/>
              <a:t>, </a:t>
            </a:r>
            <a:r>
              <a:rPr lang="en-US" i="1" dirty="0"/>
              <a:t>Trinidad</a:t>
            </a:r>
            <a:r>
              <a:rPr lang="en-US" dirty="0"/>
              <a:t>, </a:t>
            </a:r>
            <a:r>
              <a:rPr lang="en-US" i="1" dirty="0"/>
              <a:t>Concepción</a:t>
            </a:r>
            <a:r>
              <a:rPr lang="en-US" dirty="0"/>
              <a:t>, </a:t>
            </a:r>
            <a:r>
              <a:rPr lang="en-US" i="1" dirty="0"/>
              <a:t>Santiago</a:t>
            </a:r>
            <a:r>
              <a:rPr lang="en-US" dirty="0"/>
              <a:t>, and </a:t>
            </a:r>
            <a:r>
              <a:rPr lang="en-US" i="1" dirty="0"/>
              <a:t>Victoria</a:t>
            </a:r>
            <a:r>
              <a:rPr lang="en-US" dirty="0"/>
              <a:t>. The expedition discovered and navigated the Strait of Magellan in 1520, reaching the Philippines in 1521. There, Magellan was killed in battle on the island of </a:t>
            </a:r>
            <a:r>
              <a:rPr lang="en-US" dirty="0" err="1"/>
              <a:t>Mactan</a:t>
            </a:r>
            <a:r>
              <a:rPr lang="en-US" dirty="0"/>
              <a:t>. Only </a:t>
            </a:r>
            <a:r>
              <a:rPr lang="en-US" dirty="0" err="1"/>
              <a:t>the</a:t>
            </a:r>
            <a:r>
              <a:rPr lang="en-US" i="1" dirty="0" err="1"/>
              <a:t>Victoria</a:t>
            </a:r>
            <a:r>
              <a:rPr lang="en-US" dirty="0"/>
              <a:t>, commanded by Juan </a:t>
            </a:r>
            <a:r>
              <a:rPr lang="en-US" dirty="0" err="1"/>
              <a:t>Sebastián</a:t>
            </a:r>
            <a:r>
              <a:rPr lang="en-US" dirty="0"/>
              <a:t> Elcano, returned to Spain in 1522.</a:t>
            </a:r>
          </a:p>
        </p:txBody>
      </p:sp>
    </p:spTree>
    <p:extLst>
      <p:ext uri="{BB962C8B-B14F-4D97-AF65-F5344CB8AC3E}">
        <p14:creationId xmlns:p14="http://schemas.microsoft.com/office/powerpoint/2010/main" val="408424212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Hernan Cortés</a:t>
            </a:r>
            <a:r>
              <a:rPr lang="en-US" dirty="0" smtClean="0"/>
              <a:t> (ca. 1485–1547):</a:t>
            </a:r>
            <a:endParaRPr lang="en-US" dirty="0"/>
          </a:p>
        </p:txBody>
      </p:sp>
      <p:sp>
        <p:nvSpPr>
          <p:cNvPr id="3" name="Content Placeholder 2"/>
          <p:cNvSpPr>
            <a:spLocks noGrp="1"/>
          </p:cNvSpPr>
          <p:nvPr>
            <p:ph idx="1"/>
          </p:nvPr>
        </p:nvSpPr>
        <p:spPr>
          <a:xfrm>
            <a:off x="838200" y="1405468"/>
            <a:ext cx="10515600" cy="5825065"/>
          </a:xfrm>
        </p:spPr>
        <p:txBody>
          <a:bodyPr>
            <a:normAutofit fontScale="77500" lnSpcReduction="20000"/>
          </a:bodyPr>
          <a:lstStyle/>
          <a:p>
            <a:pPr marL="0" indent="0">
              <a:buNone/>
            </a:pPr>
            <a:r>
              <a:rPr lang="en-US" dirty="0" smtClean="0"/>
              <a:t>Spanish </a:t>
            </a:r>
            <a:r>
              <a:rPr lang="en-US" dirty="0"/>
              <a:t>conquistador who participated in the conquest of Cuba. In 1519 the Cuban governor Diego Velázquez commissioned Cortés to sail west and explore the mainland coast. Fearing that Velazquez would change his mind, Cortés left Cuba secretly and began a mission of conquest rather than exploration. On the coast of the Yucatan the Cortés expedition was joined by the Spanish castaway </a:t>
            </a:r>
            <a:r>
              <a:rPr lang="en-US" dirty="0" err="1"/>
              <a:t>Jeronimo</a:t>
            </a:r>
            <a:r>
              <a:rPr lang="en-US" dirty="0"/>
              <a:t> de Aguilar and a Nahua captive known as “La </a:t>
            </a:r>
            <a:r>
              <a:rPr lang="en-US" dirty="0" err="1"/>
              <a:t>Malinche</a:t>
            </a:r>
            <a:r>
              <a:rPr lang="en-US" dirty="0"/>
              <a:t>” or “Doña Marina,” who served as translators. After traveling north, Cortés and his men defied the authority of Velazquez by founding the city of Veracruz, an act which allowed Cortés to take legal control of the expedition. The Spanish then pressed inland, surviving an attempted massacre in the city of Cholula and making allies with the </a:t>
            </a:r>
            <a:r>
              <a:rPr lang="en-US" dirty="0" err="1"/>
              <a:t>Tlaxcalans</a:t>
            </a:r>
            <a:r>
              <a:rPr lang="en-US" dirty="0"/>
              <a:t>, who were traditional enemies of the Aztecs. Upon reaching the Aztec capital of Tenochtitlan, Cortés and his men were welcomed by the Aztec emperor Montezuma II. Cortés took Montezuma prisoner, but was forced to return to the coast to deal with a punitive expedition sent by Velazquez and commanded by </a:t>
            </a:r>
            <a:r>
              <a:rPr lang="en-US" dirty="0" err="1"/>
              <a:t>Panfilo</a:t>
            </a:r>
            <a:r>
              <a:rPr lang="en-US" dirty="0"/>
              <a:t> de Narvaez. Although Cortés won the new arrivals over to his side, the situation in Tenochtitlan deteriorated as the conquistador Pedro de Alvarado murdered celebrants at a festival. Shortly after Cortés returned to the city, Montezuma was killed and the Spanish were forced to flee during the </a:t>
            </a:r>
            <a:r>
              <a:rPr lang="en-US" dirty="0" err="1"/>
              <a:t>Noche</a:t>
            </a:r>
            <a:r>
              <a:rPr lang="en-US" dirty="0"/>
              <a:t> Triste (Night of Sorrows). After escaping, Cortés marshalled Spanish and indigenous forces to fight the Aztecs, who were successively led by the emperors </a:t>
            </a:r>
            <a:r>
              <a:rPr lang="en-US" dirty="0" err="1"/>
              <a:t>Cuitlahuac</a:t>
            </a:r>
            <a:r>
              <a:rPr lang="en-US" dirty="0"/>
              <a:t> and </a:t>
            </a:r>
            <a:r>
              <a:rPr lang="en-US" dirty="0" err="1"/>
              <a:t>Cuauhtemoc</a:t>
            </a:r>
            <a:r>
              <a:rPr lang="en-US" dirty="0"/>
              <a:t>. After the Aztec defenders were seriously weakened by an outbreak of smallpox, Cortés and his followers captured Tenochtitlan in 1521 and rebuilt it as Mexico City. Much of our knowledge of the conquest of Mexico comes from a follower of Cortes named Bernal </a:t>
            </a:r>
            <a:r>
              <a:rPr lang="en-US" dirty="0" err="1"/>
              <a:t>Díaz</a:t>
            </a:r>
            <a:r>
              <a:rPr lang="en-US" dirty="0"/>
              <a:t> del Castillo, who wrote detailed memoirs of the expedition</a:t>
            </a:r>
          </a:p>
        </p:txBody>
      </p:sp>
    </p:spTree>
    <p:extLst>
      <p:ext uri="{BB962C8B-B14F-4D97-AF65-F5344CB8AC3E}">
        <p14:creationId xmlns:p14="http://schemas.microsoft.com/office/powerpoint/2010/main" val="118610529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Francisco Pizarro</a:t>
            </a:r>
            <a:r>
              <a:rPr lang="en-US" dirty="0" smtClean="0"/>
              <a:t> (ca. 1475–1541):</a:t>
            </a:r>
            <a:endParaRPr lang="en-US" dirty="0"/>
          </a:p>
        </p:txBody>
      </p:sp>
      <p:sp>
        <p:nvSpPr>
          <p:cNvPr id="3" name="Content Placeholder 2"/>
          <p:cNvSpPr>
            <a:spLocks noGrp="1"/>
          </p:cNvSpPr>
          <p:nvPr>
            <p:ph idx="1"/>
          </p:nvPr>
        </p:nvSpPr>
        <p:spPr/>
        <p:txBody>
          <a:bodyPr/>
          <a:lstStyle/>
          <a:p>
            <a:pPr marL="0" indent="0">
              <a:buNone/>
            </a:pPr>
            <a:r>
              <a:rPr lang="en-US" dirty="0" smtClean="0"/>
              <a:t>After </a:t>
            </a:r>
            <a:r>
              <a:rPr lang="en-US" dirty="0"/>
              <a:t>receiving a commission from Emperor Charles V, Francisco Pizarro went with his partner Diego de </a:t>
            </a:r>
            <a:r>
              <a:rPr lang="en-US" dirty="0" err="1"/>
              <a:t>Almagro</a:t>
            </a:r>
            <a:r>
              <a:rPr lang="en-US" dirty="0"/>
              <a:t>, the priest Hernando de </a:t>
            </a:r>
            <a:r>
              <a:rPr lang="en-US" dirty="0" err="1"/>
              <a:t>Luque</a:t>
            </a:r>
            <a:r>
              <a:rPr lang="en-US" dirty="0"/>
              <a:t>, and a small force to Peru (1530). The invaders marched to the city of Cajamarca, where they seized the emperor Atahualpa and held him for ransom. Even though the Incas brought the Spanish a ransom of precious metal, Pizarro killed Atahualpa and captured the Incan capital of Cuzco. In 1535 Pizarro founded Lima, where he was murdered six years later.</a:t>
            </a:r>
          </a:p>
        </p:txBody>
      </p:sp>
    </p:spTree>
    <p:extLst>
      <p:ext uri="{BB962C8B-B14F-4D97-AF65-F5344CB8AC3E}">
        <p14:creationId xmlns:p14="http://schemas.microsoft.com/office/powerpoint/2010/main" val="396290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Columbia River</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b="1" dirty="0"/>
              <a:t>Columbia River</a:t>
            </a:r>
            <a:r>
              <a:rPr lang="en-US" dirty="0"/>
              <a:t> is a vital waterway of the Pacific Northwest. Rising in the Rockies of British Columbia, the Columbia flows through Lake </a:t>
            </a:r>
            <a:r>
              <a:rPr lang="en-US" dirty="0" err="1"/>
              <a:t>Revelstoke</a:t>
            </a:r>
            <a:r>
              <a:rPr lang="en-US" dirty="0"/>
              <a:t> before entering Washington state. Grand Coulee Dam along the Columbia in Washington forms Lake Roosevelt. When it was completed in 1943, Grand Coulee was the largest hydroelectric plant in the world; it is still America's largest electric power plant. The Columbia receives the Yakima and Snake Rivers before forming much of the Washington-Oregon border, receiving the Willamette River in Portland before emptying into the Pacific where Lewis and Clark sighted the ocean.</a:t>
            </a:r>
          </a:p>
        </p:txBody>
      </p:sp>
    </p:spTree>
    <p:extLst>
      <p:ext uri="{BB962C8B-B14F-4D97-AF65-F5344CB8AC3E}">
        <p14:creationId xmlns:p14="http://schemas.microsoft.com/office/powerpoint/2010/main" val="62676330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Sir Francis Drake</a:t>
            </a:r>
            <a:r>
              <a:rPr lang="en-US" dirty="0" smtClean="0"/>
              <a:t> (ca. 1543–1596):</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a:t>1576, Elizabeth I of England sent Francis Drake to find the unknown southern continent. Drake’s ship was </a:t>
            </a:r>
            <a:r>
              <a:rPr lang="en-US" dirty="0" smtClean="0"/>
              <a:t>the </a:t>
            </a:r>
            <a:r>
              <a:rPr lang="en-US" i="1" dirty="0" smtClean="0"/>
              <a:t>Pelican</a:t>
            </a:r>
            <a:r>
              <a:rPr lang="en-US" dirty="0"/>
              <a:t>, which he renamed the </a:t>
            </a:r>
            <a:r>
              <a:rPr lang="en-US" i="1" dirty="0"/>
              <a:t>Golden Hind</a:t>
            </a:r>
            <a:r>
              <a:rPr lang="en-US" dirty="0"/>
              <a:t>. After sailing through the Strait of Magellan, Drake sailed up the western coast of South, Central, and North America as far as California, capturing Spanish ships and treasure along the way. After circumnavigating the globe and returning to England (1580), Drake fought against the Spanish Armada (1588).</a:t>
            </a:r>
          </a:p>
        </p:txBody>
      </p:sp>
    </p:spTree>
    <p:extLst>
      <p:ext uri="{BB962C8B-B14F-4D97-AF65-F5344CB8AC3E}">
        <p14:creationId xmlns:p14="http://schemas.microsoft.com/office/powerpoint/2010/main" val="350913500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Henry Hudson</a:t>
            </a:r>
            <a:r>
              <a:rPr lang="en-US" dirty="0" smtClean="0"/>
              <a:t> (ca. 1565–1611):</a:t>
            </a:r>
            <a:endParaRPr lang="en-US" dirty="0"/>
          </a:p>
        </p:txBody>
      </p:sp>
      <p:sp>
        <p:nvSpPr>
          <p:cNvPr id="3" name="Content Placeholder 2"/>
          <p:cNvSpPr>
            <a:spLocks noGrp="1"/>
          </p:cNvSpPr>
          <p:nvPr>
            <p:ph idx="1"/>
          </p:nvPr>
        </p:nvSpPr>
        <p:spPr/>
        <p:txBody>
          <a:bodyPr/>
          <a:lstStyle/>
          <a:p>
            <a:pPr marL="0" indent="0">
              <a:buNone/>
            </a:pPr>
            <a:r>
              <a:rPr lang="en-US" dirty="0" smtClean="0"/>
              <a:t>Sailing </a:t>
            </a:r>
            <a:r>
              <a:rPr lang="en-US" dirty="0"/>
              <a:t>for the Dutch in 1609, Hudson journeyed up the New York river now named for him as far as present-day Albany. On his final voyage (1610), Hudson sailed for England in search of the Northwest Passage aboard the </a:t>
            </a:r>
            <a:r>
              <a:rPr lang="en-US" i="1" dirty="0"/>
              <a:t>Discovery</a:t>
            </a:r>
            <a:r>
              <a:rPr lang="en-US" dirty="0"/>
              <a:t>. After sailing between Baffin Island and Labrador (now called the Hudson Strait), he turned south into what is now called Hudson Bay. There, most of his crew mutinied under the leadership of Robert </a:t>
            </a:r>
            <a:r>
              <a:rPr lang="en-US" dirty="0" err="1"/>
              <a:t>Juet</a:t>
            </a:r>
            <a:r>
              <a:rPr lang="en-US" dirty="0"/>
              <a:t>. Hudson, his son, and some loyal crew members were placed in an open boat and left to die.</a:t>
            </a:r>
          </a:p>
        </p:txBody>
      </p:sp>
    </p:spTree>
    <p:extLst>
      <p:ext uri="{BB962C8B-B14F-4D97-AF65-F5344CB8AC3E}">
        <p14:creationId xmlns:p14="http://schemas.microsoft.com/office/powerpoint/2010/main" val="235212143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James Cook</a:t>
            </a:r>
            <a:r>
              <a:rPr lang="en-US" dirty="0" smtClean="0"/>
              <a:t> (1728–1779):</a:t>
            </a:r>
            <a:endParaRPr lang="en-US" dirty="0"/>
          </a:p>
        </p:txBody>
      </p:sp>
      <p:sp>
        <p:nvSpPr>
          <p:cNvPr id="3" name="Content Placeholder 2"/>
          <p:cNvSpPr>
            <a:spLocks noGrp="1"/>
          </p:cNvSpPr>
          <p:nvPr>
            <p:ph idx="1"/>
          </p:nvPr>
        </p:nvSpPr>
        <p:spPr/>
        <p:txBody>
          <a:bodyPr/>
          <a:lstStyle/>
          <a:p>
            <a:pPr marL="0" indent="0">
              <a:buNone/>
            </a:pPr>
            <a:r>
              <a:rPr lang="en-US" dirty="0" smtClean="0"/>
              <a:t>On </a:t>
            </a:r>
            <a:r>
              <a:rPr lang="en-US" dirty="0"/>
              <a:t>his first voyage (1768–1771), Captain Cook sailed aboard the </a:t>
            </a:r>
            <a:r>
              <a:rPr lang="en-US" i="1" dirty="0"/>
              <a:t>Endeavour</a:t>
            </a:r>
            <a:r>
              <a:rPr lang="en-US" dirty="0"/>
              <a:t> to observe the transit of the planet Venus from Tahiti. From there he went to New Zealand (discovering that it was two islands by sailing through the Cook Strait), then to Australia’s Botany Bay. On his second voyage (1772–1775), Cook sailed aboard the </a:t>
            </a:r>
            <a:r>
              <a:rPr lang="en-US" i="1" dirty="0"/>
              <a:t>Resolution</a:t>
            </a:r>
            <a:r>
              <a:rPr lang="en-US" dirty="0"/>
              <a:t> and became the first to cross the Antarctic Circle. On his third voyage (1776–1779), Cook failed to find the Northwest Passage and was killed when he came into conflict with the inhabitants of Hawaii.</a:t>
            </a:r>
          </a:p>
        </p:txBody>
      </p:sp>
    </p:spTree>
    <p:extLst>
      <p:ext uri="{BB962C8B-B14F-4D97-AF65-F5344CB8AC3E}">
        <p14:creationId xmlns:p14="http://schemas.microsoft.com/office/powerpoint/2010/main" val="125531237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Meriwether Lewis</a:t>
            </a:r>
            <a:r>
              <a:rPr lang="en-US" dirty="0" smtClean="0"/>
              <a:t> (1774–1809) and </a:t>
            </a:r>
            <a:r>
              <a:rPr lang="en-US" b="1" dirty="0" smtClean="0"/>
              <a:t>William Clark</a:t>
            </a:r>
            <a:r>
              <a:rPr lang="en-US" dirty="0" smtClean="0"/>
              <a:t> (1770–1838):</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Lewis and Clark expedition, also known as the Corps of Discovery, departed from Camp Wood (near St. Louis) in 1804, sailing up the Missouri River. The group wintered at Fort Mandan in present-day North Dakota, where they met Sacajawea, the Shoshone wife of fur trader Toussaint Charbonneau. The group’s last winter was spent at Fort Clatsop, along the Columbia River in Oregon near the Pacific.</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037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 Lawrence River</a:t>
            </a:r>
            <a:r>
              <a:rPr lang="en-US" dirty="0"/>
              <a:t> </a:t>
            </a:r>
          </a:p>
        </p:txBody>
      </p:sp>
      <p:sp>
        <p:nvSpPr>
          <p:cNvPr id="3" name="Content Placeholder 2"/>
          <p:cNvSpPr>
            <a:spLocks noGrp="1"/>
          </p:cNvSpPr>
          <p:nvPr>
            <p:ph idx="1"/>
          </p:nvPr>
        </p:nvSpPr>
        <p:spPr/>
        <p:txBody>
          <a:bodyPr/>
          <a:lstStyle/>
          <a:p>
            <a:pPr marL="0" indent="0">
              <a:buNone/>
            </a:pPr>
            <a:r>
              <a:rPr lang="en-US" dirty="0"/>
              <a:t>The </a:t>
            </a:r>
            <a:r>
              <a:rPr lang="en-US" b="1" dirty="0"/>
              <a:t>St. Lawrence River</a:t>
            </a:r>
            <a:r>
              <a:rPr lang="en-US" dirty="0"/>
              <a:t> drains the Great Lakes and serves as a major waterway of eastern Canada. First explored and named by Jacques Cartier in the early 16th century, the St. Lawrence emerges from the northeastern corner of Lake Ontario in the Thousand Islands archipelago, forming the border between Ontario and New York. The St. Lawrence receives the Ottawa and Saguenay Rivers and flows through Montreal and Quebec City. At its mouth, the Gulf of St. Lawrence is one of the world's largest estuaries.</a:t>
            </a:r>
          </a:p>
        </p:txBody>
      </p:sp>
    </p:spTree>
    <p:extLst>
      <p:ext uri="{BB962C8B-B14F-4D97-AF65-F5344CB8AC3E}">
        <p14:creationId xmlns:p14="http://schemas.microsoft.com/office/powerpoint/2010/main" val="2987642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Hudson River</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b="1" dirty="0"/>
              <a:t>Hudson River</a:t>
            </a:r>
            <a:r>
              <a:rPr lang="en-US" dirty="0"/>
              <a:t> has been a historically significant American river since the early 17th century. Named for English explorer Henry Hudson, it flows 315 miles through eastern New York state. After receiving the Mohawk River, the Hudson flows past New York's capital of Albany and West Point before forming the boundary between Manhattan and New Jersey. The Hudson is also culturally significant as an inspiration for Washington Irving and the Hudson River School of American landscape painters</a:t>
            </a:r>
          </a:p>
        </p:txBody>
      </p:sp>
    </p:spTree>
    <p:extLst>
      <p:ext uri="{BB962C8B-B14F-4D97-AF65-F5344CB8AC3E}">
        <p14:creationId xmlns:p14="http://schemas.microsoft.com/office/powerpoint/2010/main" val="3025692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3242</Words>
  <Application>Microsoft Office PowerPoint</Application>
  <PresentationFormat>Widescreen</PresentationFormat>
  <Paragraphs>153</Paragraphs>
  <Slides>73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73</vt:i4>
      </vt:variant>
    </vt:vector>
  </HeadingPairs>
  <TitlesOfParts>
    <vt:vector size="77" baseType="lpstr">
      <vt:lpstr>Arial</vt:lpstr>
      <vt:lpstr>Calibri</vt:lpstr>
      <vt:lpstr>Calibri Light</vt:lpstr>
      <vt:lpstr>Office Theme</vt:lpstr>
      <vt:lpstr>Geography</vt:lpstr>
      <vt:lpstr>Table of Contents</vt:lpstr>
      <vt:lpstr>North American Rivers</vt:lpstr>
      <vt:lpstr>Mississippi River</vt:lpstr>
      <vt:lpstr>Colorado River</vt:lpstr>
      <vt:lpstr>Ohio River</vt:lpstr>
      <vt:lpstr>Columbia River</vt:lpstr>
      <vt:lpstr>St. Lawrence River </vt:lpstr>
      <vt:lpstr>Hudson River</vt:lpstr>
      <vt:lpstr>Missouri River </vt:lpstr>
      <vt:lpstr>Mackenzie River</vt:lpstr>
      <vt:lpstr>Potomac River </vt:lpstr>
      <vt:lpstr>Rio Grande </vt:lpstr>
      <vt:lpstr>Asian Rivers</vt:lpstr>
      <vt:lpstr>Yangtze</vt:lpstr>
      <vt:lpstr>Brahmaputra</vt:lpstr>
      <vt:lpstr>Yellow River </vt:lpstr>
      <vt:lpstr>Ganges (or Ganga)</vt:lpstr>
      <vt:lpstr>Mekong</vt:lpstr>
      <vt:lpstr>Tigris</vt:lpstr>
      <vt:lpstr>Euphrates</vt:lpstr>
      <vt:lpstr>Irrawaddy (or Ayeyarwaddy)</vt:lpstr>
      <vt:lpstr>Indus</vt:lpstr>
      <vt:lpstr>Jordan River</vt:lpstr>
      <vt:lpstr>Western European Rivers</vt:lpstr>
      <vt:lpstr>Rhine </vt:lpstr>
      <vt:lpstr>Seine </vt:lpstr>
      <vt:lpstr>Tagus </vt:lpstr>
      <vt:lpstr>Rhone </vt:lpstr>
      <vt:lpstr>Danube </vt:lpstr>
      <vt:lpstr>Po</vt:lpstr>
      <vt:lpstr>Loire </vt:lpstr>
      <vt:lpstr>Shannon </vt:lpstr>
      <vt:lpstr>Oder </vt:lpstr>
      <vt:lpstr>Thames</vt:lpstr>
      <vt:lpstr>African Bodies of Water</vt:lpstr>
      <vt:lpstr>Nile River </vt:lpstr>
      <vt:lpstr>Congo River </vt:lpstr>
      <vt:lpstr>Zambezi River </vt:lpstr>
      <vt:lpstr>Niger River </vt:lpstr>
      <vt:lpstr>Limpopo River </vt:lpstr>
      <vt:lpstr>Okavango River </vt:lpstr>
      <vt:lpstr>Lake Victoria </vt:lpstr>
      <vt:lpstr>Lake Tanganyika</vt:lpstr>
      <vt:lpstr>Lake Malawi (or Lake Nyasa)</vt:lpstr>
      <vt:lpstr>Lake Volta </vt:lpstr>
      <vt:lpstr>Lake Chad </vt:lpstr>
      <vt:lpstr>Other notable features and Notable bodies of water off the African coast include the Red Sea </vt:lpstr>
      <vt:lpstr>Deserts</vt:lpstr>
      <vt:lpstr>Antarctica</vt:lpstr>
      <vt:lpstr>Sahara Desert </vt:lpstr>
      <vt:lpstr>Atacama Desert </vt:lpstr>
      <vt:lpstr>Kalahari Desert </vt:lpstr>
      <vt:lpstr>Mojave Desert </vt:lpstr>
      <vt:lpstr>Gobi Desert </vt:lpstr>
      <vt:lpstr>Rub' al-Khali </vt:lpstr>
      <vt:lpstr>Namib Desert </vt:lpstr>
      <vt:lpstr>Painted Desert </vt:lpstr>
      <vt:lpstr>Negev Desert </vt:lpstr>
      <vt:lpstr>Taklamakan Desert </vt:lpstr>
      <vt:lpstr>Great Sandy Desert </vt:lpstr>
      <vt:lpstr>Oddly, half of the world's ten largest deserts don't make this frequency-based list</vt:lpstr>
      <vt:lpstr>Explorers</vt:lpstr>
      <vt:lpstr>Marco Polo (ca. 1254 – ca. 1324):</vt:lpstr>
      <vt:lpstr>Christopher Columbus (1451–1506):</vt:lpstr>
      <vt:lpstr>John Cabot (1450–1499), Jacques Cartier (1491–1557), and Samuel de Champlain (ca. 1567–1635):</vt:lpstr>
      <vt:lpstr>Ferdinand Magellan (ca. 1480–1521):</vt:lpstr>
      <vt:lpstr>Hernan Cortés (ca. 1485–1547):</vt:lpstr>
      <vt:lpstr>Francisco Pizarro (ca. 1475–1541):</vt:lpstr>
      <vt:lpstr>Sir Francis Drake (ca. 1543–1596):</vt:lpstr>
      <vt:lpstr>Henry Hudson (ca. 1565–1611):</vt:lpstr>
      <vt:lpstr>James Cook (1728–1779):</vt:lpstr>
      <vt:lpstr>Meriwether Lewis (1774–1809) and William Clark (1770–1838):</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dc:title>
  <dc:creator>Rena Sweeney</dc:creator>
  <cp:lastModifiedBy>Rena Sweeney</cp:lastModifiedBy>
  <cp:revision>3</cp:revision>
  <dcterms:created xsi:type="dcterms:W3CDTF">2016-05-11T13:09:16Z</dcterms:created>
  <dcterms:modified xsi:type="dcterms:W3CDTF">2016-05-11T16:34:42Z</dcterms:modified>
</cp:coreProperties>
</file>